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6" r:id="rId4"/>
  </p:sldMasterIdLst>
  <p:notesMasterIdLst>
    <p:notesMasterId r:id="rId7"/>
  </p:notesMasterIdLst>
  <p:sldIdLst>
    <p:sldId id="951" r:id="rId5"/>
    <p:sldId id="566" r:id="rId6"/>
    <p:sldId id="1045" r:id="rId8"/>
    <p:sldId id="663" r:id="rId9"/>
    <p:sldId id="455" r:id="rId10"/>
    <p:sldId id="457" r:id="rId11"/>
    <p:sldId id="670" r:id="rId12"/>
    <p:sldId id="664" r:id="rId13"/>
    <p:sldId id="1044" r:id="rId14"/>
    <p:sldId id="667" r:id="rId15"/>
    <p:sldId id="669" r:id="rId16"/>
    <p:sldId id="1042" r:id="rId17"/>
    <p:sldId id="459" r:id="rId18"/>
    <p:sldId id="685" r:id="rId19"/>
    <p:sldId id="686" r:id="rId20"/>
    <p:sldId id="1040" r:id="rId21"/>
    <p:sldId id="460" r:id="rId22"/>
    <p:sldId id="461" r:id="rId23"/>
    <p:sldId id="680" r:id="rId24"/>
    <p:sldId id="462" r:id="rId25"/>
    <p:sldId id="463" r:id="rId26"/>
    <p:sldId id="674" r:id="rId27"/>
    <p:sldId id="860" r:id="rId28"/>
    <p:sldId id="675" r:id="rId29"/>
    <p:sldId id="676" r:id="rId30"/>
    <p:sldId id="1043" r:id="rId31"/>
    <p:sldId id="1135" r:id="rId32"/>
    <p:sldId id="465" r:id="rId33"/>
    <p:sldId id="1137" r:id="rId34"/>
    <p:sldId id="1138" r:id="rId35"/>
    <p:sldId id="1139" r:id="rId36"/>
    <p:sldId id="1140" r:id="rId37"/>
    <p:sldId id="477" r:id="rId38"/>
    <p:sldId id="1142" r:id="rId39"/>
    <p:sldId id="482" r:id="rId40"/>
    <p:sldId id="483" r:id="rId41"/>
    <p:sldId id="484" r:id="rId42"/>
    <p:sldId id="486" r:id="rId43"/>
    <p:sldId id="487" r:id="rId44"/>
    <p:sldId id="359" r:id="rId45"/>
    <p:sldId id="413" r:id="rId46"/>
    <p:sldId id="414" r:id="rId47"/>
    <p:sldId id="415" r:id="rId48"/>
    <p:sldId id="416" r:id="rId49"/>
    <p:sldId id="791" r:id="rId50"/>
    <p:sldId id="792" r:id="rId51"/>
    <p:sldId id="793" r:id="rId52"/>
    <p:sldId id="367" r:id="rId53"/>
    <p:sldId id="368" r:id="rId54"/>
    <p:sldId id="365" r:id="rId55"/>
    <p:sldId id="387" r:id="rId56"/>
    <p:sldId id="388" r:id="rId57"/>
    <p:sldId id="389" r:id="rId58"/>
    <p:sldId id="390" r:id="rId59"/>
    <p:sldId id="391" r:id="rId60"/>
    <p:sldId id="392" r:id="rId61"/>
    <p:sldId id="393" r:id="rId62"/>
    <p:sldId id="394" r:id="rId63"/>
    <p:sldId id="395" r:id="rId64"/>
    <p:sldId id="396" r:id="rId65"/>
    <p:sldId id="398" r:id="rId66"/>
    <p:sldId id="399" r:id="rId67"/>
    <p:sldId id="400" r:id="rId68"/>
    <p:sldId id="401" r:id="rId69"/>
    <p:sldId id="402" r:id="rId70"/>
    <p:sldId id="403" r:id="rId71"/>
    <p:sldId id="423" r:id="rId72"/>
    <p:sldId id="795" r:id="rId73"/>
    <p:sldId id="797" r:id="rId74"/>
    <p:sldId id="798" r:id="rId75"/>
    <p:sldId id="424" r:id="rId76"/>
    <p:sldId id="443" r:id="rId77"/>
    <p:sldId id="444" r:id="rId78"/>
    <p:sldId id="447" r:id="rId79"/>
    <p:sldId id="427" r:id="rId80"/>
    <p:sldId id="448" r:id="rId81"/>
    <p:sldId id="449" r:id="rId82"/>
    <p:sldId id="405" r:id="rId83"/>
    <p:sldId id="406" r:id="rId84"/>
    <p:sldId id="699" r:id="rId85"/>
    <p:sldId id="407" r:id="rId86"/>
    <p:sldId id="408" r:id="rId87"/>
    <p:sldId id="428" r:id="rId88"/>
    <p:sldId id="410" r:id="rId89"/>
    <p:sldId id="411" r:id="rId90"/>
    <p:sldId id="412" r:id="rId91"/>
    <p:sldId id="274" r:id="rId92"/>
  </p:sldIdLst>
  <p:sldSz cx="9144000" cy="6858000" type="screen4x3"/>
  <p:notesSz cx="6858000" cy="9144000"/>
  <p:custDataLst>
    <p:tags r:id="rId96"/>
  </p:custDataLst>
  <p:defaultTextStyle>
    <a:defPPr>
      <a:defRPr lang="zh-CN"/>
    </a:defPPr>
    <a:lvl1pPr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1pPr>
    <a:lvl2pPr marL="4572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2pPr>
    <a:lvl3pPr marL="9144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3pPr>
    <a:lvl4pPr marL="13716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4pPr>
    <a:lvl5pPr marL="1828800" algn="l" rtl="0" fontAlgn="base">
      <a:spcBef>
        <a:spcPct val="0"/>
      </a:spcBef>
      <a:spcAft>
        <a:spcPct val="0"/>
      </a:spcAft>
      <a:defRPr sz="3600" kern="1200">
        <a:solidFill>
          <a:schemeClr val="tx1"/>
        </a:solidFill>
        <a:latin typeface="Arial" panose="020B0604020202020204" pitchFamily="34" charset="0"/>
        <a:ea typeface="隶书" panose="02010509060101010101" pitchFamily="49" charset="-122"/>
        <a:cs typeface="+mn-cs"/>
      </a:defRPr>
    </a:lvl5pPr>
    <a:lvl6pPr marL="22860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6pPr>
    <a:lvl7pPr marL="27432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7pPr>
    <a:lvl8pPr marL="32004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8pPr>
    <a:lvl9pPr marL="3657600" algn="l" defTabSz="914400" rtl="0" eaLnBrk="1" latinLnBrk="0" hangingPunct="1">
      <a:defRPr sz="3600" kern="1200">
        <a:solidFill>
          <a:schemeClr val="tx1"/>
        </a:solidFill>
        <a:latin typeface="Arial" panose="020B0604020202020204" pitchFamily="34"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FF00FF"/>
    <a:srgbClr val="33CC33"/>
    <a:srgbClr val="003399"/>
    <a:srgbClr val="CC0000"/>
    <a:srgbClr val="FF505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4" d="100"/>
          <a:sy n="94" d="100"/>
        </p:scale>
        <p:origin x="-798"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3.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3.wmf"/><Relationship Id="rId4" Type="http://schemas.openxmlformats.org/officeDocument/2006/relationships/image" Target="../media/image62.wmf"/><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5.vml.rels><?xml version="1.0" encoding="UTF-8" standalone="yes"?>
<Relationships xmlns="http://schemas.openxmlformats.org/package/2006/relationships"><Relationship Id="rId4" Type="http://schemas.openxmlformats.org/officeDocument/2006/relationships/image" Target="../media/image40.wmf"/><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97284"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044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44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902A60B4-324E-4649-B643-CC157289C3C6}"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p:spPr>
        <p:txBody>
          <a:bodyPr/>
          <a:lstStyle/>
          <a:p>
            <a:fld id="{B3ACA0AE-1725-4320-99F1-C639109A28E2}"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p:spPr>
        <p:txBody>
          <a:bodyPr/>
          <a:lstStyle/>
          <a:p>
            <a:fld id="{B3ACA0AE-1725-4320-99F1-C639109A28E2}"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noFill/>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p:spPr>
        <p:txBody>
          <a:bodyPr/>
          <a:lstStyle/>
          <a:p>
            <a:fld id="{B3ACA0AE-1725-4320-99F1-C639109A28E2}"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6350" y="20638"/>
            <a:ext cx="9144000" cy="6858000"/>
            <a:chOff x="0" y="0"/>
            <a:chExt cx="5760" cy="4320"/>
          </a:xfrm>
        </p:grpSpPr>
        <p:sp>
          <p:nvSpPr>
            <p:cNvPr id="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7" name="Freeform 5"/>
          <p:cNvSpPr/>
          <p:nvPr/>
        </p:nvSpPr>
        <p:spPr bwMode="hidden">
          <a:xfrm>
            <a:off x="6242050" y="626903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8" name="Group 6"/>
          <p:cNvGrpSpPr/>
          <p:nvPr/>
        </p:nvGrpSpPr>
        <p:grpSpPr bwMode="auto">
          <a:xfrm>
            <a:off x="-1588" y="6034088"/>
            <a:ext cx="7845426" cy="850900"/>
            <a:chOff x="0" y="3792"/>
            <a:chExt cx="4942" cy="536"/>
          </a:xfrm>
        </p:grpSpPr>
        <p:sp>
          <p:nvSpPr>
            <p:cNvPr id="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0" name="Group 8"/>
            <p:cNvGrpSpPr/>
            <p:nvPr userDrawn="1"/>
          </p:nvGrpSpPr>
          <p:grpSpPr bwMode="auto">
            <a:xfrm>
              <a:off x="2486" y="3792"/>
              <a:ext cx="2456" cy="536"/>
              <a:chOff x="2486" y="3792"/>
              <a:chExt cx="2456" cy="536"/>
            </a:xfrm>
          </p:grpSpPr>
          <p:sp>
            <p:nvSpPr>
              <p:cNvPr id="12" name="Freeform 9"/>
              <p:cNvSpPr/>
              <p:nvPr userDrawn="1"/>
            </p:nvSpPr>
            <p:spPr bwMode="ltGray">
              <a:xfrm>
                <a:off x="3948" y="3799"/>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3"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4"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5"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6"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11"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7" name="Group 15"/>
          <p:cNvGrpSpPr/>
          <p:nvPr/>
        </p:nvGrpSpPr>
        <p:grpSpPr bwMode="auto">
          <a:xfrm>
            <a:off x="627063" y="6021388"/>
            <a:ext cx="5684837" cy="849312"/>
            <a:chOff x="395" y="3793"/>
            <a:chExt cx="3581" cy="535"/>
          </a:xfrm>
        </p:grpSpPr>
        <p:sp>
          <p:nvSpPr>
            <p:cNvPr id="18" name="Freeform 16"/>
            <p:cNvSpPr/>
            <p:nvPr userDrawn="1"/>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19" name="Freeform 17"/>
            <p:cNvSpPr/>
            <p:nvPr userDrawn="1"/>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0" name="Freeform 18"/>
            <p:cNvSpPr/>
            <p:nvPr userDrawn="1"/>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1" name="Freeform 19"/>
            <p:cNvSpPr/>
            <p:nvPr userDrawn="1"/>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2" name="Freeform 20"/>
            <p:cNvSpPr/>
            <p:nvPr userDrawn="1"/>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23" name="Freeform 21"/>
            <p:cNvSpPr/>
            <p:nvPr userDrawn="1"/>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6278" name="Rectangle 22"/>
          <p:cNvSpPr>
            <a:spLocks noGrp="1" noChangeArrowheads="1"/>
          </p:cNvSpPr>
          <p:nvPr>
            <p:ph type="ctrTitle" sz="quarter"/>
          </p:nvPr>
        </p:nvSpPr>
        <p:spPr>
          <a:xfrm>
            <a:off x="457200" y="1447800"/>
            <a:ext cx="8229600" cy="1736725"/>
          </a:xfrm>
        </p:spPr>
        <p:txBody>
          <a:bodyPr/>
          <a:lstStyle>
            <a:lvl1pPr>
              <a:defRPr sz="5400"/>
            </a:lvl1pPr>
          </a:lstStyle>
          <a:p>
            <a:r>
              <a:rPr lang="zh-CN" altLang="en-US"/>
              <a:t>单击此处编辑母版标题样式</a:t>
            </a:r>
            <a:endParaRPr lang="zh-CN" altLang="en-US"/>
          </a:p>
        </p:txBody>
      </p:sp>
      <p:sp>
        <p:nvSpPr>
          <p:cNvPr id="96279"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000000"/>
                  </a:outerShdw>
                </a:effectLst>
              </a:defRPr>
            </a:lvl1pPr>
          </a:lstStyle>
          <a:p>
            <a:r>
              <a:rPr lang="zh-CN" altLang="en-US"/>
              <a:t>单击此处编辑母版副标题样式</a:t>
            </a:r>
            <a:endParaRPr lang="zh-CN" altLang="en-US"/>
          </a:p>
        </p:txBody>
      </p:sp>
      <p:sp>
        <p:nvSpPr>
          <p:cNvPr id="24" name="Rectangle 24"/>
          <p:cNvSpPr>
            <a:spLocks noGrp="1" noChangeArrowheads="1"/>
          </p:cNvSpPr>
          <p:nvPr>
            <p:ph type="dt" sz="quarter" idx="10"/>
          </p:nvPr>
        </p:nvSpPr>
        <p:spPr/>
        <p:txBody>
          <a:bodyPr/>
          <a:lstStyle>
            <a:lvl1pPr>
              <a:defRPr sz="1200">
                <a:solidFill>
                  <a:schemeClr val="tx1"/>
                </a:solidFill>
              </a:defRPr>
            </a:lvl1pPr>
          </a:lstStyle>
          <a:p>
            <a:pPr>
              <a:defRPr/>
            </a:pPr>
            <a:fld id="{B1FC2E73-221B-4DED-9DBD-8F330F05ABEC}" type="datetime1">
              <a:rPr lang="zh-CN" altLang="en-US" smtClean="0"/>
            </a:fld>
            <a:endParaRPr lang="en-US" altLang="zh-CN"/>
          </a:p>
        </p:txBody>
      </p:sp>
      <p:sp>
        <p:nvSpPr>
          <p:cNvPr id="25" name="Rectangle 25"/>
          <p:cNvSpPr>
            <a:spLocks noGrp="1" noChangeArrowheads="1"/>
          </p:cNvSpPr>
          <p:nvPr>
            <p:ph type="sldNum" sz="quarter" idx="11"/>
          </p:nvPr>
        </p:nvSpPr>
        <p:spPr/>
        <p:txBody>
          <a:bodyPr/>
          <a:lstStyle>
            <a:lvl1pPr>
              <a:defRPr sz="1200">
                <a:solidFill>
                  <a:schemeClr val="tx1"/>
                </a:solidFill>
              </a:defRPr>
            </a:lvl1pPr>
          </a:lstStyle>
          <a:p>
            <a:pPr>
              <a:defRPr/>
            </a:pPr>
            <a:fld id="{824D5130-8133-497E-9DD7-3CD6EC973F8F}" type="slidenum">
              <a:rPr lang="en-US" altLang="zh-CN"/>
            </a:fld>
            <a:endParaRPr lang="en-US" altLang="zh-CN"/>
          </a:p>
        </p:txBody>
      </p:sp>
      <p:sp>
        <p:nvSpPr>
          <p:cNvPr id="26" name="Rectangle 26"/>
          <p:cNvSpPr>
            <a:spLocks noGrp="1" noChangeArrowheads="1"/>
          </p:cNvSpPr>
          <p:nvPr>
            <p:ph type="ftr" sz="quarter" idx="12"/>
          </p:nvPr>
        </p:nvSpPr>
        <p:spPr>
          <a:xfrm>
            <a:off x="3124200" y="6248400"/>
            <a:ext cx="2895600" cy="457200"/>
          </a:xfrm>
        </p:spPr>
        <p:txBody>
          <a:bodyPr/>
          <a:lstStyle>
            <a:lvl1pPr>
              <a:defRPr sz="1200" b="0">
                <a:solidFill>
                  <a:schemeClr val="tx1"/>
                </a:solidFill>
                <a:ea typeface="+mn-ea"/>
              </a:defRPr>
            </a:lvl1pPr>
          </a:lstStyle>
          <a:p>
            <a:pPr>
              <a:defRPr/>
            </a:pPr>
            <a:r>
              <a:rPr lang="zh-CN" altLang="en-US" smtClean="0"/>
              <a:t>南京邮电大学贝尔英才学院</a:t>
            </a: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4"/>
          <p:cNvSpPr>
            <a:spLocks noGrp="1" noChangeArrowheads="1"/>
          </p:cNvSpPr>
          <p:nvPr>
            <p:ph type="dt" sz="half" idx="10"/>
          </p:nvPr>
        </p:nvSpPr>
        <p:spPr/>
        <p:txBody>
          <a:bodyPr/>
          <a:lstStyle>
            <a:lvl1pPr>
              <a:defRPr/>
            </a:lvl1pPr>
          </a:lstStyle>
          <a:p>
            <a:pPr>
              <a:defRPr/>
            </a:pPr>
            <a:fld id="{77EE0664-7A8E-4289-B2FB-FADF3B44E2DE}" type="datetime1">
              <a:rPr lang="zh-CN" altLang="en-US" smtClean="0"/>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DFEC7E81-8864-45C8-BB1E-F3AABD20B7C0}"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4"/>
          <p:cNvSpPr>
            <a:spLocks noGrp="1" noChangeArrowheads="1"/>
          </p:cNvSpPr>
          <p:nvPr>
            <p:ph type="dt" sz="half" idx="10"/>
          </p:nvPr>
        </p:nvSpPr>
        <p:spPr/>
        <p:txBody>
          <a:bodyPr/>
          <a:lstStyle>
            <a:lvl1pPr>
              <a:defRPr/>
            </a:lvl1pPr>
          </a:lstStyle>
          <a:p>
            <a:pPr>
              <a:defRPr/>
            </a:pPr>
            <a:fld id="{611B61D5-39C9-4430-BCB3-9EF9905DAC85}" type="datetime1">
              <a:rPr lang="zh-CN" altLang="en-US" smtClean="0"/>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64926F11-8B7E-47F3-9E39-A456000D451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02705A40-2B98-4F21-9A91-F45C84CDA9CD}"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C1FC0E53-98FC-4B9C-B9D9-8A13E5C780D7}"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4038600" cy="21717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24"/>
          <p:cNvSpPr>
            <a:spLocks noGrp="1" noChangeArrowheads="1"/>
          </p:cNvSpPr>
          <p:nvPr>
            <p:ph type="dt" sz="half" idx="10"/>
          </p:nvPr>
        </p:nvSpPr>
        <p:spPr/>
        <p:txBody>
          <a:bodyPr/>
          <a:lstStyle>
            <a:lvl1pPr>
              <a:defRPr/>
            </a:lvl1pPr>
          </a:lstStyle>
          <a:p>
            <a:pPr>
              <a:defRPr/>
            </a:pPr>
            <a:fld id="{5751B923-F0DF-424B-A45A-7ECBF1881748}" type="datetime1">
              <a:rPr lang="zh-CN" altLang="en-US" smtClean="0"/>
            </a:fld>
            <a:endParaRPr lang="en-US" altLang="zh-CN"/>
          </a:p>
        </p:txBody>
      </p:sp>
      <p:sp>
        <p:nvSpPr>
          <p:cNvPr id="7"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8" name="Rectangle 26"/>
          <p:cNvSpPr>
            <a:spLocks noGrp="1" noChangeArrowheads="1"/>
          </p:cNvSpPr>
          <p:nvPr>
            <p:ph type="sldNum" sz="quarter" idx="12"/>
          </p:nvPr>
        </p:nvSpPr>
        <p:spPr/>
        <p:txBody>
          <a:bodyPr/>
          <a:lstStyle>
            <a:lvl1pPr>
              <a:defRPr/>
            </a:lvl1pPr>
          </a:lstStyle>
          <a:p>
            <a:pPr>
              <a:defRPr/>
            </a:pPr>
            <a:fld id="{303D79D8-75EA-4880-948E-46DD4D46AC85}"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495800"/>
          </a:xfrm>
        </p:spPr>
        <p:txBody>
          <a:bodyPr/>
          <a:lstStyle/>
          <a:p>
            <a:pPr lvl="0"/>
            <a:endParaRPr lang="zh-CN" altLang="en-US" noProof="0" smtClean="0"/>
          </a:p>
        </p:txBody>
      </p:sp>
      <p:sp>
        <p:nvSpPr>
          <p:cNvPr id="5" name="Rectangle 24"/>
          <p:cNvSpPr>
            <a:spLocks noGrp="1" noChangeArrowheads="1"/>
          </p:cNvSpPr>
          <p:nvPr>
            <p:ph type="dt" sz="half" idx="10"/>
          </p:nvPr>
        </p:nvSpPr>
        <p:spPr/>
        <p:txBody>
          <a:bodyPr/>
          <a:lstStyle>
            <a:lvl1pPr>
              <a:defRPr/>
            </a:lvl1pPr>
          </a:lstStyle>
          <a:p>
            <a:pPr>
              <a:defRPr/>
            </a:pPr>
            <a:fld id="{D4BC51DF-199D-4E9A-AA85-B92C586040A7}"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2CC03E1A-59D6-494C-9504-18202B71725D}"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2" name="Group 2"/>
          <p:cNvGrpSpPr/>
          <p:nvPr/>
        </p:nvGrpSpPr>
        <p:grpSpPr bwMode="auto">
          <a:xfrm>
            <a:off x="152400" y="1752600"/>
            <a:ext cx="8840788" cy="1612900"/>
            <a:chOff x="96" y="1104"/>
            <a:chExt cx="5569" cy="1016"/>
          </a:xfrm>
        </p:grpSpPr>
        <p:sp>
          <p:nvSpPr>
            <p:cNvPr id="5" name="Rectangle 3"/>
            <p:cNvSpPr>
              <a:spLocks noChangeArrowheads="1"/>
            </p:cNvSpPr>
            <p:nvPr/>
          </p:nvSpPr>
          <p:spPr bwMode="auto">
            <a:xfrm>
              <a:off x="96" y="1113"/>
              <a:ext cx="5565" cy="1003"/>
            </a:xfrm>
            <a:prstGeom prst="rect">
              <a:avLst/>
            </a:prstGeom>
            <a:gradFill rotWithShape="0">
              <a:gsLst>
                <a:gs pos="0">
                  <a:srgbClr val="FFFFFF"/>
                </a:gs>
                <a:gs pos="3500">
                  <a:srgbClr val="E6E6E6"/>
                </a:gs>
                <a:gs pos="16000">
                  <a:srgbClr val="7D8496"/>
                </a:gs>
                <a:gs pos="23500">
                  <a:srgbClr val="E6E6E6"/>
                </a:gs>
                <a:gs pos="42500">
                  <a:srgbClr val="7D8496"/>
                </a:gs>
                <a:gs pos="50000">
                  <a:srgbClr val="E6E6E6"/>
                </a:gs>
                <a:gs pos="57500">
                  <a:srgbClr val="7D8496"/>
                </a:gs>
                <a:gs pos="76500">
                  <a:srgbClr val="E6E6E6"/>
                </a:gs>
                <a:gs pos="84000">
                  <a:srgbClr val="7D8496"/>
                </a:gs>
                <a:gs pos="96500">
                  <a:srgbClr val="E6E6E6"/>
                </a:gs>
                <a:gs pos="100000">
                  <a:srgbClr val="FFFFFF"/>
                </a:gs>
              </a:gsLst>
              <a:lin ang="2700000" scaled="1"/>
            </a:gradFill>
            <a:ln w="9525">
              <a:noFill/>
              <a:miter lim="800000"/>
            </a:ln>
            <a:effectLst>
              <a:outerShdw dist="53882" dir="18900000" algn="ctr" rotWithShape="0">
                <a:srgbClr val="000000"/>
              </a:outerShdw>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6" name="Freeform 4"/>
            <p:cNvSpPr/>
            <p:nvPr/>
          </p:nvSpPr>
          <p:spPr bwMode="auto">
            <a:xfrm>
              <a:off x="96" y="1104"/>
              <a:ext cx="5569" cy="302"/>
            </a:xfrm>
            <a:custGeom>
              <a:avLst/>
              <a:gdLst>
                <a:gd name="T0" fmla="*/ 0 w 5569"/>
                <a:gd name="T1" fmla="*/ 301 h 302"/>
                <a:gd name="T2" fmla="*/ 0 w 5569"/>
                <a:gd name="T3" fmla="*/ 0 h 302"/>
                <a:gd name="T4" fmla="*/ 5568 w 5569"/>
                <a:gd name="T5" fmla="*/ 0 h 302"/>
                <a:gd name="T6" fmla="*/ 0 60000 65536"/>
                <a:gd name="T7" fmla="*/ 0 60000 65536"/>
                <a:gd name="T8" fmla="*/ 0 60000 65536"/>
              </a:gdLst>
              <a:ahLst/>
              <a:cxnLst>
                <a:cxn ang="T6">
                  <a:pos x="T0" y="T1"/>
                </a:cxn>
                <a:cxn ang="T7">
                  <a:pos x="T2" y="T3"/>
                </a:cxn>
                <a:cxn ang="T8">
                  <a:pos x="T4" y="T5"/>
                </a:cxn>
              </a:cxnLst>
              <a:rect l="0" t="0" r="r" b="b"/>
              <a:pathLst>
                <a:path w="5569" h="302">
                  <a:moveTo>
                    <a:pt x="0" y="301"/>
                  </a:moveTo>
                  <a:lnTo>
                    <a:pt x="0" y="0"/>
                  </a:lnTo>
                  <a:lnTo>
                    <a:pt x="5568" y="0"/>
                  </a:lnTo>
                </a:path>
              </a:pathLst>
            </a:custGeom>
            <a:noFill/>
            <a:ln w="12700" cap="rnd" cmpd="sng">
              <a:solidFill>
                <a:srgbClr val="FFFFFF"/>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7" name="Freeform 5"/>
            <p:cNvSpPr/>
            <p:nvPr/>
          </p:nvSpPr>
          <p:spPr bwMode="auto">
            <a:xfrm>
              <a:off x="96" y="1818"/>
              <a:ext cx="5569" cy="302"/>
            </a:xfrm>
            <a:custGeom>
              <a:avLst/>
              <a:gdLst>
                <a:gd name="T0" fmla="*/ 5568 w 5569"/>
                <a:gd name="T1" fmla="*/ 0 h 302"/>
                <a:gd name="T2" fmla="*/ 5568 w 5569"/>
                <a:gd name="T3" fmla="*/ 301 h 302"/>
                <a:gd name="T4" fmla="*/ 0 w 5569"/>
                <a:gd name="T5" fmla="*/ 301 h 302"/>
                <a:gd name="T6" fmla="*/ 0 60000 65536"/>
                <a:gd name="T7" fmla="*/ 0 60000 65536"/>
                <a:gd name="T8" fmla="*/ 0 60000 65536"/>
              </a:gdLst>
              <a:ahLst/>
              <a:cxnLst>
                <a:cxn ang="T6">
                  <a:pos x="T0" y="T1"/>
                </a:cxn>
                <a:cxn ang="T7">
                  <a:pos x="T2" y="T3"/>
                </a:cxn>
                <a:cxn ang="T8">
                  <a:pos x="T4" y="T5"/>
                </a:cxn>
              </a:cxnLst>
              <a:rect l="0" t="0" r="r" b="b"/>
              <a:pathLst>
                <a:path w="5569" h="302">
                  <a:moveTo>
                    <a:pt x="5568" y="0"/>
                  </a:moveTo>
                  <a:lnTo>
                    <a:pt x="5568" y="301"/>
                  </a:lnTo>
                  <a:lnTo>
                    <a:pt x="0" y="301"/>
                  </a:lnTo>
                </a:path>
              </a:pathLst>
            </a:custGeom>
            <a:noFill/>
            <a:ln w="12700" cap="rnd" cmpd="sng">
              <a:solidFill>
                <a:srgbClr val="333333"/>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grpSp>
      <p:sp>
        <p:nvSpPr>
          <p:cNvPr id="5126" name="Rectangle 6"/>
          <p:cNvSpPr>
            <a:spLocks noGrp="1" noChangeArrowheads="1"/>
          </p:cNvSpPr>
          <p:nvPr>
            <p:ph type="ctrTitle" sz="quarter"/>
          </p:nvPr>
        </p:nvSpPr>
        <p:spPr>
          <a:xfrm>
            <a:off x="685800" y="1981200"/>
            <a:ext cx="7772400" cy="1143000"/>
          </a:xfrm>
        </p:spPr>
        <p:txBody>
          <a:bodyPr/>
          <a:lstStyle>
            <a:lvl1pPr>
              <a:defRPr>
                <a:solidFill>
                  <a:srgbClr val="FFFF00"/>
                </a:solidFill>
              </a:defRPr>
            </a:lvl1pPr>
          </a:lstStyle>
          <a:p>
            <a:pPr lvl="0"/>
            <a:r>
              <a:rPr lang="zh-CN" altLang="en-US" noProof="0" smtClean="0"/>
              <a:t>单击此处编辑母版标题样式</a:t>
            </a:r>
            <a:endParaRPr lang="zh-CN" altLang="en-US" noProof="0" smtClean="0"/>
          </a:p>
        </p:txBody>
      </p:sp>
      <p:sp>
        <p:nvSpPr>
          <p:cNvPr id="5127" name="Rectangle 7"/>
          <p:cNvSpPr>
            <a:spLocks noGrp="1" noChangeArrowheads="1"/>
          </p:cNvSpPr>
          <p:nvPr>
            <p:ph type="subTitle" sz="quarter" idx="1"/>
          </p:nvPr>
        </p:nvSpPr>
        <p:spPr>
          <a:xfrm>
            <a:off x="1371600" y="3886200"/>
            <a:ext cx="6400800" cy="1752600"/>
          </a:xfrm>
        </p:spPr>
        <p:txBody>
          <a:bodyPr/>
          <a:lstStyle>
            <a:lvl1pPr marL="0" indent="0" algn="ctr">
              <a:buFontTx/>
              <a:buNone/>
              <a:defRPr>
                <a:solidFill>
                  <a:srgbClr val="FFFFFF"/>
                </a:solidFill>
              </a:defRPr>
            </a:lvl1pPr>
          </a:lstStyle>
          <a:p>
            <a:pPr lvl="0"/>
            <a:r>
              <a:rPr lang="zh-CN" altLang="en-US" noProof="0" smtClean="0"/>
              <a:t>单击此处编辑母版副标题样式</a:t>
            </a:r>
            <a:endParaRPr lang="zh-CN" altLang="en-US" noProof="0" smtClean="0"/>
          </a:p>
        </p:txBody>
      </p:sp>
      <p:sp>
        <p:nvSpPr>
          <p:cNvPr id="8" name="Rectangle 8"/>
          <p:cNvSpPr>
            <a:spLocks noGrp="1" noChangeArrowheads="1"/>
          </p:cNvSpPr>
          <p:nvPr>
            <p:ph type="dt" sz="quarter" idx="10"/>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rgbClr val="FFFFFF"/>
                </a:solidFill>
              </a:defRPr>
            </a:lvl1pPr>
          </a:lstStyle>
          <a:p>
            <a:pPr>
              <a:defRPr/>
            </a:pPr>
            <a:fld id="{0717B8B2-CDD2-4C86-8A7B-485428BE1145}" type="datetime1">
              <a:rPr lang="zh-CN" altLang="en-US" smtClean="0"/>
            </a:fld>
            <a:endParaRPr lang="en-US" altLang="zh-CN"/>
          </a:p>
        </p:txBody>
      </p:sp>
      <p:sp>
        <p:nvSpPr>
          <p:cNvPr id="9" name="Rectangle 9"/>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rgbClr val="FFFFFF"/>
                </a:solidFill>
              </a:defRPr>
            </a:lvl1pPr>
          </a:lstStyle>
          <a:p>
            <a:pPr>
              <a:defRPr/>
            </a:pPr>
            <a:r>
              <a:rPr lang="zh-CN" altLang="en-US" smtClean="0"/>
              <a:t>南京邮电大学贝尔英才学院</a:t>
            </a:r>
            <a:endParaRPr lang="en-US" altLang="zh-CN"/>
          </a:p>
        </p:txBody>
      </p:sp>
      <p:sp>
        <p:nvSpPr>
          <p:cNvPr id="10" name="Rectangle 10"/>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rgbClr val="FFFFFF"/>
                </a:solidFill>
              </a:defRPr>
            </a:lvl1pPr>
          </a:lstStyle>
          <a:p>
            <a:pPr>
              <a:defRPr/>
            </a:pPr>
            <a:fld id="{163621C6-9DE1-4FDC-9042-28008049E5EB}"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05E345F2-D7B7-457E-B9F5-F828537B9D9C}" type="datetime1">
              <a:rPr lang="zh-CN" altLang="en-US" smtClean="0">
                <a:solidFill>
                  <a:srgbClr val="FFFFFF"/>
                </a:solidFill>
              </a:rPr>
            </a:fld>
            <a:endParaRPr lang="en-US" altLang="zh-CN">
              <a:solidFill>
                <a:srgbClr val="FFFFFF"/>
              </a:solidFill>
            </a:endParaRPr>
          </a:p>
        </p:txBody>
      </p:sp>
      <p:sp>
        <p:nvSpPr>
          <p:cNvPr id="5"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6" name="Rectangle 14"/>
          <p:cNvSpPr>
            <a:spLocks noGrp="1" noChangeArrowheads="1"/>
          </p:cNvSpPr>
          <p:nvPr>
            <p:ph type="sldNum" sz="quarter" idx="12"/>
          </p:nvPr>
        </p:nvSpPr>
        <p:spPr/>
        <p:txBody>
          <a:bodyPr/>
          <a:lstStyle>
            <a:lvl1pPr>
              <a:defRPr/>
            </a:lvl1pPr>
          </a:lstStyle>
          <a:p>
            <a:pPr>
              <a:defRPr/>
            </a:pPr>
            <a:fld id="{D7468FA1-8134-488D-A418-E1C6A8D3EA40}"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12"/>
          <p:cNvSpPr>
            <a:spLocks noGrp="1" noChangeArrowheads="1"/>
          </p:cNvSpPr>
          <p:nvPr>
            <p:ph type="dt" sz="half" idx="10"/>
          </p:nvPr>
        </p:nvSpPr>
        <p:spPr/>
        <p:txBody>
          <a:bodyPr/>
          <a:lstStyle>
            <a:lvl1pPr>
              <a:defRPr/>
            </a:lvl1pPr>
          </a:lstStyle>
          <a:p>
            <a:pPr>
              <a:defRPr/>
            </a:pPr>
            <a:fld id="{D00B55E6-0542-41BF-852D-54C823592442}" type="datetime1">
              <a:rPr lang="zh-CN" altLang="en-US" smtClean="0">
                <a:solidFill>
                  <a:srgbClr val="FFFFFF"/>
                </a:solidFill>
              </a:rPr>
            </a:fld>
            <a:endParaRPr lang="en-US" altLang="zh-CN">
              <a:solidFill>
                <a:srgbClr val="FFFFFF"/>
              </a:solidFill>
            </a:endParaRPr>
          </a:p>
        </p:txBody>
      </p:sp>
      <p:sp>
        <p:nvSpPr>
          <p:cNvPr id="5"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6" name="Rectangle 14"/>
          <p:cNvSpPr>
            <a:spLocks noGrp="1" noChangeArrowheads="1"/>
          </p:cNvSpPr>
          <p:nvPr>
            <p:ph type="sldNum" sz="quarter" idx="12"/>
          </p:nvPr>
        </p:nvSpPr>
        <p:spPr/>
        <p:txBody>
          <a:bodyPr/>
          <a:lstStyle>
            <a:lvl1pPr>
              <a:defRPr/>
            </a:lvl1pPr>
          </a:lstStyle>
          <a:p>
            <a:pPr>
              <a:defRPr/>
            </a:pPr>
            <a:fld id="{13E302A1-8C9D-4730-A6B0-9ACB4FD11CFF}"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ECE03823-D599-49E2-98F8-5D86C1A68F2D}" type="datetime1">
              <a:rPr lang="zh-CN" altLang="en-US" smtClean="0">
                <a:solidFill>
                  <a:srgbClr val="FFFFFF"/>
                </a:solidFill>
              </a:rPr>
            </a:fld>
            <a:endParaRPr lang="en-US" altLang="zh-CN">
              <a:solidFill>
                <a:srgbClr val="FFFFFF"/>
              </a:solidFill>
            </a:endParaRPr>
          </a:p>
        </p:txBody>
      </p:sp>
      <p:sp>
        <p:nvSpPr>
          <p:cNvPr id="6"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7" name="Rectangle 14"/>
          <p:cNvSpPr>
            <a:spLocks noGrp="1" noChangeArrowheads="1"/>
          </p:cNvSpPr>
          <p:nvPr>
            <p:ph type="sldNum" sz="quarter" idx="12"/>
          </p:nvPr>
        </p:nvSpPr>
        <p:spPr/>
        <p:txBody>
          <a:bodyPr/>
          <a:lstStyle>
            <a:lvl1pPr>
              <a:defRPr/>
            </a:lvl1pPr>
          </a:lstStyle>
          <a:p>
            <a:pPr>
              <a:defRPr/>
            </a:pPr>
            <a:fld id="{AA2D4F84-C476-454C-9EB0-3EB895ACFE44}"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4A24775E-F388-47BB-9F17-552D26091335}" type="datetime1">
              <a:rPr lang="zh-CN" altLang="en-US" smtClean="0">
                <a:solidFill>
                  <a:srgbClr val="FFFFFF"/>
                </a:solidFill>
              </a:rPr>
            </a:fld>
            <a:endParaRPr lang="en-US" altLang="zh-CN">
              <a:solidFill>
                <a:srgbClr val="FFFFFF"/>
              </a:solidFill>
            </a:endParaRPr>
          </a:p>
        </p:txBody>
      </p:sp>
      <p:sp>
        <p:nvSpPr>
          <p:cNvPr id="8"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9" name="Rectangle 14"/>
          <p:cNvSpPr>
            <a:spLocks noGrp="1" noChangeArrowheads="1"/>
          </p:cNvSpPr>
          <p:nvPr>
            <p:ph type="sldNum" sz="quarter" idx="12"/>
          </p:nvPr>
        </p:nvSpPr>
        <p:spPr/>
        <p:txBody>
          <a:bodyPr/>
          <a:lstStyle>
            <a:lvl1pPr>
              <a:defRPr/>
            </a:lvl1pPr>
          </a:lstStyle>
          <a:p>
            <a:pPr>
              <a:defRPr/>
            </a:pPr>
            <a:fld id="{355464F5-8552-4E26-91EC-02AD3F57DD69}"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715140" y="142852"/>
            <a:ext cx="2286030" cy="609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FA64A80E-68BB-4433-81B2-526FADAD7C36}"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BFD56CB5-8E27-4BCB-B90C-6B511E8E626B}"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38B0ABC4-730E-4BB9-B730-B4825CC43E15}" type="datetime1">
              <a:rPr lang="zh-CN" altLang="en-US" smtClean="0">
                <a:solidFill>
                  <a:srgbClr val="FFFFFF"/>
                </a:solidFill>
              </a:rPr>
            </a:fld>
            <a:endParaRPr lang="en-US" altLang="zh-CN">
              <a:solidFill>
                <a:srgbClr val="FFFFFF"/>
              </a:solidFill>
            </a:endParaRPr>
          </a:p>
        </p:txBody>
      </p:sp>
      <p:sp>
        <p:nvSpPr>
          <p:cNvPr id="4"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5" name="Rectangle 14"/>
          <p:cNvSpPr>
            <a:spLocks noGrp="1" noChangeArrowheads="1"/>
          </p:cNvSpPr>
          <p:nvPr>
            <p:ph type="sldNum" sz="quarter" idx="12"/>
          </p:nvPr>
        </p:nvSpPr>
        <p:spPr/>
        <p:txBody>
          <a:bodyPr/>
          <a:lstStyle>
            <a:lvl1pPr>
              <a:defRPr/>
            </a:lvl1pPr>
          </a:lstStyle>
          <a:p>
            <a:pPr>
              <a:defRPr/>
            </a:pPr>
            <a:fld id="{E1339B68-399D-45ED-B4C0-33B7686661CD}"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EC359F2C-EF41-4489-9D10-CBC99E3C3A05}" type="datetime1">
              <a:rPr lang="zh-CN" altLang="en-US" smtClean="0">
                <a:solidFill>
                  <a:srgbClr val="FFFFFF"/>
                </a:solidFill>
              </a:rPr>
            </a:fld>
            <a:endParaRPr lang="en-US" altLang="zh-CN">
              <a:solidFill>
                <a:srgbClr val="FFFFFF"/>
              </a:solidFill>
            </a:endParaRPr>
          </a:p>
        </p:txBody>
      </p:sp>
      <p:sp>
        <p:nvSpPr>
          <p:cNvPr id="3"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4" name="Rectangle 14"/>
          <p:cNvSpPr>
            <a:spLocks noGrp="1" noChangeArrowheads="1"/>
          </p:cNvSpPr>
          <p:nvPr>
            <p:ph type="sldNum" sz="quarter" idx="12"/>
          </p:nvPr>
        </p:nvSpPr>
        <p:spPr/>
        <p:txBody>
          <a:bodyPr/>
          <a:lstStyle>
            <a:lvl1pPr>
              <a:defRPr/>
            </a:lvl1pPr>
          </a:lstStyle>
          <a:p>
            <a:pPr>
              <a:defRPr/>
            </a:pPr>
            <a:fld id="{03CF75E5-F5D8-45FC-AF9B-9C27438CDA9B}"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12"/>
          <p:cNvSpPr>
            <a:spLocks noGrp="1" noChangeArrowheads="1"/>
          </p:cNvSpPr>
          <p:nvPr>
            <p:ph type="dt" sz="half" idx="10"/>
          </p:nvPr>
        </p:nvSpPr>
        <p:spPr/>
        <p:txBody>
          <a:bodyPr/>
          <a:lstStyle>
            <a:lvl1pPr>
              <a:defRPr/>
            </a:lvl1pPr>
          </a:lstStyle>
          <a:p>
            <a:pPr>
              <a:defRPr/>
            </a:pPr>
            <a:fld id="{54C361F5-95BE-4518-B220-75A233BC65E6}" type="datetime1">
              <a:rPr lang="zh-CN" altLang="en-US" smtClean="0">
                <a:solidFill>
                  <a:srgbClr val="FFFFFF"/>
                </a:solidFill>
              </a:rPr>
            </a:fld>
            <a:endParaRPr lang="en-US" altLang="zh-CN">
              <a:solidFill>
                <a:srgbClr val="FFFFFF"/>
              </a:solidFill>
            </a:endParaRPr>
          </a:p>
        </p:txBody>
      </p:sp>
      <p:sp>
        <p:nvSpPr>
          <p:cNvPr id="6"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7" name="Rectangle 14"/>
          <p:cNvSpPr>
            <a:spLocks noGrp="1" noChangeArrowheads="1"/>
          </p:cNvSpPr>
          <p:nvPr>
            <p:ph type="sldNum" sz="quarter" idx="12"/>
          </p:nvPr>
        </p:nvSpPr>
        <p:spPr/>
        <p:txBody>
          <a:bodyPr/>
          <a:lstStyle>
            <a:lvl1pPr>
              <a:defRPr/>
            </a:lvl1pPr>
          </a:lstStyle>
          <a:p>
            <a:pPr>
              <a:defRPr/>
            </a:pPr>
            <a:fld id="{757F32BC-CCED-41C8-B156-F75F250963C5}"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12"/>
          <p:cNvSpPr>
            <a:spLocks noGrp="1" noChangeArrowheads="1"/>
          </p:cNvSpPr>
          <p:nvPr>
            <p:ph type="dt" sz="half" idx="10"/>
          </p:nvPr>
        </p:nvSpPr>
        <p:spPr/>
        <p:txBody>
          <a:bodyPr/>
          <a:lstStyle>
            <a:lvl1pPr>
              <a:defRPr/>
            </a:lvl1pPr>
          </a:lstStyle>
          <a:p>
            <a:pPr>
              <a:defRPr/>
            </a:pPr>
            <a:fld id="{FC22228B-FC71-419D-B8C5-30AD362A11D9}" type="datetime1">
              <a:rPr lang="zh-CN" altLang="en-US" smtClean="0">
                <a:solidFill>
                  <a:srgbClr val="FFFFFF"/>
                </a:solidFill>
              </a:rPr>
            </a:fld>
            <a:endParaRPr lang="en-US" altLang="zh-CN">
              <a:solidFill>
                <a:srgbClr val="FFFFFF"/>
              </a:solidFill>
            </a:endParaRPr>
          </a:p>
        </p:txBody>
      </p:sp>
      <p:sp>
        <p:nvSpPr>
          <p:cNvPr id="6"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7" name="Rectangle 14"/>
          <p:cNvSpPr>
            <a:spLocks noGrp="1" noChangeArrowheads="1"/>
          </p:cNvSpPr>
          <p:nvPr>
            <p:ph type="sldNum" sz="quarter" idx="12"/>
          </p:nvPr>
        </p:nvSpPr>
        <p:spPr/>
        <p:txBody>
          <a:bodyPr/>
          <a:lstStyle>
            <a:lvl1pPr>
              <a:defRPr/>
            </a:lvl1pPr>
          </a:lstStyle>
          <a:p>
            <a:pPr>
              <a:defRPr/>
            </a:pPr>
            <a:fld id="{ACB6221F-1BBD-450C-9B4B-D278CBA20D36}"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782A4C93-D7FC-4A0D-A3C9-367020DA9663}" type="datetime1">
              <a:rPr lang="zh-CN" altLang="en-US" smtClean="0">
                <a:solidFill>
                  <a:srgbClr val="FFFFFF"/>
                </a:solidFill>
              </a:rPr>
            </a:fld>
            <a:endParaRPr lang="en-US" altLang="zh-CN">
              <a:solidFill>
                <a:srgbClr val="FFFFFF"/>
              </a:solidFill>
            </a:endParaRPr>
          </a:p>
        </p:txBody>
      </p:sp>
      <p:sp>
        <p:nvSpPr>
          <p:cNvPr id="5"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6" name="Rectangle 14"/>
          <p:cNvSpPr>
            <a:spLocks noGrp="1" noChangeArrowheads="1"/>
          </p:cNvSpPr>
          <p:nvPr>
            <p:ph type="sldNum" sz="quarter" idx="12"/>
          </p:nvPr>
        </p:nvSpPr>
        <p:spPr/>
        <p:txBody>
          <a:bodyPr/>
          <a:lstStyle>
            <a:lvl1pPr>
              <a:defRPr/>
            </a:lvl1pPr>
          </a:lstStyle>
          <a:p>
            <a:pPr>
              <a:defRPr/>
            </a:pPr>
            <a:fld id="{2C501FE8-8B83-44FE-A625-206BE1EAB5F5}"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28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F3807CAA-9A4E-4BDC-9A52-5BE5552D1225}" type="datetime1">
              <a:rPr lang="zh-CN" altLang="en-US" smtClean="0">
                <a:solidFill>
                  <a:srgbClr val="FFFFFF"/>
                </a:solidFill>
              </a:rPr>
            </a:fld>
            <a:endParaRPr lang="en-US" altLang="zh-CN">
              <a:solidFill>
                <a:srgbClr val="FFFFFF"/>
              </a:solidFill>
            </a:endParaRPr>
          </a:p>
        </p:txBody>
      </p:sp>
      <p:sp>
        <p:nvSpPr>
          <p:cNvPr id="5"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6" name="Rectangle 14"/>
          <p:cNvSpPr>
            <a:spLocks noGrp="1" noChangeArrowheads="1"/>
          </p:cNvSpPr>
          <p:nvPr>
            <p:ph type="sldNum" sz="quarter" idx="12"/>
          </p:nvPr>
        </p:nvSpPr>
        <p:spPr/>
        <p:txBody>
          <a:bodyPr/>
          <a:lstStyle>
            <a:lvl1pPr>
              <a:defRPr/>
            </a:lvl1pPr>
          </a:lstStyle>
          <a:p>
            <a:pPr>
              <a:defRPr/>
            </a:pPr>
            <a:fld id="{7EED4B6C-70EF-4B8E-A933-3B04F98B6B7C}"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600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A60ECEED-6E53-4973-BBBE-A83F839DB4D0}" type="datetime1">
              <a:rPr lang="zh-CN" altLang="en-US" smtClean="0">
                <a:solidFill>
                  <a:srgbClr val="FFFFFF"/>
                </a:solidFill>
              </a:rPr>
            </a:fld>
            <a:endParaRPr lang="en-US" altLang="zh-CN">
              <a:solidFill>
                <a:srgbClr val="FFFFFF"/>
              </a:solidFill>
            </a:endParaRPr>
          </a:p>
        </p:txBody>
      </p:sp>
      <p:sp>
        <p:nvSpPr>
          <p:cNvPr id="6" name="Rectangle 13"/>
          <p:cNvSpPr>
            <a:spLocks noGrp="1" noChangeArrowheads="1"/>
          </p:cNvSpPr>
          <p:nvPr>
            <p:ph type="ftr" sz="quarter" idx="11"/>
          </p:nvPr>
        </p:nvSpPr>
        <p:spPr/>
        <p:txBody>
          <a:bodyPr/>
          <a:lstStyle>
            <a:lvl1pPr>
              <a:defRPr/>
            </a:lvl1p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7" name="Rectangle 14"/>
          <p:cNvSpPr>
            <a:spLocks noGrp="1" noChangeArrowheads="1"/>
          </p:cNvSpPr>
          <p:nvPr>
            <p:ph type="sldNum" sz="quarter" idx="12"/>
          </p:nvPr>
        </p:nvSpPr>
        <p:spPr/>
        <p:txBody>
          <a:bodyPr/>
          <a:lstStyle>
            <a:lvl1pPr>
              <a:defRPr/>
            </a:lvl1pPr>
          </a:lstStyle>
          <a:p>
            <a:pPr>
              <a:defRPr/>
            </a:pPr>
            <a:fld id="{DD3B3DBD-23F1-436C-B4DA-4538828139BB}" type="slidenum">
              <a:rPr lang="en-US" altLang="zh-CN">
                <a:solidFill>
                  <a:srgbClr val="FFFFFF"/>
                </a:solidFill>
              </a:rPr>
            </a:fld>
            <a:endParaRPr lang="en-US" altLang="zh-CN">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936769F-A26E-4E81-8F1F-F8B1F4795E2F}" type="datetime1">
              <a:rPr lang="zh-CN" altLang="en-US" smtClean="0">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C191D5B-B0D3-4308-B2A2-BBCFCDB7645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5303341-C3F0-442E-BACE-DDBFAA889596}" type="datetime1">
              <a:rPr lang="zh-CN" altLang="en-US" smtClean="0">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57D4529-CD34-4B99-9AE5-FC3C148A856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fld id="{89718BAD-5363-4F32-A272-CFF5BEAC283A}" type="datetime1">
              <a:rPr lang="zh-CN" altLang="en-US" smtClean="0">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DC042C4-416D-496A-9E31-1529A209F579}"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24"/>
          <p:cNvSpPr>
            <a:spLocks noGrp="1" noChangeArrowheads="1"/>
          </p:cNvSpPr>
          <p:nvPr>
            <p:ph type="dt" sz="half" idx="10"/>
          </p:nvPr>
        </p:nvSpPr>
        <p:spPr/>
        <p:txBody>
          <a:bodyPr/>
          <a:lstStyle>
            <a:lvl1pPr>
              <a:defRPr/>
            </a:lvl1pPr>
          </a:lstStyle>
          <a:p>
            <a:pPr>
              <a:defRPr/>
            </a:pPr>
            <a:fld id="{F2BB03B9-0238-41C6-B944-A158FF2356F3}" type="datetime1">
              <a:rPr lang="zh-CN" altLang="en-US" smtClean="0"/>
            </a:fld>
            <a:endParaRPr lang="en-US" altLang="zh-CN"/>
          </a:p>
        </p:txBody>
      </p:sp>
      <p:sp>
        <p:nvSpPr>
          <p:cNvPr id="5"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6" name="Rectangle 26"/>
          <p:cNvSpPr>
            <a:spLocks noGrp="1" noChangeArrowheads="1"/>
          </p:cNvSpPr>
          <p:nvPr>
            <p:ph type="sldNum" sz="quarter" idx="12"/>
          </p:nvPr>
        </p:nvSpPr>
        <p:spPr/>
        <p:txBody>
          <a:bodyPr/>
          <a:lstStyle>
            <a:lvl1pPr>
              <a:defRPr/>
            </a:lvl1pPr>
          </a:lstStyle>
          <a:p>
            <a:pPr>
              <a:defRPr/>
            </a:pPr>
            <a:fld id="{3DC09A51-2962-4A62-A521-01EFEE263DDA}" type="slidenum">
              <a:rPr lang="en-US" altLang="zh-CN"/>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52FF3AA4-BF52-4B7A-AFA4-DD9E203292BD}" type="datetime1">
              <a:rPr lang="zh-CN" altLang="en-US" smtClean="0">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1F604D62-672C-42F3-8C5C-77A816D461BA}"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495EF62C-2CAC-4975-A318-1CFB22E0D274}" type="datetime1">
              <a:rPr lang="zh-CN" altLang="en-US" smtClean="0">
                <a:solidFill>
                  <a:srgbClr val="000000"/>
                </a:solidFill>
              </a:rPr>
            </a:fld>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0D58179A-03B5-4B83-BF1F-62E7C29F9671}"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13AD5632-605E-49B3-82D6-68C54BC8055F}" type="datetime1">
              <a:rPr lang="zh-CN" altLang="en-US" smtClean="0">
                <a:solidFill>
                  <a:srgbClr val="000000"/>
                </a:solidFill>
              </a:rPr>
            </a:fld>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5105FE12-F0D1-48E7-88EB-2B0609D8826C}"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FF66195-DC3A-4A6D-8B9C-91850B73C72E}" type="datetime1">
              <a:rPr lang="zh-CN" altLang="en-US" smtClean="0">
                <a:solidFill>
                  <a:srgbClr val="000000"/>
                </a:solidFill>
              </a:rPr>
            </a:fld>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FCEAA3AC-A6FF-42D6-B59E-044E06F5635D}"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338F542F-4E4B-47F7-9BE5-51DF326B5695}" type="datetime1">
              <a:rPr lang="zh-CN" altLang="en-US" smtClean="0">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486E96D-667B-4895-AF72-840E2FC5832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fld id="{A2E9D248-4EB7-4C89-9D09-719E8AF77358}" type="datetime1">
              <a:rPr lang="zh-CN" altLang="en-US" smtClean="0">
                <a:solidFill>
                  <a:srgbClr val="000000"/>
                </a:solidFill>
              </a:rPr>
            </a:fld>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515619C-74CB-469C-B029-737A658CAFD3}"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2187C850-3907-4B4F-9968-38E2B80CAEA6}" type="datetime1">
              <a:rPr lang="zh-CN" altLang="en-US" smtClean="0">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D8FC891-6538-4A07-8E2E-8E29015001C6}"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CA2253EC-2178-4422-AEB0-75A458011DCC}" type="datetime1">
              <a:rPr lang="zh-CN" altLang="en-US" smtClean="0">
                <a:solidFill>
                  <a:srgbClr val="000000"/>
                </a:solidFill>
              </a:rPr>
            </a:fld>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r>
              <a:rPr lang="zh-CN" altLang="en-US" smtClean="0">
                <a:solidFill>
                  <a:srgbClr val="000000"/>
                </a:solidFill>
              </a:rPr>
              <a:t>南京邮电大学贝尔英才学院</a:t>
            </a: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159BADA-FA44-4A9B-A638-ED0A29F9671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4"/>
          <p:cNvSpPr>
            <a:spLocks noGrp="1" noChangeArrowheads="1"/>
          </p:cNvSpPr>
          <p:nvPr>
            <p:ph type="dt" sz="half" idx="10"/>
          </p:nvPr>
        </p:nvSpPr>
        <p:spPr/>
        <p:txBody>
          <a:bodyPr/>
          <a:lstStyle>
            <a:lvl1pPr>
              <a:defRPr/>
            </a:lvl1pPr>
          </a:lstStyle>
          <a:p>
            <a:pPr>
              <a:defRPr/>
            </a:pPr>
            <a:fld id="{67AD677D-27AA-4F5F-B271-6B30D43BEAB4}"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B6382FC3-63DC-4DF4-996E-0008EB8C2C5B}"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4"/>
          <p:cNvSpPr>
            <a:spLocks noGrp="1" noChangeArrowheads="1"/>
          </p:cNvSpPr>
          <p:nvPr>
            <p:ph type="dt" sz="half" idx="10"/>
          </p:nvPr>
        </p:nvSpPr>
        <p:spPr/>
        <p:txBody>
          <a:bodyPr/>
          <a:lstStyle>
            <a:lvl1pPr>
              <a:defRPr/>
            </a:lvl1pPr>
          </a:lstStyle>
          <a:p>
            <a:pPr>
              <a:defRPr/>
            </a:pPr>
            <a:fld id="{CA170B70-C6FF-4D87-9738-FCEE68752058}" type="datetime1">
              <a:rPr lang="zh-CN" altLang="en-US" smtClean="0"/>
            </a:fld>
            <a:endParaRPr lang="en-US" altLang="zh-CN"/>
          </a:p>
        </p:txBody>
      </p:sp>
      <p:sp>
        <p:nvSpPr>
          <p:cNvPr id="8"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9" name="Rectangle 26"/>
          <p:cNvSpPr>
            <a:spLocks noGrp="1" noChangeArrowheads="1"/>
          </p:cNvSpPr>
          <p:nvPr>
            <p:ph type="sldNum" sz="quarter" idx="12"/>
          </p:nvPr>
        </p:nvSpPr>
        <p:spPr/>
        <p:txBody>
          <a:bodyPr/>
          <a:lstStyle>
            <a:lvl1pPr>
              <a:defRPr/>
            </a:lvl1pPr>
          </a:lstStyle>
          <a:p>
            <a:pPr>
              <a:defRPr/>
            </a:pPr>
            <a:fld id="{F815E373-3CDA-4B6D-9BF9-D6C73C4D1A8D}"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dt" sz="half" idx="10"/>
          </p:nvPr>
        </p:nvSpPr>
        <p:spPr/>
        <p:txBody>
          <a:bodyPr/>
          <a:lstStyle>
            <a:lvl1pPr>
              <a:defRPr/>
            </a:lvl1pPr>
          </a:lstStyle>
          <a:p>
            <a:pPr>
              <a:defRPr/>
            </a:pPr>
            <a:fld id="{A6DE3D33-0C85-4088-9561-3DF9695A9995}" type="datetime1">
              <a:rPr lang="zh-CN" altLang="en-US" smtClean="0"/>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CB43BBAA-E556-45D6-882D-0B0694EEECDA}"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2" descr="校标及标准字体"/>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6858016" y="-1"/>
            <a:ext cx="2285984" cy="6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4"/>
          <p:cNvSpPr>
            <a:spLocks noGrp="1" noChangeArrowheads="1"/>
          </p:cNvSpPr>
          <p:nvPr>
            <p:ph type="dt" sz="half" idx="10"/>
          </p:nvPr>
        </p:nvSpPr>
        <p:spPr/>
        <p:txBody>
          <a:bodyPr/>
          <a:lstStyle>
            <a:lvl1pPr>
              <a:defRPr/>
            </a:lvl1pPr>
          </a:lstStyle>
          <a:p>
            <a:pPr>
              <a:defRPr/>
            </a:pPr>
            <a:fld id="{3F2B95AF-F293-4602-9500-CA993E058252}" type="datetime1">
              <a:rPr lang="zh-CN" altLang="en-US" smtClean="0"/>
            </a:fld>
            <a:endParaRPr lang="en-US" altLang="zh-CN"/>
          </a:p>
        </p:txBody>
      </p:sp>
      <p:sp>
        <p:nvSpPr>
          <p:cNvPr id="4"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5" name="Rectangle 26"/>
          <p:cNvSpPr>
            <a:spLocks noGrp="1" noChangeArrowheads="1"/>
          </p:cNvSpPr>
          <p:nvPr>
            <p:ph type="sldNum" sz="quarter" idx="12"/>
          </p:nvPr>
        </p:nvSpPr>
        <p:spPr/>
        <p:txBody>
          <a:bodyPr/>
          <a:lstStyle>
            <a:lvl1pPr>
              <a:defRPr/>
            </a:lvl1pPr>
          </a:lstStyle>
          <a:p>
            <a:pPr>
              <a:defRPr/>
            </a:pPr>
            <a:fld id="{17C4B62E-4AC1-4D94-9D74-D8AA2B1E097F}"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4"/>
          <p:cNvSpPr>
            <a:spLocks noGrp="1" noChangeArrowheads="1"/>
          </p:cNvSpPr>
          <p:nvPr>
            <p:ph type="dt" sz="half" idx="10"/>
          </p:nvPr>
        </p:nvSpPr>
        <p:spPr/>
        <p:txBody>
          <a:bodyPr/>
          <a:lstStyle>
            <a:lvl1pPr>
              <a:defRPr/>
            </a:lvl1pPr>
          </a:lstStyle>
          <a:p>
            <a:pPr>
              <a:defRPr/>
            </a:pPr>
            <a:fld id="{D990668E-0053-4811-B0C4-7491AB8A5642}"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94132FDC-6684-47BC-B183-B3CCA193556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4"/>
          <p:cNvSpPr>
            <a:spLocks noGrp="1" noChangeArrowheads="1"/>
          </p:cNvSpPr>
          <p:nvPr>
            <p:ph type="dt" sz="half" idx="10"/>
          </p:nvPr>
        </p:nvSpPr>
        <p:spPr/>
        <p:txBody>
          <a:bodyPr/>
          <a:lstStyle>
            <a:lvl1pPr>
              <a:defRPr/>
            </a:lvl1pPr>
          </a:lstStyle>
          <a:p>
            <a:pPr>
              <a:defRPr/>
            </a:pPr>
            <a:fld id="{5A981BBA-8970-4FCC-A9E4-D5AFD1AD5916}" type="datetime1">
              <a:rPr lang="zh-CN" altLang="en-US" smtClean="0"/>
            </a:fld>
            <a:endParaRPr lang="en-US" altLang="zh-CN"/>
          </a:p>
        </p:txBody>
      </p:sp>
      <p:sp>
        <p:nvSpPr>
          <p:cNvPr id="6" name="Rectangle 25"/>
          <p:cNvSpPr>
            <a:spLocks noGrp="1" noChangeArrowheads="1"/>
          </p:cNvSpPr>
          <p:nvPr>
            <p:ph type="ftr" sz="quarter" idx="11"/>
          </p:nvPr>
        </p:nvSpPr>
        <p:spPr/>
        <p:txBody>
          <a:bodyPr/>
          <a:lstStyle>
            <a:lvl1pPr>
              <a:defRPr/>
            </a:lvl1pPr>
          </a:lstStyle>
          <a:p>
            <a:pPr>
              <a:defRPr/>
            </a:pPr>
            <a:r>
              <a:rPr lang="zh-CN" altLang="en-US" smtClean="0"/>
              <a:t>南京邮电大学贝尔英才学院</a:t>
            </a:r>
            <a:endParaRPr lang="en-US" altLang="zh-CN"/>
          </a:p>
        </p:txBody>
      </p:sp>
      <p:sp>
        <p:nvSpPr>
          <p:cNvPr id="7" name="Rectangle 26"/>
          <p:cNvSpPr>
            <a:spLocks noGrp="1" noChangeArrowheads="1"/>
          </p:cNvSpPr>
          <p:nvPr>
            <p:ph type="sldNum" sz="quarter" idx="12"/>
          </p:nvPr>
        </p:nvSpPr>
        <p:spPr/>
        <p:txBody>
          <a:bodyPr/>
          <a:lstStyle>
            <a:lvl1pPr>
              <a:defRPr/>
            </a:lvl1pPr>
          </a:lstStyle>
          <a:p>
            <a:pPr>
              <a:defRPr/>
            </a:pPr>
            <a:fld id="{26E852CB-2879-4820-993A-638F8922DDC7}"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2.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2" Type="http://schemas.openxmlformats.org/officeDocument/2006/relationships/theme" Target="../theme/theme3.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47"/>
            </a:gs>
            <a:gs pos="100000">
              <a:schemeClr val="bg1"/>
            </a:gs>
          </a:gsLst>
          <a:lin ang="5400000" scaled="1"/>
        </a:gradFill>
        <a:effectLst/>
      </p:bgPr>
    </p:bg>
    <p:spTree>
      <p:nvGrpSpPr>
        <p:cNvPr id="1" name=""/>
        <p:cNvGrpSpPr/>
        <p:nvPr/>
      </p:nvGrpSpPr>
      <p:grpSpPr>
        <a:xfrm>
          <a:off x="0" y="0"/>
          <a:ext cx="0" cy="0"/>
          <a:chOff x="0" y="0"/>
          <a:chExt cx="0" cy="0"/>
        </a:xfrm>
      </p:grpSpPr>
      <p:grpSp>
        <p:nvGrpSpPr>
          <p:cNvPr id="17410" name="Group 2"/>
          <p:cNvGrpSpPr/>
          <p:nvPr/>
        </p:nvGrpSpPr>
        <p:grpSpPr bwMode="auto">
          <a:xfrm>
            <a:off x="0" y="0"/>
            <a:ext cx="9144000" cy="6858000"/>
            <a:chOff x="0" y="0"/>
            <a:chExt cx="5760" cy="4320"/>
          </a:xfrm>
        </p:grpSpPr>
        <p:sp>
          <p:nvSpPr>
            <p:cNvPr id="95235"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a:latin typeface="Arial" panose="020B0604020202020204" pitchFamily="34" charset="0"/>
              </a:endParaRPr>
            </a:p>
          </p:txBody>
        </p:sp>
        <p:sp>
          <p:nvSpPr>
            <p:cNvPr id="95236"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a:latin typeface="Arial" panose="020B0604020202020204" pitchFamily="34" charset="0"/>
              </a:endParaRPr>
            </a:p>
          </p:txBody>
        </p:sp>
      </p:grpSp>
      <p:sp>
        <p:nvSpPr>
          <p:cNvPr id="95237" name="Freeform 5"/>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a:latin typeface="Arial" panose="020B0604020202020204" pitchFamily="34" charset="0"/>
            </a:endParaRPr>
          </a:p>
        </p:txBody>
      </p:sp>
      <p:grpSp>
        <p:nvGrpSpPr>
          <p:cNvPr id="17412" name="Group 6"/>
          <p:cNvGrpSpPr/>
          <p:nvPr/>
        </p:nvGrpSpPr>
        <p:grpSpPr bwMode="auto">
          <a:xfrm>
            <a:off x="0" y="6019800"/>
            <a:ext cx="7848600" cy="857250"/>
            <a:chOff x="0" y="3792"/>
            <a:chExt cx="4944" cy="540"/>
          </a:xfrm>
        </p:grpSpPr>
        <p:sp>
          <p:nvSpPr>
            <p:cNvPr id="95239"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nvGrpSpPr>
            <p:cNvPr id="17426" name="Group 8"/>
            <p:cNvGrpSpPr/>
            <p:nvPr userDrawn="1"/>
          </p:nvGrpSpPr>
          <p:grpSpPr bwMode="auto">
            <a:xfrm>
              <a:off x="2486" y="3792"/>
              <a:ext cx="2458" cy="540"/>
              <a:chOff x="2486" y="3792"/>
              <a:chExt cx="2458" cy="540"/>
            </a:xfrm>
          </p:grpSpPr>
          <p:sp>
            <p:nvSpPr>
              <p:cNvPr id="95241" name="Freeform 9"/>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2"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3"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4"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5"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46"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a:latin typeface="Arial" panose="020B0604020202020204" pitchFamily="34" charset="0"/>
              </a:endParaRPr>
            </a:p>
          </p:txBody>
        </p:sp>
      </p:grpSp>
      <p:grpSp>
        <p:nvGrpSpPr>
          <p:cNvPr id="17413" name="Group 15"/>
          <p:cNvGrpSpPr/>
          <p:nvPr/>
        </p:nvGrpSpPr>
        <p:grpSpPr bwMode="auto">
          <a:xfrm>
            <a:off x="627063" y="6021388"/>
            <a:ext cx="5684837" cy="849312"/>
            <a:chOff x="395" y="3793"/>
            <a:chExt cx="3581" cy="535"/>
          </a:xfrm>
        </p:grpSpPr>
        <p:sp>
          <p:nvSpPr>
            <p:cNvPr id="95248" name="Freeform 16"/>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49" name="Freeform 17"/>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0" name="Freeform 18"/>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1" name="Freeform 19"/>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2" name="Freeform 20"/>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sp>
          <p:nvSpPr>
            <p:cNvPr id="95253" name="Freeform 2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a:latin typeface="Arial" panose="020B0604020202020204" pitchFamily="34" charset="0"/>
              </a:endParaRPr>
            </a:p>
          </p:txBody>
        </p:sp>
      </p:grpSp>
      <p:sp>
        <p:nvSpPr>
          <p:cNvPr id="95254" name="Rectangle 22"/>
          <p:cNvSpPr>
            <a:spLocks noGrp="1" noChangeArrowheads="1"/>
          </p:cNvSpPr>
          <p:nvPr>
            <p:ph type="title"/>
          </p:nvPr>
        </p:nvSpPr>
        <p:spPr bwMode="auto">
          <a:xfrm>
            <a:off x="457200" y="228600"/>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7415" name="Rectangle 23"/>
          <p:cNvSpPr>
            <a:spLocks noGrp="1" noChangeArrowheads="1"/>
          </p:cNvSpPr>
          <p:nvPr>
            <p:ph type="body" idx="1"/>
          </p:nvPr>
        </p:nvSpPr>
        <p:spPr bwMode="auto">
          <a:xfrm>
            <a:off x="457200" y="1600200"/>
            <a:ext cx="8229600" cy="4495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95256"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269E7D34-99BB-4F7E-B5D5-6150E0EB3970}" type="datetime1">
              <a:rPr lang="zh-CN" altLang="en-US" smtClean="0"/>
            </a:fld>
            <a:endParaRPr lang="en-US" altLang="zh-CN"/>
          </a:p>
        </p:txBody>
      </p:sp>
      <p:sp>
        <p:nvSpPr>
          <p:cNvPr id="95257" name="Rectangle 25"/>
          <p:cNvSpPr>
            <a:spLocks noGrp="1" noChangeArrowheads="1"/>
          </p:cNvSpPr>
          <p:nvPr>
            <p:ph type="ftr" sz="quarter" idx="3"/>
          </p:nvPr>
        </p:nvSpPr>
        <p:spPr bwMode="auto">
          <a:xfrm>
            <a:off x="3132138" y="623728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600" b="1">
                <a:solidFill>
                  <a:srgbClr val="FFFF00"/>
                </a:solidFill>
                <a:effectLst>
                  <a:outerShdw blurRad="38100" dist="38100" dir="2700000" algn="tl">
                    <a:srgbClr val="000000"/>
                  </a:outerShdw>
                </a:effectLst>
                <a:latin typeface="Arial" panose="020B0604020202020204" pitchFamily="34" charset="0"/>
                <a:ea typeface="华文新魏" panose="02010800040101010101" pitchFamily="2" charset="-122"/>
              </a:defRPr>
            </a:lvl1pPr>
          </a:lstStyle>
          <a:p>
            <a:pPr>
              <a:defRPr/>
            </a:pPr>
            <a:r>
              <a:rPr lang="zh-CN" altLang="en-US" smtClean="0"/>
              <a:t>南京邮电大学贝尔英才学院</a:t>
            </a:r>
            <a:endParaRPr lang="en-US" altLang="zh-CN"/>
          </a:p>
        </p:txBody>
      </p:sp>
      <p:sp>
        <p:nvSpPr>
          <p:cNvPr id="95258"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800">
                <a:solidFill>
                  <a:srgbClr val="FFFF00"/>
                </a:solidFill>
                <a:effectLst>
                  <a:outerShdw blurRad="38100" dist="38100" dir="2700000" algn="tl">
                    <a:srgbClr val="000000"/>
                  </a:outerShdw>
                </a:effectLst>
                <a:latin typeface="Arial" panose="020B0604020202020204" pitchFamily="34" charset="0"/>
                <a:ea typeface="+mn-ea"/>
              </a:defRPr>
            </a:lvl1pPr>
          </a:lstStyle>
          <a:p>
            <a:pPr>
              <a:defRPr/>
            </a:pPr>
            <a:fld id="{A0A516FA-58B5-44F8-9F34-D52C877F48B2}" type="slidenum">
              <a:rPr lang="en-US" altLang="zh-CN"/>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bwMode="auto">
          <a:xfrm>
            <a:off x="152400" y="5881688"/>
            <a:ext cx="8840788" cy="531812"/>
            <a:chOff x="96" y="3705"/>
            <a:chExt cx="5569" cy="335"/>
          </a:xfrm>
        </p:grpSpPr>
        <p:sp>
          <p:nvSpPr>
            <p:cNvPr id="1032" name="Rectangle 3"/>
            <p:cNvSpPr>
              <a:spLocks noChangeArrowheads="1"/>
            </p:cNvSpPr>
            <p:nvPr/>
          </p:nvSpPr>
          <p:spPr bwMode="auto">
            <a:xfrm>
              <a:off x="96" y="3708"/>
              <a:ext cx="5565" cy="330"/>
            </a:xfrm>
            <a:prstGeom prst="rect">
              <a:avLst/>
            </a:prstGeom>
            <a:gradFill rotWithShape="0">
              <a:gsLst>
                <a:gs pos="0">
                  <a:srgbClr val="FFFFFF"/>
                </a:gs>
                <a:gs pos="3500">
                  <a:srgbClr val="E6E6E6"/>
                </a:gs>
                <a:gs pos="16000">
                  <a:srgbClr val="7D8496"/>
                </a:gs>
                <a:gs pos="23500">
                  <a:srgbClr val="E6E6E6"/>
                </a:gs>
                <a:gs pos="42500">
                  <a:srgbClr val="7D8496"/>
                </a:gs>
                <a:gs pos="50000">
                  <a:srgbClr val="E6E6E6"/>
                </a:gs>
                <a:gs pos="57500">
                  <a:srgbClr val="7D8496"/>
                </a:gs>
                <a:gs pos="76500">
                  <a:srgbClr val="E6E6E6"/>
                </a:gs>
                <a:gs pos="84000">
                  <a:srgbClr val="7D8496"/>
                </a:gs>
                <a:gs pos="96500">
                  <a:srgbClr val="E6E6E6"/>
                </a:gs>
                <a:gs pos="100000">
                  <a:srgbClr val="FFFFFF"/>
                </a:gs>
              </a:gsLst>
              <a:lin ang="2700000" scaled="1"/>
            </a:gradFill>
            <a:ln w="9525">
              <a:noFill/>
              <a:miter lim="800000"/>
            </a:ln>
            <a:effectLst>
              <a:outerShdw dist="53882" dir="18900000" algn="ctr" rotWithShape="0">
                <a:srgbClr val="000000"/>
              </a:outerShdw>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1033" name="Freeform 4"/>
            <p:cNvSpPr/>
            <p:nvPr/>
          </p:nvSpPr>
          <p:spPr bwMode="auto">
            <a:xfrm>
              <a:off x="96" y="3705"/>
              <a:ext cx="5569" cy="100"/>
            </a:xfrm>
            <a:custGeom>
              <a:avLst/>
              <a:gdLst>
                <a:gd name="T0" fmla="*/ 0 w 5569"/>
                <a:gd name="T1" fmla="*/ 99 h 100"/>
                <a:gd name="T2" fmla="*/ 0 w 5569"/>
                <a:gd name="T3" fmla="*/ 0 h 100"/>
                <a:gd name="T4" fmla="*/ 5568 w 5569"/>
                <a:gd name="T5" fmla="*/ 0 h 100"/>
                <a:gd name="T6" fmla="*/ 0 60000 65536"/>
                <a:gd name="T7" fmla="*/ 0 60000 65536"/>
                <a:gd name="T8" fmla="*/ 0 60000 65536"/>
              </a:gdLst>
              <a:ahLst/>
              <a:cxnLst>
                <a:cxn ang="T6">
                  <a:pos x="T0" y="T1"/>
                </a:cxn>
                <a:cxn ang="T7">
                  <a:pos x="T2" y="T3"/>
                </a:cxn>
                <a:cxn ang="T8">
                  <a:pos x="T4" y="T5"/>
                </a:cxn>
              </a:cxnLst>
              <a:rect l="0" t="0" r="r" b="b"/>
              <a:pathLst>
                <a:path w="5569" h="100">
                  <a:moveTo>
                    <a:pt x="0" y="99"/>
                  </a:moveTo>
                  <a:lnTo>
                    <a:pt x="0" y="0"/>
                  </a:lnTo>
                  <a:lnTo>
                    <a:pt x="5568" y="0"/>
                  </a:lnTo>
                </a:path>
              </a:pathLst>
            </a:custGeom>
            <a:noFill/>
            <a:ln w="12700" cap="rnd" cmpd="sng">
              <a:solidFill>
                <a:srgbClr val="FFFFFF"/>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1034" name="Freeform 5"/>
            <p:cNvSpPr/>
            <p:nvPr/>
          </p:nvSpPr>
          <p:spPr bwMode="auto">
            <a:xfrm>
              <a:off x="96" y="3819"/>
              <a:ext cx="5569" cy="100"/>
            </a:xfrm>
            <a:custGeom>
              <a:avLst/>
              <a:gdLst>
                <a:gd name="T0" fmla="*/ 0 w 5569"/>
                <a:gd name="T1" fmla="*/ 99 h 100"/>
                <a:gd name="T2" fmla="*/ 0 w 5569"/>
                <a:gd name="T3" fmla="*/ 0 h 100"/>
                <a:gd name="T4" fmla="*/ 5568 w 5569"/>
                <a:gd name="T5" fmla="*/ 0 h 100"/>
                <a:gd name="T6" fmla="*/ 0 60000 65536"/>
                <a:gd name="T7" fmla="*/ 0 60000 65536"/>
                <a:gd name="T8" fmla="*/ 0 60000 65536"/>
              </a:gdLst>
              <a:ahLst/>
              <a:cxnLst>
                <a:cxn ang="T6">
                  <a:pos x="T0" y="T1"/>
                </a:cxn>
                <a:cxn ang="T7">
                  <a:pos x="T2" y="T3"/>
                </a:cxn>
                <a:cxn ang="T8">
                  <a:pos x="T4" y="T5"/>
                </a:cxn>
              </a:cxnLst>
              <a:rect l="0" t="0" r="r" b="b"/>
              <a:pathLst>
                <a:path w="5569" h="100">
                  <a:moveTo>
                    <a:pt x="0" y="99"/>
                  </a:moveTo>
                  <a:lnTo>
                    <a:pt x="0" y="0"/>
                  </a:lnTo>
                  <a:lnTo>
                    <a:pt x="5568" y="0"/>
                  </a:lnTo>
                </a:path>
              </a:pathLst>
            </a:custGeom>
            <a:noFill/>
            <a:ln w="12700" cap="rnd" cmpd="sng">
              <a:solidFill>
                <a:srgbClr val="FFFFFF"/>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1035" name="Freeform 6"/>
            <p:cNvSpPr/>
            <p:nvPr/>
          </p:nvSpPr>
          <p:spPr bwMode="auto">
            <a:xfrm>
              <a:off x="96" y="3933"/>
              <a:ext cx="5569" cy="100"/>
            </a:xfrm>
            <a:custGeom>
              <a:avLst/>
              <a:gdLst>
                <a:gd name="T0" fmla="*/ 0 w 5569"/>
                <a:gd name="T1" fmla="*/ 99 h 100"/>
                <a:gd name="T2" fmla="*/ 0 w 5569"/>
                <a:gd name="T3" fmla="*/ 0 h 100"/>
                <a:gd name="T4" fmla="*/ 5568 w 5569"/>
                <a:gd name="T5" fmla="*/ 0 h 100"/>
                <a:gd name="T6" fmla="*/ 0 60000 65536"/>
                <a:gd name="T7" fmla="*/ 0 60000 65536"/>
                <a:gd name="T8" fmla="*/ 0 60000 65536"/>
              </a:gdLst>
              <a:ahLst/>
              <a:cxnLst>
                <a:cxn ang="T6">
                  <a:pos x="T0" y="T1"/>
                </a:cxn>
                <a:cxn ang="T7">
                  <a:pos x="T2" y="T3"/>
                </a:cxn>
                <a:cxn ang="T8">
                  <a:pos x="T4" y="T5"/>
                </a:cxn>
              </a:cxnLst>
              <a:rect l="0" t="0" r="r" b="b"/>
              <a:pathLst>
                <a:path w="5569" h="100">
                  <a:moveTo>
                    <a:pt x="0" y="99"/>
                  </a:moveTo>
                  <a:lnTo>
                    <a:pt x="0" y="0"/>
                  </a:lnTo>
                  <a:lnTo>
                    <a:pt x="5568" y="0"/>
                  </a:lnTo>
                </a:path>
              </a:pathLst>
            </a:custGeom>
            <a:noFill/>
            <a:ln w="12700" cap="rnd" cmpd="sng">
              <a:solidFill>
                <a:srgbClr val="E8E8E8"/>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1036" name="Freeform 7"/>
            <p:cNvSpPr/>
            <p:nvPr/>
          </p:nvSpPr>
          <p:spPr bwMode="auto">
            <a:xfrm>
              <a:off x="96" y="3712"/>
              <a:ext cx="5569" cy="100"/>
            </a:xfrm>
            <a:custGeom>
              <a:avLst/>
              <a:gdLst>
                <a:gd name="T0" fmla="*/ 5568 w 5569"/>
                <a:gd name="T1" fmla="*/ 0 h 100"/>
                <a:gd name="T2" fmla="*/ 5568 w 5569"/>
                <a:gd name="T3" fmla="*/ 99 h 100"/>
                <a:gd name="T4" fmla="*/ 0 w 5569"/>
                <a:gd name="T5" fmla="*/ 99 h 100"/>
                <a:gd name="T6" fmla="*/ 0 60000 65536"/>
                <a:gd name="T7" fmla="*/ 0 60000 65536"/>
                <a:gd name="T8" fmla="*/ 0 60000 65536"/>
              </a:gdLst>
              <a:ahLst/>
              <a:cxnLst>
                <a:cxn ang="T6">
                  <a:pos x="T0" y="T1"/>
                </a:cxn>
                <a:cxn ang="T7">
                  <a:pos x="T2" y="T3"/>
                </a:cxn>
                <a:cxn ang="T8">
                  <a:pos x="T4" y="T5"/>
                </a:cxn>
              </a:cxnLst>
              <a:rect l="0" t="0" r="r" b="b"/>
              <a:pathLst>
                <a:path w="5569" h="100">
                  <a:moveTo>
                    <a:pt x="5568" y="0"/>
                  </a:moveTo>
                  <a:lnTo>
                    <a:pt x="5568" y="99"/>
                  </a:lnTo>
                  <a:lnTo>
                    <a:pt x="0" y="99"/>
                  </a:lnTo>
                </a:path>
              </a:pathLst>
            </a:custGeom>
            <a:noFill/>
            <a:ln w="12700" cap="rnd" cmpd="sng">
              <a:solidFill>
                <a:srgbClr val="676767"/>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1037" name="Freeform 8"/>
            <p:cNvSpPr/>
            <p:nvPr/>
          </p:nvSpPr>
          <p:spPr bwMode="auto">
            <a:xfrm>
              <a:off x="96" y="3826"/>
              <a:ext cx="5569" cy="100"/>
            </a:xfrm>
            <a:custGeom>
              <a:avLst/>
              <a:gdLst>
                <a:gd name="T0" fmla="*/ 5568 w 5569"/>
                <a:gd name="T1" fmla="*/ 0 h 100"/>
                <a:gd name="T2" fmla="*/ 5568 w 5569"/>
                <a:gd name="T3" fmla="*/ 99 h 100"/>
                <a:gd name="T4" fmla="*/ 0 w 5569"/>
                <a:gd name="T5" fmla="*/ 99 h 100"/>
                <a:gd name="T6" fmla="*/ 0 60000 65536"/>
                <a:gd name="T7" fmla="*/ 0 60000 65536"/>
                <a:gd name="T8" fmla="*/ 0 60000 65536"/>
              </a:gdLst>
              <a:ahLst/>
              <a:cxnLst>
                <a:cxn ang="T6">
                  <a:pos x="T0" y="T1"/>
                </a:cxn>
                <a:cxn ang="T7">
                  <a:pos x="T2" y="T3"/>
                </a:cxn>
                <a:cxn ang="T8">
                  <a:pos x="T4" y="T5"/>
                </a:cxn>
              </a:cxnLst>
              <a:rect l="0" t="0" r="r" b="b"/>
              <a:pathLst>
                <a:path w="5569" h="100">
                  <a:moveTo>
                    <a:pt x="5568" y="0"/>
                  </a:moveTo>
                  <a:lnTo>
                    <a:pt x="5568" y="99"/>
                  </a:lnTo>
                  <a:lnTo>
                    <a:pt x="0" y="99"/>
                  </a:lnTo>
                </a:path>
              </a:pathLst>
            </a:custGeom>
            <a:noFill/>
            <a:ln w="12700" cap="rnd" cmpd="sng">
              <a:solidFill>
                <a:srgbClr val="474747"/>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sp>
          <p:nvSpPr>
            <p:cNvPr id="1038" name="Freeform 9"/>
            <p:cNvSpPr/>
            <p:nvPr/>
          </p:nvSpPr>
          <p:spPr bwMode="auto">
            <a:xfrm>
              <a:off x="96" y="3940"/>
              <a:ext cx="5569" cy="100"/>
            </a:xfrm>
            <a:custGeom>
              <a:avLst/>
              <a:gdLst>
                <a:gd name="T0" fmla="*/ 5568 w 5569"/>
                <a:gd name="T1" fmla="*/ 0 h 100"/>
                <a:gd name="T2" fmla="*/ 5568 w 5569"/>
                <a:gd name="T3" fmla="*/ 99 h 100"/>
                <a:gd name="T4" fmla="*/ 0 w 5569"/>
                <a:gd name="T5" fmla="*/ 99 h 100"/>
                <a:gd name="T6" fmla="*/ 0 60000 65536"/>
                <a:gd name="T7" fmla="*/ 0 60000 65536"/>
                <a:gd name="T8" fmla="*/ 0 60000 65536"/>
              </a:gdLst>
              <a:ahLst/>
              <a:cxnLst>
                <a:cxn ang="T6">
                  <a:pos x="T0" y="T1"/>
                </a:cxn>
                <a:cxn ang="T7">
                  <a:pos x="T2" y="T3"/>
                </a:cxn>
                <a:cxn ang="T8">
                  <a:pos x="T4" y="T5"/>
                </a:cxn>
              </a:cxnLst>
              <a:rect l="0" t="0" r="r" b="b"/>
              <a:pathLst>
                <a:path w="5569" h="100">
                  <a:moveTo>
                    <a:pt x="5568" y="0"/>
                  </a:moveTo>
                  <a:lnTo>
                    <a:pt x="5568" y="99"/>
                  </a:lnTo>
                  <a:lnTo>
                    <a:pt x="0" y="99"/>
                  </a:lnTo>
                </a:path>
              </a:pathLst>
            </a:custGeom>
            <a:noFill/>
            <a:ln w="12700" cap="rnd" cmpd="sng">
              <a:solidFill>
                <a:srgbClr val="333333"/>
              </a:solidFill>
              <a:prstDash val="solid"/>
              <a:round/>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mn-ea"/>
              </a:endParaRPr>
            </a:p>
          </p:txBody>
        </p:sp>
      </p:grpSp>
      <p:sp>
        <p:nvSpPr>
          <p:cNvPr id="1027" name="Rectangle 10"/>
          <p:cNvSpPr>
            <a:spLocks noGrp="1" noChangeArrowheads="1"/>
          </p:cNvSpPr>
          <p:nvPr>
            <p:ph type="title"/>
          </p:nvPr>
        </p:nvSpPr>
        <p:spPr bwMode="auto">
          <a:xfrm>
            <a:off x="685800" y="228600"/>
            <a:ext cx="7772400" cy="1143000"/>
          </a:xfrm>
          <a:prstGeom prst="rect">
            <a:avLst/>
          </a:prstGeom>
          <a:noFill/>
          <a:ln w="9525">
            <a:noFill/>
            <a:miter lim="800000"/>
          </a:ln>
          <a:effectLst/>
        </p:spPr>
        <p:txBody>
          <a:bodyPr vert="horz" wrap="square" lIns="92075" tIns="46038" rIns="92075" bIns="46038" numCol="1" anchor="ctr" anchorCtr="0" compatLnSpc="1"/>
          <a:lstStyle/>
          <a:p>
            <a:pPr lvl="0"/>
            <a:r>
              <a:rPr lang="zh-CN" altLang="en-US" smtClean="0"/>
              <a:t>单击此处编辑母版标题样式</a:t>
            </a:r>
            <a:endParaRPr lang="zh-CN" altLang="en-US" smtClean="0"/>
          </a:p>
        </p:txBody>
      </p:sp>
      <p:sp>
        <p:nvSpPr>
          <p:cNvPr id="1028" name="Rectangle 11"/>
          <p:cNvSpPr>
            <a:spLocks noGrp="1" noChangeArrowheads="1"/>
          </p:cNvSpPr>
          <p:nvPr>
            <p:ph type="body" idx="1"/>
          </p:nvPr>
        </p:nvSpPr>
        <p:spPr bwMode="auto">
          <a:xfrm>
            <a:off x="685800" y="1600200"/>
            <a:ext cx="7772400" cy="4114800"/>
          </a:xfrm>
          <a:prstGeom prst="rect">
            <a:avLst/>
          </a:prstGeom>
          <a:noFill/>
          <a:ln w="9525">
            <a:noFill/>
            <a:miter lim="800000"/>
          </a:ln>
          <a:effectLst/>
        </p:spPr>
        <p:txBody>
          <a:bodyPr vert="horz" wrap="square" lIns="92075" tIns="46038" rIns="92075" bIns="46038"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108" name="Rectangle 12"/>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lstStyle>
            <a:lvl1pPr eaLnBrk="0" hangingPunct="0">
              <a:defRPr sz="1400" smtClean="0">
                <a:ea typeface="宋体" panose="02010600030101010101" pitchFamily="2" charset="-122"/>
              </a:defRPr>
            </a:lvl1pPr>
          </a:lstStyle>
          <a:p>
            <a:pPr>
              <a:defRPr/>
            </a:pPr>
            <a:fld id="{8020B1E2-5732-4BCB-87D2-DBB4C5AF1255}" type="datetime1">
              <a:rPr lang="zh-CN" altLang="en-US" smtClean="0">
                <a:solidFill>
                  <a:srgbClr val="FFFFFF"/>
                </a:solidFill>
                <a:latin typeface="Times New Roman" panose="02020603050405020304" pitchFamily="18" charset="0"/>
              </a:rPr>
            </a:fld>
            <a:endParaRPr lang="en-US" altLang="zh-CN">
              <a:solidFill>
                <a:srgbClr val="FFFFFF"/>
              </a:solidFill>
              <a:latin typeface="Times New Roman" panose="02020603050405020304" pitchFamily="18" charset="0"/>
            </a:endParaRPr>
          </a:p>
        </p:txBody>
      </p:sp>
      <p:sp>
        <p:nvSpPr>
          <p:cNvPr id="4109" name="Rectangle 13"/>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lstStyle>
            <a:lvl1pPr algn="ctr" eaLnBrk="0" hangingPunct="0">
              <a:defRPr sz="1400" smtClean="0">
                <a:ea typeface="宋体" panose="02010600030101010101" pitchFamily="2" charset="-122"/>
              </a:defRPr>
            </a:lvl1pPr>
          </a:lstStyle>
          <a:p>
            <a:pPr>
              <a:defRPr/>
            </a:pPr>
            <a:r>
              <a:rPr lang="zh-CN" altLang="en-US" smtClean="0">
                <a:solidFill>
                  <a:srgbClr val="FFFFFF"/>
                </a:solidFill>
                <a:latin typeface="Times New Roman" panose="02020603050405020304" pitchFamily="18" charset="0"/>
              </a:rPr>
              <a:t>南京邮电大学贝尔英才学院</a:t>
            </a:r>
            <a:endParaRPr lang="en-US" altLang="zh-CN">
              <a:solidFill>
                <a:srgbClr val="FFFFFF"/>
              </a:solidFill>
              <a:latin typeface="Times New Roman" panose="02020603050405020304" pitchFamily="18" charset="0"/>
            </a:endParaRPr>
          </a:p>
        </p:txBody>
      </p:sp>
      <p:sp>
        <p:nvSpPr>
          <p:cNvPr id="4110" name="Rectangle 14"/>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lstStyle>
            <a:lvl1pPr algn="r" eaLnBrk="0" hangingPunct="0">
              <a:defRPr sz="1400" smtClean="0">
                <a:ea typeface="宋体" panose="02010600030101010101" pitchFamily="2" charset="-122"/>
              </a:defRPr>
            </a:lvl1pPr>
          </a:lstStyle>
          <a:p>
            <a:pPr>
              <a:defRPr/>
            </a:pPr>
            <a:fld id="{0EF91732-427C-48EA-9ED3-97EBE7FBC39C}" type="slidenum">
              <a:rPr lang="en-US" altLang="zh-CN">
                <a:solidFill>
                  <a:srgbClr val="FFFFFF"/>
                </a:solidFill>
                <a:latin typeface="Times New Roman" panose="02020603050405020304" pitchFamily="18" charset="0"/>
              </a:rPr>
            </a:fld>
            <a:endParaRPr lang="en-US" altLang="zh-CN">
              <a:solidFill>
                <a:srgbClr val="FFFFFF"/>
              </a:solidFill>
              <a:latin typeface="Times New Roman" panose="02020603050405020304" pitchFamily="18" charset="0"/>
            </a:endParaRPr>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Book Antiqua" panose="02040602050305030304" pitchFamily="18" charset="0"/>
        </a:defRPr>
      </a:lvl2pPr>
      <a:lvl3pPr algn="ctr" rtl="0" eaLnBrk="0" fontAlgn="base" hangingPunct="0">
        <a:spcBef>
          <a:spcPct val="0"/>
        </a:spcBef>
        <a:spcAft>
          <a:spcPct val="0"/>
        </a:spcAft>
        <a:defRPr sz="4400">
          <a:solidFill>
            <a:schemeClr val="tx2"/>
          </a:solidFill>
          <a:latin typeface="Book Antiqua" panose="02040602050305030304" pitchFamily="18" charset="0"/>
        </a:defRPr>
      </a:lvl3pPr>
      <a:lvl4pPr algn="ctr" rtl="0" eaLnBrk="0" fontAlgn="base" hangingPunct="0">
        <a:spcBef>
          <a:spcPct val="0"/>
        </a:spcBef>
        <a:spcAft>
          <a:spcPct val="0"/>
        </a:spcAft>
        <a:defRPr sz="4400">
          <a:solidFill>
            <a:schemeClr val="tx2"/>
          </a:solidFill>
          <a:latin typeface="Book Antiqua" panose="02040602050305030304" pitchFamily="18" charset="0"/>
        </a:defRPr>
      </a:lvl4pPr>
      <a:lvl5pPr algn="ctr" rtl="0" eaLnBrk="0" fontAlgn="base" hangingPunct="0">
        <a:spcBef>
          <a:spcPct val="0"/>
        </a:spcBef>
        <a:spcAft>
          <a:spcPct val="0"/>
        </a:spcAft>
        <a:defRPr sz="4400">
          <a:solidFill>
            <a:schemeClr val="tx2"/>
          </a:solidFill>
          <a:latin typeface="Book Antiqua" panose="02040602050305030304" pitchFamily="18" charset="0"/>
        </a:defRPr>
      </a:lvl5pPr>
      <a:lvl6pPr marL="457200" algn="ctr" rtl="0" fontAlgn="base">
        <a:spcBef>
          <a:spcPct val="0"/>
        </a:spcBef>
        <a:spcAft>
          <a:spcPct val="0"/>
        </a:spcAft>
        <a:defRPr sz="4400">
          <a:solidFill>
            <a:schemeClr val="tx2"/>
          </a:solidFill>
          <a:latin typeface="Book Antiqua" panose="02040602050305030304" pitchFamily="18" charset="0"/>
        </a:defRPr>
      </a:lvl6pPr>
      <a:lvl7pPr marL="914400" algn="ctr" rtl="0" fontAlgn="base">
        <a:spcBef>
          <a:spcPct val="0"/>
        </a:spcBef>
        <a:spcAft>
          <a:spcPct val="0"/>
        </a:spcAft>
        <a:defRPr sz="4400">
          <a:solidFill>
            <a:schemeClr val="tx2"/>
          </a:solidFill>
          <a:latin typeface="Book Antiqua" panose="02040602050305030304" pitchFamily="18" charset="0"/>
        </a:defRPr>
      </a:lvl7pPr>
      <a:lvl8pPr marL="1371600" algn="ctr" rtl="0" fontAlgn="base">
        <a:spcBef>
          <a:spcPct val="0"/>
        </a:spcBef>
        <a:spcAft>
          <a:spcPct val="0"/>
        </a:spcAft>
        <a:defRPr sz="4400">
          <a:solidFill>
            <a:schemeClr val="tx2"/>
          </a:solidFill>
          <a:latin typeface="Book Antiqua" panose="02040602050305030304" pitchFamily="18" charset="0"/>
        </a:defRPr>
      </a:lvl8pPr>
      <a:lvl9pPr marL="1828800" algn="ctr" rtl="0" fontAlgn="base">
        <a:spcBef>
          <a:spcPct val="0"/>
        </a:spcBef>
        <a:spcAft>
          <a:spcPct val="0"/>
        </a:spcAft>
        <a:defRPr sz="4400">
          <a:solidFill>
            <a:schemeClr val="tx2"/>
          </a:solidFill>
          <a:latin typeface="Book Antiqua" panose="02040602050305030304" pitchFamily="18" charset="0"/>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3200">
          <a:solidFill>
            <a:schemeClr val="tx1"/>
          </a:solidFill>
          <a:latin typeface="+mn-lt"/>
        </a:defRPr>
      </a:lvl2pPr>
      <a:lvl3pPr marL="1143000" indent="-228600" algn="l" rtl="0" eaLnBrk="0" fontAlgn="base" hangingPunct="0">
        <a:spcBef>
          <a:spcPct val="20000"/>
        </a:spcBef>
        <a:spcAft>
          <a:spcPct val="0"/>
        </a:spcAft>
        <a:buClr>
          <a:schemeClr val="tx1"/>
        </a:buClr>
        <a:buChar char="•"/>
        <a:defRPr sz="3200">
          <a:solidFill>
            <a:schemeClr val="tx1"/>
          </a:solidFill>
          <a:latin typeface="+mn-lt"/>
        </a:defRPr>
      </a:lvl3pPr>
      <a:lvl4pPr marL="1600200" indent="-228600" algn="l" rtl="0" eaLnBrk="0" fontAlgn="base" hangingPunct="0">
        <a:spcBef>
          <a:spcPct val="20000"/>
        </a:spcBef>
        <a:spcAft>
          <a:spcPct val="0"/>
        </a:spcAft>
        <a:buClr>
          <a:schemeClr val="tx2"/>
        </a:buClr>
        <a:buChar char="•"/>
        <a:defRPr sz="3200">
          <a:solidFill>
            <a:schemeClr val="tx1"/>
          </a:solidFill>
          <a:latin typeface="+mn-lt"/>
        </a:defRPr>
      </a:lvl4pPr>
      <a:lvl5pPr marL="2057400" indent="-228600" algn="l" rtl="0" eaLnBrk="0" fontAlgn="base" hangingPunct="0">
        <a:spcBef>
          <a:spcPct val="20000"/>
        </a:spcBef>
        <a:spcAft>
          <a:spcPct val="0"/>
        </a:spcAft>
        <a:buClr>
          <a:schemeClr val="tx1"/>
        </a:buClr>
        <a:buChar char="•"/>
        <a:defRPr sz="3200">
          <a:solidFill>
            <a:schemeClr val="tx1"/>
          </a:solidFill>
          <a:latin typeface="+mn-lt"/>
        </a:defRPr>
      </a:lvl5pPr>
      <a:lvl6pPr marL="2514600" indent="-228600" algn="l" rtl="0" fontAlgn="base">
        <a:spcBef>
          <a:spcPct val="20000"/>
        </a:spcBef>
        <a:spcAft>
          <a:spcPct val="0"/>
        </a:spcAft>
        <a:buClr>
          <a:schemeClr val="tx1"/>
        </a:buClr>
        <a:buChar char="•"/>
        <a:defRPr sz="3200">
          <a:solidFill>
            <a:schemeClr val="tx1"/>
          </a:solidFill>
          <a:latin typeface="+mn-lt"/>
        </a:defRPr>
      </a:lvl6pPr>
      <a:lvl7pPr marL="2971800" indent="-228600" algn="l" rtl="0" fontAlgn="base">
        <a:spcBef>
          <a:spcPct val="20000"/>
        </a:spcBef>
        <a:spcAft>
          <a:spcPct val="0"/>
        </a:spcAft>
        <a:buClr>
          <a:schemeClr val="tx1"/>
        </a:buClr>
        <a:buChar char="•"/>
        <a:defRPr sz="3200">
          <a:solidFill>
            <a:schemeClr val="tx1"/>
          </a:solidFill>
          <a:latin typeface="+mn-lt"/>
        </a:defRPr>
      </a:lvl7pPr>
      <a:lvl8pPr marL="3429000" indent="-228600" algn="l" rtl="0" fontAlgn="base">
        <a:spcBef>
          <a:spcPct val="20000"/>
        </a:spcBef>
        <a:spcAft>
          <a:spcPct val="0"/>
        </a:spcAft>
        <a:buClr>
          <a:schemeClr val="tx1"/>
        </a:buClr>
        <a:buChar char="•"/>
        <a:defRPr sz="3200">
          <a:solidFill>
            <a:schemeClr val="tx1"/>
          </a:solidFill>
          <a:latin typeface="+mn-lt"/>
        </a:defRPr>
      </a:lvl8pPr>
      <a:lvl9pPr marL="3886200" indent="-228600" algn="l" rtl="0" fontAlgn="base">
        <a:spcBef>
          <a:spcPct val="20000"/>
        </a:spcBef>
        <a:spcAft>
          <a:spcPct val="0"/>
        </a:spcAft>
        <a:buClr>
          <a:schemeClr val="tx1"/>
        </a:buClr>
        <a:buChar char="•"/>
        <a:defRPr sz="3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fld id="{18EB6839-30F2-4C79-BB56-CED25EAD8030}" type="datetime1">
              <a:rPr lang="zh-CN" altLang="en-US" smtClean="0">
                <a:solidFill>
                  <a:srgbClr val="000000"/>
                </a:solidFill>
                <a:ea typeface="宋体" panose="02010600030101010101" pitchFamily="2" charset="-122"/>
              </a:rPr>
            </a:fld>
            <a:endParaRPr lang="en-US" altLang="zh-CN">
              <a:solidFill>
                <a:srgbClr val="000000"/>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r>
              <a:rPr lang="zh-CN" altLang="en-US" smtClean="0">
                <a:solidFill>
                  <a:srgbClr val="000000"/>
                </a:solidFill>
                <a:ea typeface="宋体" panose="02010600030101010101" pitchFamily="2" charset="-122"/>
              </a:rPr>
              <a:t>南京邮电大学贝尔英才学院</a:t>
            </a:r>
            <a:endParaRPr lang="en-US" altLang="zh-CN">
              <a:solidFill>
                <a:srgbClr val="000000"/>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fld id="{7FE4858E-E758-4924-8770-331D7328B1DF}" type="slidenum">
              <a:rPr lang="en-US" altLang="zh-CN">
                <a:solidFill>
                  <a:srgbClr val="000000"/>
                </a:solidFill>
                <a:ea typeface="宋体" panose="02010600030101010101" pitchFamily="2" charset="-122"/>
              </a:rPr>
            </a:fld>
            <a:endParaRPr lang="en-US" altLang="zh-CN">
              <a:solidFill>
                <a:srgbClr val="00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image" Target="../media/image15.jpeg"/><Relationship Id="rId6" Type="http://schemas.openxmlformats.org/officeDocument/2006/relationships/hyperlink" Target="http://image.baidu.com/i?ct=503316480&amp;z=0&amp;tn=baiduimagedetail&amp;word=%B8%DF%EF%BF&amp;in=1&amp;cl=2&amp;cm=1&amp;sc=0&amp;lm=-1&amp;pn=0&amp;rn=1" TargetMode="Externa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6.xml"/><Relationship Id="rId4" Type="http://schemas.openxmlformats.org/officeDocument/2006/relationships/image" Target="../media/image17.emf"/><Relationship Id="rId3" Type="http://schemas.openxmlformats.org/officeDocument/2006/relationships/oleObject" Target="../embeddings/oleObject6.bin"/><Relationship Id="rId2" Type="http://schemas.openxmlformats.org/officeDocument/2006/relationships/image" Target="../media/image16.emf"/><Relationship Id="rId1"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8.png"/><Relationship Id="rId1" Type="http://schemas.openxmlformats.org/officeDocument/2006/relationships/hyperlink" Target="../../../user/My%20Documents/&#35762;&#28436;&#31295;/&#39640;&#21151;&#29575;&#20809;&#32420;&#28608;&#20809;&#22120;.ppt" TargetMode="External"/></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6.xml"/><Relationship Id="rId3" Type="http://schemas.openxmlformats.org/officeDocument/2006/relationships/image" Target="../media/image20.jpeg"/><Relationship Id="rId2" Type="http://schemas.openxmlformats.org/officeDocument/2006/relationships/image" Target="../media/image19.wmf"/><Relationship Id="rId1" Type="http://schemas.openxmlformats.org/officeDocument/2006/relationships/oleObject" Target="../embeddings/Document1.doc"/></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oleObject" Target="../embeddings/oleObject8.bin"/><Relationship Id="rId3" Type="http://schemas.openxmlformats.org/officeDocument/2006/relationships/image" Target="../media/image30.png"/><Relationship Id="rId2" Type="http://schemas.openxmlformats.org/officeDocument/2006/relationships/oleObject" Target="../embeddings/oleObject7.bin"/><Relationship Id="rId1"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0.wmf"/><Relationship Id="rId7" Type="http://schemas.openxmlformats.org/officeDocument/2006/relationships/oleObject" Target="../embeddings/oleObject12.bin"/><Relationship Id="rId6" Type="http://schemas.openxmlformats.org/officeDocument/2006/relationships/image" Target="../media/image39.wmf"/><Relationship Id="rId5" Type="http://schemas.openxmlformats.org/officeDocument/2006/relationships/oleObject" Target="../embeddings/oleObject11.bin"/><Relationship Id="rId4" Type="http://schemas.openxmlformats.org/officeDocument/2006/relationships/image" Target="../media/image38.wmf"/><Relationship Id="rId3" Type="http://schemas.openxmlformats.org/officeDocument/2006/relationships/oleObject" Target="../embeddings/oleObject10.bin"/><Relationship Id="rId2" Type="http://schemas.openxmlformats.org/officeDocument/2006/relationships/image" Target="../media/image37.wmf"/><Relationship Id="rId10" Type="http://schemas.openxmlformats.org/officeDocument/2006/relationships/vmlDrawing" Target="../drawings/vmlDrawing5.vml"/><Relationship Id="rId1"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4.wmf"/><Relationship Id="rId7" Type="http://schemas.openxmlformats.org/officeDocument/2006/relationships/oleObject" Target="../embeddings/oleObject16.bin"/><Relationship Id="rId6" Type="http://schemas.openxmlformats.org/officeDocument/2006/relationships/image" Target="../media/image43.wmf"/><Relationship Id="rId5" Type="http://schemas.openxmlformats.org/officeDocument/2006/relationships/oleObject" Target="../embeddings/oleObject15.bin"/><Relationship Id="rId4" Type="http://schemas.openxmlformats.org/officeDocument/2006/relationships/image" Target="../media/image42.wmf"/><Relationship Id="rId3" Type="http://schemas.openxmlformats.org/officeDocument/2006/relationships/oleObject" Target="../embeddings/oleObject14.bin"/><Relationship Id="rId2" Type="http://schemas.openxmlformats.org/officeDocument/2006/relationships/image" Target="../media/image41.wmf"/><Relationship Id="rId10" Type="http://schemas.openxmlformats.org/officeDocument/2006/relationships/vmlDrawing" Target="../drawings/vmlDrawing6.vml"/><Relationship Id="rId1" Type="http://schemas.openxmlformats.org/officeDocument/2006/relationships/oleObject" Target="../embeddings/oleObject13.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48.wmf"/><Relationship Id="rId7" Type="http://schemas.openxmlformats.org/officeDocument/2006/relationships/oleObject" Target="../embeddings/oleObject20.bin"/><Relationship Id="rId6" Type="http://schemas.openxmlformats.org/officeDocument/2006/relationships/image" Target="../media/image47.wmf"/><Relationship Id="rId5" Type="http://schemas.openxmlformats.org/officeDocument/2006/relationships/oleObject" Target="../embeddings/oleObject19.bin"/><Relationship Id="rId4" Type="http://schemas.openxmlformats.org/officeDocument/2006/relationships/image" Target="../media/image46.wmf"/><Relationship Id="rId3" Type="http://schemas.openxmlformats.org/officeDocument/2006/relationships/oleObject" Target="../embeddings/oleObject18.bin"/><Relationship Id="rId2" Type="http://schemas.openxmlformats.org/officeDocument/2006/relationships/image" Target="../media/image45.wmf"/><Relationship Id="rId14" Type="http://schemas.openxmlformats.org/officeDocument/2006/relationships/vmlDrawing" Target="../drawings/vmlDrawing7.vml"/><Relationship Id="rId13" Type="http://schemas.openxmlformats.org/officeDocument/2006/relationships/slideLayout" Target="../slideLayouts/slideLayout7.xml"/><Relationship Id="rId12" Type="http://schemas.openxmlformats.org/officeDocument/2006/relationships/image" Target="../media/image50.wmf"/><Relationship Id="rId11" Type="http://schemas.openxmlformats.org/officeDocument/2006/relationships/oleObject" Target="../embeddings/oleObject22.bin"/><Relationship Id="rId10" Type="http://schemas.openxmlformats.org/officeDocument/2006/relationships/image" Target="../media/image49.wmf"/><Relationship Id="rId1" Type="http://schemas.openxmlformats.org/officeDocument/2006/relationships/oleObject" Target="../embeddings/oleObject1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52.wmf"/><Relationship Id="rId2" Type="http://schemas.openxmlformats.org/officeDocument/2006/relationships/oleObject" Target="../embeddings/oleObject23.bin"/><Relationship Id="rId1" Type="http://schemas.openxmlformats.org/officeDocument/2006/relationships/image" Target="../media/image51.jpeg"/></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56.wmf"/><Relationship Id="rId7" Type="http://schemas.openxmlformats.org/officeDocument/2006/relationships/oleObject" Target="../embeddings/oleObject27.bin"/><Relationship Id="rId6" Type="http://schemas.openxmlformats.org/officeDocument/2006/relationships/image" Target="../media/image55.wmf"/><Relationship Id="rId5" Type="http://schemas.openxmlformats.org/officeDocument/2006/relationships/oleObject" Target="../embeddings/oleObject26.bin"/><Relationship Id="rId4" Type="http://schemas.openxmlformats.org/officeDocument/2006/relationships/image" Target="../media/image54.wmf"/><Relationship Id="rId3" Type="http://schemas.openxmlformats.org/officeDocument/2006/relationships/oleObject" Target="../embeddings/oleObject25.bin"/><Relationship Id="rId2" Type="http://schemas.openxmlformats.org/officeDocument/2006/relationships/image" Target="../media/image53.wmf"/><Relationship Id="rId14" Type="http://schemas.openxmlformats.org/officeDocument/2006/relationships/vmlDrawing" Target="../drawings/vmlDrawing9.vml"/><Relationship Id="rId13" Type="http://schemas.openxmlformats.org/officeDocument/2006/relationships/slideLayout" Target="../slideLayouts/slideLayout7.xml"/><Relationship Id="rId12" Type="http://schemas.openxmlformats.org/officeDocument/2006/relationships/image" Target="../media/image58.wmf"/><Relationship Id="rId11" Type="http://schemas.openxmlformats.org/officeDocument/2006/relationships/oleObject" Target="../embeddings/oleObject29.bin"/><Relationship Id="rId10" Type="http://schemas.openxmlformats.org/officeDocument/2006/relationships/image" Target="../media/image57.wmf"/><Relationship Id="rId1" Type="http://schemas.openxmlformats.org/officeDocument/2006/relationships/oleObject" Target="../embeddings/oleObject24.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34.bin"/><Relationship Id="rId8" Type="http://schemas.openxmlformats.org/officeDocument/2006/relationships/image" Target="../media/image62.wmf"/><Relationship Id="rId7" Type="http://schemas.openxmlformats.org/officeDocument/2006/relationships/oleObject" Target="../embeddings/oleObject33.bin"/><Relationship Id="rId6" Type="http://schemas.openxmlformats.org/officeDocument/2006/relationships/image" Target="../media/image61.wmf"/><Relationship Id="rId5" Type="http://schemas.openxmlformats.org/officeDocument/2006/relationships/oleObject" Target="../embeddings/oleObject32.bin"/><Relationship Id="rId4" Type="http://schemas.openxmlformats.org/officeDocument/2006/relationships/image" Target="../media/image60.wmf"/><Relationship Id="rId3" Type="http://schemas.openxmlformats.org/officeDocument/2006/relationships/oleObject" Target="../embeddings/oleObject31.bin"/><Relationship Id="rId2" Type="http://schemas.openxmlformats.org/officeDocument/2006/relationships/image" Target="../media/image59.wmf"/><Relationship Id="rId12" Type="http://schemas.openxmlformats.org/officeDocument/2006/relationships/vmlDrawing" Target="../drawings/vmlDrawing10.vml"/><Relationship Id="rId11" Type="http://schemas.openxmlformats.org/officeDocument/2006/relationships/slideLayout" Target="../slideLayouts/slideLayout1.xml"/><Relationship Id="rId10" Type="http://schemas.openxmlformats.org/officeDocument/2006/relationships/image" Target="../media/image63.wmf"/><Relationship Id="rId1" Type="http://schemas.openxmlformats.org/officeDocument/2006/relationships/oleObject" Target="../embeddings/oleObject30.bin"/></Relationships>
</file>

<file path=ppt/slides/_rels/slide58.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7.xml"/><Relationship Id="rId5" Type="http://schemas.openxmlformats.org/officeDocument/2006/relationships/image" Target="../media/image65.wmf"/><Relationship Id="rId4" Type="http://schemas.openxmlformats.org/officeDocument/2006/relationships/oleObject" Target="../embeddings/oleObject36.bin"/><Relationship Id="rId3" Type="http://schemas.openxmlformats.org/officeDocument/2006/relationships/image" Target="../media/image64.wmf"/><Relationship Id="rId2" Type="http://schemas.openxmlformats.org/officeDocument/2006/relationships/oleObject" Target="../embeddings/oleObject35.bin"/><Relationship Id="rId1"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image" Target="../media/image8.wmf"/><Relationship Id="rId7" Type="http://schemas.openxmlformats.org/officeDocument/2006/relationships/oleObject" Target="../embeddings/oleObject4.bin"/><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image" Target="../media/image6.emf"/><Relationship Id="rId3" Type="http://schemas.openxmlformats.org/officeDocument/2006/relationships/oleObject" Target="../embeddings/oleObject2.bin"/><Relationship Id="rId2" Type="http://schemas.openxmlformats.org/officeDocument/2006/relationships/image" Target="../media/image5.e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69.wmf"/><Relationship Id="rId7" Type="http://schemas.openxmlformats.org/officeDocument/2006/relationships/oleObject" Target="../embeddings/oleObject40.bin"/><Relationship Id="rId6" Type="http://schemas.openxmlformats.org/officeDocument/2006/relationships/image" Target="../media/image68.wmf"/><Relationship Id="rId5" Type="http://schemas.openxmlformats.org/officeDocument/2006/relationships/oleObject" Target="../embeddings/oleObject39.bin"/><Relationship Id="rId4" Type="http://schemas.openxmlformats.org/officeDocument/2006/relationships/image" Target="../media/image67.wmf"/><Relationship Id="rId3" Type="http://schemas.openxmlformats.org/officeDocument/2006/relationships/oleObject" Target="../embeddings/oleObject38.bin"/><Relationship Id="rId2" Type="http://schemas.openxmlformats.org/officeDocument/2006/relationships/image" Target="../media/image66.wmf"/><Relationship Id="rId14" Type="http://schemas.openxmlformats.org/officeDocument/2006/relationships/vmlDrawing" Target="../drawings/vmlDrawing12.vml"/><Relationship Id="rId13" Type="http://schemas.openxmlformats.org/officeDocument/2006/relationships/slideLayout" Target="../slideLayouts/slideLayout7.xml"/><Relationship Id="rId12" Type="http://schemas.openxmlformats.org/officeDocument/2006/relationships/image" Target="../media/image71.wmf"/><Relationship Id="rId11" Type="http://schemas.openxmlformats.org/officeDocument/2006/relationships/oleObject" Target="../embeddings/oleObject42.bin"/><Relationship Id="rId10" Type="http://schemas.openxmlformats.org/officeDocument/2006/relationships/image" Target="../media/image70.wmf"/><Relationship Id="rId1" Type="http://schemas.openxmlformats.org/officeDocument/2006/relationships/oleObject" Target="../embeddings/oleObject37.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oleObject" Target="../embeddings/oleObject44.bin"/><Relationship Id="rId2" Type="http://schemas.openxmlformats.org/officeDocument/2006/relationships/image" Target="../media/image72.png"/><Relationship Id="rId1" Type="http://schemas.openxmlformats.org/officeDocument/2006/relationships/oleObject" Target="../embeddings/oleObject43.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78.wmf"/><Relationship Id="rId3" Type="http://schemas.openxmlformats.org/officeDocument/2006/relationships/oleObject" Target="../embeddings/oleObject46.bin"/><Relationship Id="rId2" Type="http://schemas.openxmlformats.org/officeDocument/2006/relationships/image" Target="../media/image77.wmf"/><Relationship Id="rId1" Type="http://schemas.openxmlformats.org/officeDocument/2006/relationships/oleObject" Target="../embeddings/oleObject4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0.png"/><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8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eg"/><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oleObject" Target="../embeddings/oleObject47.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10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defTabSz="914400">
              <a:buClrTx/>
              <a:buSzTx/>
              <a:buFontTx/>
              <a:buNone/>
            </a:pPr>
            <a:r>
              <a:rPr lang="zh-CN" altLang="zh-CN" sz="4400" kern="1200" baseline="0">
                <a:latin typeface="隶书" panose="02010509060101010101" pitchFamily="49" charset="-122"/>
                <a:ea typeface="隶书" panose="02010509060101010101" pitchFamily="49" charset="-122"/>
                <a:cs typeface="+mj-cs"/>
              </a:rPr>
              <a:t>电子科学与技术导论</a:t>
            </a:r>
            <a:br>
              <a:rPr lang="zh-CN" altLang="zh-CN" sz="4400" kern="1200" baseline="0">
                <a:latin typeface="隶书" panose="02010509060101010101" pitchFamily="49" charset="-122"/>
                <a:ea typeface="隶书" panose="02010509060101010101" pitchFamily="49" charset="-122"/>
                <a:cs typeface="+mj-cs"/>
              </a:rPr>
            </a:br>
            <a:r>
              <a:rPr lang="zh-CN" sz="2400">
                <a:latin typeface="+mn-lt"/>
                <a:ea typeface="+mn-ea"/>
                <a:cs typeface="+mn-cs"/>
                <a:sym typeface="+mn-ea"/>
              </a:rPr>
              <a:t>信息光电子</a:t>
            </a:r>
            <a:r>
              <a:rPr lang="zh-CN" altLang="en-US" sz="2400">
                <a:latin typeface="+mn-lt"/>
                <a:ea typeface="+mn-ea"/>
                <a:cs typeface="+mn-cs"/>
                <a:sym typeface="+mn-ea"/>
              </a:rPr>
              <a:t>（</a:t>
            </a:r>
            <a:r>
              <a:rPr lang="en-US" altLang="zh-CN" sz="2400">
                <a:latin typeface="+mn-lt"/>
                <a:ea typeface="+mn-ea"/>
                <a:cs typeface="+mn-cs"/>
                <a:sym typeface="+mn-ea"/>
              </a:rPr>
              <a:t>1</a:t>
            </a:r>
            <a:r>
              <a:rPr lang="zh-CN" altLang="en-US" sz="2400">
                <a:latin typeface="+mn-lt"/>
                <a:ea typeface="+mn-ea"/>
                <a:cs typeface="+mn-cs"/>
                <a:sym typeface="+mn-ea"/>
              </a:rPr>
              <a:t>）</a:t>
            </a:r>
            <a:endParaRPr lang="zh-CN" altLang="zh-CN" sz="2400" kern="1200" baseline="0">
              <a:latin typeface="隶书" panose="02010509060101010101" pitchFamily="49" charset="-122"/>
              <a:ea typeface="隶书" panose="02010509060101010101" pitchFamily="49" charset="-122"/>
              <a:cs typeface="+mj-cs"/>
            </a:endParaRPr>
          </a:p>
        </p:txBody>
      </p:sp>
      <p:sp>
        <p:nvSpPr>
          <p:cNvPr id="8194" name="副标题 3074"/>
          <p:cNvSpPr>
            <a:spLocks noGrp="1"/>
          </p:cNvSpPr>
          <p:nvPr>
            <p:ph type="subTitle" idx="1"/>
          </p:nvPr>
        </p:nvSpPr>
        <p:spPr>
          <a:xfrm>
            <a:off x="469265" y="2295525"/>
            <a:ext cx="8448040" cy="4150995"/>
          </a:xfrm>
        </p:spPr>
        <p:txBody>
          <a:bodyPr anchor="t" anchorCtr="0"/>
          <a:p>
            <a:pPr defTabSz="914400">
              <a:buClrTx/>
              <a:buSzTx/>
              <a:buFontTx/>
            </a:pPr>
            <a:endParaRPr lang="zh-CN" altLang="en-US" sz="3200" kern="1200" baseline="0">
              <a:latin typeface="+mn-lt"/>
              <a:ea typeface="+mn-ea"/>
              <a:cs typeface="+mn-cs"/>
            </a:endParaRPr>
          </a:p>
          <a:p>
            <a:pP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defTabSz="914400">
              <a:buClrTx/>
              <a:buSzTx/>
              <a:buFontTx/>
            </a:pPr>
            <a:endParaRPr lang="zh-CN" altLang="en-US" sz="2400" kern="1200" baseline="0">
              <a:latin typeface="+mn-lt"/>
              <a:ea typeface="+mn-ea"/>
              <a:cs typeface="+mn-cs"/>
            </a:endParaRPr>
          </a:p>
          <a:p>
            <a:pP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sz="2000" kern="1200" baseline="0">
                <a:latin typeface="+mn-lt"/>
                <a:ea typeface="+mn-ea"/>
                <a:cs typeface="+mn-cs"/>
              </a:rPr>
              <a:t>联系方式：手机   </a:t>
            </a:r>
            <a:r>
              <a:rPr lang="en-US" altLang="zh-CN" sz="2000" kern="1200" baseline="0">
                <a:latin typeface="+mn-lt"/>
                <a:ea typeface="+mn-ea"/>
                <a:cs typeface="+mn-cs"/>
              </a:rPr>
              <a:t>13776413469</a:t>
            </a:r>
            <a:endParaRPr lang="en-US" altLang="zh-CN" sz="2000" kern="1200" baseline="0">
              <a:latin typeface="+mn-lt"/>
              <a:ea typeface="+mn-ea"/>
              <a:cs typeface="+mn-cs"/>
            </a:endParaRPr>
          </a:p>
          <a:p>
            <a:pPr algn="just" defTabSz="914400">
              <a:buClrTx/>
              <a:buSzTx/>
              <a:buFontTx/>
            </a:pPr>
            <a:r>
              <a:rPr lang="zh-CN" altLang="en-US" sz="2000" kern="1200" baseline="0">
                <a:latin typeface="+mn-lt"/>
                <a:ea typeface="+mn-ea"/>
                <a:cs typeface="+mn-cs"/>
              </a:rPr>
              <a:t>                  邮箱   </a:t>
            </a:r>
            <a:r>
              <a:rPr lang="en-US" altLang="zh-CN" sz="2000" kern="1200" baseline="0">
                <a:latin typeface="+mn-lt"/>
                <a:ea typeface="+mn-ea"/>
                <a:cs typeface="+mn-cs"/>
              </a:rPr>
              <a:t>20100005@njupt.edu.cn</a:t>
            </a:r>
            <a:endParaRPr lang="en-US" altLang="zh-CN" sz="2000"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1" cstate="print"/>
          <a:srcRect/>
          <a:stretch>
            <a:fillRect/>
          </a:stretch>
        </p:blipFill>
        <p:spPr bwMode="auto">
          <a:xfrm>
            <a:off x="1979295" y="1341120"/>
            <a:ext cx="5647690" cy="2436495"/>
          </a:xfrm>
          <a:prstGeom prst="rect">
            <a:avLst/>
          </a:prstGeom>
          <a:noFill/>
          <a:ln w="9525">
            <a:noFill/>
            <a:miter lim="800000"/>
            <a:headEnd/>
            <a:tailEnd/>
          </a:ln>
        </p:spPr>
      </p:pic>
      <p:sp>
        <p:nvSpPr>
          <p:cNvPr id="5" name="矩形 4"/>
          <p:cNvSpPr/>
          <p:nvPr/>
        </p:nvSpPr>
        <p:spPr>
          <a:xfrm>
            <a:off x="971550" y="3933190"/>
            <a:ext cx="7571105" cy="1014730"/>
          </a:xfrm>
          <a:prstGeom prst="rect">
            <a:avLst/>
          </a:prstGeom>
          <a:solidFill>
            <a:schemeClr val="bg2">
              <a:lumMod val="75000"/>
            </a:schemeClr>
          </a:solidFill>
        </p:spPr>
        <p:txBody>
          <a:bodyPr wrap="square">
            <a:spAutoFit/>
          </a:bodyPr>
          <a:lstStyle/>
          <a:p>
            <a:pPr>
              <a:defRPr/>
            </a:pPr>
            <a:r>
              <a:rPr lang="zh-CN" altLang="en-US" sz="2000" b="1" dirty="0">
                <a:latin typeface="Arial" panose="020B0604020202020204" pitchFamily="34" charset="0"/>
              </a:rPr>
              <a:t>科学家高锟因为“在光学通信领域中光的传输的开创性成就” 而获奖，科学家因博伊尔和乔治</a:t>
            </a:r>
            <a:r>
              <a:rPr lang="en-US" altLang="zh-CN" sz="2000" b="1" dirty="0">
                <a:latin typeface="Arial" panose="020B0604020202020204" pitchFamily="34" charset="0"/>
              </a:rPr>
              <a:t>-E-</a:t>
            </a:r>
            <a:r>
              <a:rPr lang="zh-CN" altLang="en-US" sz="2000" b="1" dirty="0">
                <a:latin typeface="Arial" panose="020B0604020202020204" pitchFamily="34" charset="0"/>
              </a:rPr>
              <a:t>史密斯因“发明了成像半导体电路</a:t>
            </a:r>
            <a:r>
              <a:rPr lang="en-US" altLang="zh-CN" sz="2000" b="1" dirty="0">
                <a:latin typeface="Arial" panose="020B0604020202020204" pitchFamily="34" charset="0"/>
              </a:rPr>
              <a:t>——</a:t>
            </a:r>
            <a:r>
              <a:rPr lang="zh-CN" altLang="en-US" sz="2000" b="1" dirty="0">
                <a:latin typeface="Arial" panose="020B0604020202020204" pitchFamily="34" charset="0"/>
              </a:rPr>
              <a:t>电荷藕合器件图像传感器</a:t>
            </a:r>
            <a:r>
              <a:rPr lang="en-US" altLang="zh-CN" sz="2000" b="1" dirty="0">
                <a:solidFill>
                  <a:srgbClr val="FFFF00"/>
                </a:solidFill>
                <a:latin typeface="Arial" panose="020B0604020202020204" pitchFamily="34" charset="0"/>
              </a:rPr>
              <a:t>CCD</a:t>
            </a:r>
            <a:r>
              <a:rPr lang="en-US" altLang="zh-CN" sz="2000" b="1" dirty="0">
                <a:latin typeface="Arial" panose="020B0604020202020204" pitchFamily="34" charset="0"/>
              </a:rPr>
              <a:t>” </a:t>
            </a:r>
            <a:r>
              <a:rPr lang="zh-CN" altLang="en-US" sz="2000" b="1" dirty="0">
                <a:latin typeface="Arial" panose="020B0604020202020204" pitchFamily="34" charset="0"/>
              </a:rPr>
              <a:t>获此殊荣。</a:t>
            </a:r>
            <a:endParaRPr lang="zh-CN" altLang="en-US" sz="2000" b="1" dirty="0">
              <a:latin typeface="Arial" panose="020B0604020202020204" pitchFamily="34" charset="0"/>
            </a:endParaRPr>
          </a:p>
        </p:txBody>
      </p:sp>
      <p:sp>
        <p:nvSpPr>
          <p:cNvPr id="6" name="日期占位符 5"/>
          <p:cNvSpPr>
            <a:spLocks noGrp="1"/>
          </p:cNvSpPr>
          <p:nvPr>
            <p:ph type="dt" sz="half" idx="10"/>
          </p:nvPr>
        </p:nvSpPr>
        <p:spPr/>
        <p:txBody>
          <a:bodyPr/>
          <a:lstStyle/>
          <a:p>
            <a:pPr>
              <a:defRPr/>
            </a:pPr>
            <a:fld id="{3912B97C-0E31-4D35-99B0-48D59B72EC5D}"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17C4B62E-4AC1-4D94-9D74-D8AA2B1E097F}" type="slidenum">
              <a:rPr lang="en-US" altLang="zh-CN" smtClean="0"/>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a:ln>
            <a:miter lim="800000"/>
          </a:ln>
        </p:spPr>
        <p:txBody>
          <a:bodyPr/>
          <a:lstStyle/>
          <a:p>
            <a:fld id="{15B0823E-6DEC-425B-9025-CF012A0808FA}"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0243" name="灯片编号占位符 5"/>
          <p:cNvSpPr>
            <a:spLocks noGrp="1"/>
          </p:cNvSpPr>
          <p:nvPr>
            <p:ph type="sldNum" sz="quarter" idx="12"/>
          </p:nvPr>
        </p:nvSpPr>
        <p:spPr>
          <a:noFill/>
          <a:ln>
            <a:miter lim="800000"/>
          </a:ln>
        </p:spPr>
        <p:txBody>
          <a:bodyPr/>
          <a:lstStyle/>
          <a:p>
            <a:fld id="{96F4D789-0B70-41A0-8A07-B2B05008470D}"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0246" name="Rectangle 3"/>
          <p:cNvSpPr>
            <a:spLocks noGrp="1" noChangeArrowheads="1"/>
          </p:cNvSpPr>
          <p:nvPr>
            <p:ph type="body" idx="1"/>
          </p:nvPr>
        </p:nvSpPr>
        <p:spPr>
          <a:xfrm>
            <a:off x="251460" y="556895"/>
            <a:ext cx="8620760" cy="1438275"/>
          </a:xfrm>
        </p:spPr>
        <p:txBody>
          <a:bodyPr/>
          <a:lstStyle/>
          <a:p>
            <a:pPr eaLnBrk="1" latinLnBrk="0" hangingPunct="1">
              <a:lnSpc>
                <a:spcPct val="150000"/>
              </a:lnSpc>
              <a:spcBef>
                <a:spcPts val="0"/>
              </a:spcBef>
            </a:pPr>
            <a:r>
              <a:rPr lang="zh-CN" altLang="en-US" sz="2000" b="1" dirty="0" smtClean="0">
                <a:solidFill>
                  <a:srgbClr val="FFFF00"/>
                </a:solidFill>
                <a:latin typeface="宋体" panose="02010600030101010101" pitchFamily="2" charset="-122"/>
                <a:ea typeface="宋体" panose="02010600030101010101" pitchFamily="2" charset="-122"/>
              </a:rPr>
              <a:t>激光的发明，低损耗光纤</a:t>
            </a:r>
            <a:r>
              <a:rPr lang="zh-CN" altLang="en-US" sz="2000" b="1" dirty="0" smtClean="0">
                <a:latin typeface="宋体" panose="02010600030101010101" pitchFamily="2" charset="-122"/>
                <a:ea typeface="宋体" panose="02010600030101010101" pitchFamily="2" charset="-122"/>
              </a:rPr>
              <a:t>的研制成功和</a:t>
            </a:r>
            <a:r>
              <a:rPr lang="zh-CN" altLang="en-US" sz="2000" b="1" dirty="0" smtClean="0">
                <a:solidFill>
                  <a:srgbClr val="FFFF00"/>
                </a:solidFill>
                <a:latin typeface="宋体" panose="02010600030101010101" pitchFamily="2" charset="-122"/>
                <a:ea typeface="宋体" panose="02010600030101010101" pitchFamily="2" charset="-122"/>
              </a:rPr>
              <a:t>半导体光电器件</a:t>
            </a:r>
            <a:r>
              <a:rPr lang="zh-CN" altLang="en-US" sz="2000" b="1" dirty="0" smtClean="0">
                <a:latin typeface="宋体" panose="02010600030101010101" pitchFamily="2" charset="-122"/>
                <a:ea typeface="宋体" panose="02010600030101010101" pitchFamily="2" charset="-122"/>
              </a:rPr>
              <a:t>的发展，使光学迅速进入近代高新技术舞台，并对近代科学技术和人类社会生活产生巨大的影响</a:t>
            </a:r>
            <a:r>
              <a:rPr lang="zh-CN" altLang="en-US" sz="2400" b="1" dirty="0" smtClean="0">
                <a:latin typeface="隶书" panose="02010509060101010101" pitchFamily="49" charset="-122"/>
                <a:ea typeface="隶书" panose="02010509060101010101" pitchFamily="49" charset="-122"/>
              </a:rPr>
              <a:t>。 </a:t>
            </a:r>
            <a:endParaRPr lang="zh-CN" altLang="en-US" sz="2400" dirty="0" smtClean="0">
              <a:latin typeface="隶书" panose="02010509060101010101" pitchFamily="49" charset="-122"/>
              <a:ea typeface="隶书" panose="02010509060101010101" pitchFamily="49" charset="-122"/>
            </a:endParaRPr>
          </a:p>
        </p:txBody>
      </p:sp>
      <p:pic>
        <p:nvPicPr>
          <p:cNvPr id="10247" name="Picture 4" descr="T.H. Maiman :"/>
          <p:cNvPicPr>
            <a:picLocks noChangeAspect="1" noChangeArrowheads="1"/>
          </p:cNvPicPr>
          <p:nvPr/>
        </p:nvPicPr>
        <p:blipFill>
          <a:blip r:embed="rId1" cstate="print"/>
          <a:srcRect/>
          <a:stretch>
            <a:fillRect/>
          </a:stretch>
        </p:blipFill>
        <p:spPr bwMode="auto">
          <a:xfrm>
            <a:off x="1619568" y="3094355"/>
            <a:ext cx="1714500" cy="1952625"/>
          </a:xfrm>
          <a:prstGeom prst="rect">
            <a:avLst/>
          </a:prstGeom>
          <a:noFill/>
          <a:ln w="9525">
            <a:noFill/>
            <a:miter lim="800000"/>
            <a:headEnd/>
            <a:tailEnd/>
          </a:ln>
        </p:spPr>
      </p:pic>
      <p:sp>
        <p:nvSpPr>
          <p:cNvPr id="10248" name="Rectangle 5"/>
          <p:cNvSpPr>
            <a:spLocks noChangeArrowheads="1"/>
          </p:cNvSpPr>
          <p:nvPr/>
        </p:nvSpPr>
        <p:spPr bwMode="auto">
          <a:xfrm>
            <a:off x="1691640" y="4868863"/>
            <a:ext cx="2124075" cy="576262"/>
          </a:xfrm>
          <a:prstGeom prst="rect">
            <a:avLst/>
          </a:prstGeom>
          <a:solidFill>
            <a:schemeClr val="bg1"/>
          </a:solidFill>
          <a:ln w="9525">
            <a:noFill/>
            <a:miter lim="800000"/>
          </a:ln>
          <a:effectLst/>
        </p:spPr>
        <p:txBody>
          <a:bodyPr wrap="none" anchor="ctr"/>
          <a:lstStyle/>
          <a:p>
            <a:pPr algn="ctr"/>
            <a:r>
              <a:rPr lang="en-US" altLang="zh-CN" sz="1200" b="1">
                <a:solidFill>
                  <a:srgbClr val="FFFFFF"/>
                </a:solidFill>
                <a:latin typeface="Times New Roman" panose="02020603050405020304" pitchFamily="18" charset="0"/>
                <a:ea typeface="宋体" panose="02010600030101010101" pitchFamily="2" charset="-122"/>
              </a:rPr>
              <a:t>Theodore Harold Maiman </a:t>
            </a:r>
            <a:br>
              <a:rPr lang="en-US" altLang="zh-CN" sz="1200">
                <a:solidFill>
                  <a:srgbClr val="FFFFFF"/>
                </a:solidFill>
                <a:latin typeface="Times New Roman" panose="02020603050405020304" pitchFamily="18" charset="0"/>
                <a:ea typeface="宋体" panose="02010600030101010101" pitchFamily="2" charset="-122"/>
              </a:rPr>
            </a:br>
            <a:r>
              <a:rPr lang="en-US" altLang="zh-CN" sz="1200" b="1">
                <a:solidFill>
                  <a:srgbClr val="FFFFFF"/>
                </a:solidFill>
                <a:latin typeface="Times New Roman" panose="02020603050405020304" pitchFamily="18" charset="0"/>
                <a:ea typeface="宋体" panose="02010600030101010101" pitchFamily="2" charset="-122"/>
              </a:rPr>
              <a:t>Born Jul 11 1927</a:t>
            </a:r>
            <a:r>
              <a:rPr lang="en-US" altLang="zh-CN" sz="1200">
                <a:solidFill>
                  <a:srgbClr val="FFFFFF"/>
                </a:solidFill>
                <a:latin typeface="Times New Roman" panose="02020603050405020304" pitchFamily="18" charset="0"/>
                <a:ea typeface="宋体" panose="02010600030101010101" pitchFamily="2" charset="-122"/>
              </a:rPr>
              <a:t> </a:t>
            </a:r>
            <a:endParaRPr lang="en-US" altLang="zh-CN" sz="1200">
              <a:solidFill>
                <a:srgbClr val="FFFFFF"/>
              </a:solidFill>
              <a:latin typeface="Times New Roman" panose="02020603050405020304" pitchFamily="18" charset="0"/>
              <a:ea typeface="宋体" panose="02010600030101010101" pitchFamily="2" charset="-122"/>
            </a:endParaRPr>
          </a:p>
        </p:txBody>
      </p:sp>
      <p:pic>
        <p:nvPicPr>
          <p:cNvPr id="10249" name="Picture 6" descr="jg2"/>
          <p:cNvPicPr>
            <a:picLocks noChangeAspect="1" noChangeArrowheads="1"/>
          </p:cNvPicPr>
          <p:nvPr/>
        </p:nvPicPr>
        <p:blipFill>
          <a:blip r:embed="rId2" cstate="print"/>
          <a:srcRect/>
          <a:stretch>
            <a:fillRect/>
          </a:stretch>
        </p:blipFill>
        <p:spPr bwMode="auto">
          <a:xfrm>
            <a:off x="1115060" y="2120900"/>
            <a:ext cx="2844165" cy="897890"/>
          </a:xfrm>
          <a:prstGeom prst="rect">
            <a:avLst/>
          </a:prstGeom>
          <a:noFill/>
          <a:ln w="9525">
            <a:noFill/>
            <a:miter lim="800000"/>
            <a:headEnd/>
            <a:tailEnd/>
          </a:ln>
          <a:effectLst/>
        </p:spPr>
      </p:pic>
      <p:pic>
        <p:nvPicPr>
          <p:cNvPr id="10250" name="Picture 9" descr="光線在光纖中被全內反射"/>
          <p:cNvPicPr>
            <a:picLocks noChangeAspect="1" noChangeArrowheads="1"/>
          </p:cNvPicPr>
          <p:nvPr/>
        </p:nvPicPr>
        <p:blipFill>
          <a:blip r:embed="rId3" cstate="print"/>
          <a:srcRect/>
          <a:stretch>
            <a:fillRect/>
          </a:stretch>
        </p:blipFill>
        <p:spPr bwMode="auto">
          <a:xfrm>
            <a:off x="4572000" y="3094355"/>
            <a:ext cx="1355090" cy="1918970"/>
          </a:xfrm>
          <a:prstGeom prst="rect">
            <a:avLst/>
          </a:prstGeom>
          <a:noFill/>
          <a:ln w="9525">
            <a:noFill/>
            <a:miter lim="800000"/>
            <a:headEnd/>
            <a:tailEnd/>
          </a:ln>
        </p:spPr>
      </p:pic>
      <p:pic>
        <p:nvPicPr>
          <p:cNvPr id="10251" name="Picture 10" descr="光纖的切面"/>
          <p:cNvPicPr>
            <a:picLocks noChangeAspect="1" noChangeArrowheads="1"/>
          </p:cNvPicPr>
          <p:nvPr/>
        </p:nvPicPr>
        <p:blipFill>
          <a:blip r:embed="rId4" cstate="print"/>
          <a:srcRect/>
          <a:stretch>
            <a:fillRect/>
          </a:stretch>
        </p:blipFill>
        <p:spPr bwMode="auto">
          <a:xfrm>
            <a:off x="4499928" y="2061210"/>
            <a:ext cx="1849437" cy="1017588"/>
          </a:xfrm>
          <a:prstGeom prst="rect">
            <a:avLst/>
          </a:prstGeom>
          <a:noFill/>
          <a:ln w="9525">
            <a:noFill/>
            <a:miter lim="800000"/>
            <a:headEnd/>
            <a:tailEnd/>
          </a:ln>
        </p:spPr>
      </p:pic>
      <p:pic>
        <p:nvPicPr>
          <p:cNvPr id="10252" name="Picture 11" descr="當光線的入射角大於臨界角時，便會發生全內反射 "/>
          <p:cNvPicPr>
            <a:picLocks noChangeAspect="1" noChangeArrowheads="1"/>
          </p:cNvPicPr>
          <p:nvPr/>
        </p:nvPicPr>
        <p:blipFill>
          <a:blip r:embed="rId5" cstate="print"/>
          <a:srcRect/>
          <a:stretch>
            <a:fillRect/>
          </a:stretch>
        </p:blipFill>
        <p:spPr bwMode="auto">
          <a:xfrm>
            <a:off x="6349365" y="2060575"/>
            <a:ext cx="1950720" cy="1033780"/>
          </a:xfrm>
          <a:prstGeom prst="rect">
            <a:avLst/>
          </a:prstGeom>
          <a:noFill/>
          <a:ln w="9525">
            <a:noFill/>
            <a:miter lim="800000"/>
            <a:headEnd/>
            <a:tailEnd/>
          </a:ln>
        </p:spPr>
      </p:pic>
      <p:sp>
        <p:nvSpPr>
          <p:cNvPr id="13" name="页脚占位符 12"/>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pic>
        <p:nvPicPr>
          <p:cNvPr id="35845" name="Picture 5" descr="u=1343974671,1075513180&amp;gp=32">
            <a:hlinkClick r:id="rId6"/>
          </p:cNvPr>
          <p:cNvPicPr>
            <a:picLocks noChangeAspect="1" noChangeArrowheads="1"/>
          </p:cNvPicPr>
          <p:nvPr/>
        </p:nvPicPr>
        <p:blipFill>
          <a:blip r:embed="rId7" cstate="print"/>
          <a:srcRect/>
          <a:stretch>
            <a:fillRect/>
          </a:stretch>
        </p:blipFill>
        <p:spPr bwMode="auto">
          <a:xfrm>
            <a:off x="6516370" y="3196590"/>
            <a:ext cx="1285875" cy="1747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6992E6A5-F750-4279-8A85-718F35EB449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45C8D42F-E824-45AA-B618-F2D2300DCF14}" type="slidenum">
              <a:rPr lang="en-US" altLang="zh-CN"/>
            </a:fld>
            <a:endParaRPr lang="en-US" altLang="zh-CN"/>
          </a:p>
        </p:txBody>
      </p:sp>
      <p:sp>
        <p:nvSpPr>
          <p:cNvPr id="22532" name="Rectangle 2"/>
          <p:cNvSpPr>
            <a:spLocks noChangeArrowheads="1"/>
          </p:cNvSpPr>
          <p:nvPr/>
        </p:nvSpPr>
        <p:spPr bwMode="auto">
          <a:xfrm>
            <a:off x="539750" y="404495"/>
            <a:ext cx="7816850" cy="4861560"/>
          </a:xfrm>
          <a:prstGeom prst="rect">
            <a:avLst/>
          </a:prstGeom>
          <a:noFill/>
          <a:ln w="9525">
            <a:noFill/>
            <a:miter lim="800000"/>
          </a:ln>
        </p:spPr>
        <p:txBody>
          <a:bodyPr wrap="square">
            <a:spAutoFit/>
          </a:bodyPr>
          <a:lstStyle/>
          <a:p>
            <a:pPr algn="l"/>
            <a:endParaRPr lang="zh-CN" altLang="en-US" sz="2800" b="1" dirty="0">
              <a:solidFill>
                <a:srgbClr val="CC0000"/>
              </a:solidFill>
              <a:latin typeface="隶书" panose="02010509060101010101" pitchFamily="49" charset="-122"/>
            </a:endParaRPr>
          </a:p>
          <a:p>
            <a:pPr algn="l" eaLnBrk="1" latinLnBrk="0" hangingPunct="1">
              <a:lnSpc>
                <a:spcPct val="150000"/>
              </a:lnSpc>
            </a:pPr>
            <a:r>
              <a:rPr lang="zh-CN" altLang="en-US" sz="2800" dirty="0">
                <a:solidFill>
                  <a:schemeClr val="tx1"/>
                </a:solidFill>
                <a:latin typeface="隶书" panose="02010509060101010101" pitchFamily="49" charset="-122"/>
              </a:rPr>
              <a:t>信息光电子技术：</a:t>
            </a:r>
            <a:endParaRPr lang="zh-CN" altLang="en-US" sz="2000" dirty="0">
              <a:solidFill>
                <a:schemeClr val="tx1"/>
              </a:solidFill>
              <a:latin typeface="隶书" panose="02010509060101010101" pitchFamily="49" charset="-122"/>
            </a:endParaRPr>
          </a:p>
          <a:p>
            <a:pPr marL="342900" indent="-342900" algn="just" eaLnBrk="1" latinLnBrk="0" hangingPunct="1">
              <a:lnSpc>
                <a:spcPct val="150000"/>
              </a:lnSpc>
              <a:buFont typeface="Arial" panose="020B0604020202020204" pitchFamily="34" charset="0"/>
              <a:buChar char="•"/>
            </a:pPr>
            <a:r>
              <a:rPr lang="zh-CN" altLang="en-US" sz="2000" dirty="0">
                <a:solidFill>
                  <a:schemeClr val="tx1"/>
                </a:solidFill>
                <a:latin typeface="隶书" panose="02010509060101010101" pitchFamily="49" charset="-122"/>
              </a:rPr>
              <a:t>20世纪60年代</a:t>
            </a:r>
            <a:r>
              <a:rPr lang="zh-CN" altLang="en-US" sz="2000" dirty="0">
                <a:solidFill>
                  <a:srgbClr val="FFFF00"/>
                </a:solidFill>
                <a:latin typeface="隶书" panose="02010509060101010101" pitchFamily="49" charset="-122"/>
              </a:rPr>
              <a:t>激光</a:t>
            </a:r>
            <a:r>
              <a:rPr lang="zh-CN" altLang="en-US" sz="2000" dirty="0">
                <a:solidFill>
                  <a:schemeClr val="tx1"/>
                </a:solidFill>
                <a:latin typeface="隶书" panose="02010509060101010101" pitchFamily="49" charset="-122"/>
              </a:rPr>
              <a:t>问世，70年代，有了室温下连续工作的</a:t>
            </a:r>
            <a:r>
              <a:rPr lang="zh-CN" altLang="en-US" sz="2000" dirty="0">
                <a:solidFill>
                  <a:srgbClr val="FFFF00"/>
                </a:solidFill>
                <a:latin typeface="隶书" panose="02010509060101010101" pitchFamily="49" charset="-122"/>
              </a:rPr>
              <a:t>半导体激光器</a:t>
            </a:r>
            <a:r>
              <a:rPr lang="zh-CN" altLang="en-US" sz="2000" dirty="0">
                <a:solidFill>
                  <a:schemeClr val="tx1"/>
                </a:solidFill>
                <a:latin typeface="隶书" panose="02010509060101010101" pitchFamily="49" charset="-122"/>
              </a:rPr>
              <a:t>和传输损耗很低的</a:t>
            </a:r>
            <a:r>
              <a:rPr lang="zh-CN" altLang="en-US" sz="2000" dirty="0">
                <a:solidFill>
                  <a:srgbClr val="FFFF00"/>
                </a:solidFill>
                <a:latin typeface="隶书" panose="02010509060101010101" pitchFamily="49" charset="-122"/>
              </a:rPr>
              <a:t>光纤</a:t>
            </a:r>
            <a:r>
              <a:rPr lang="zh-CN" altLang="en-US" sz="2000" dirty="0">
                <a:solidFill>
                  <a:schemeClr val="tx1"/>
                </a:solidFill>
                <a:latin typeface="隶书" panose="02010509060101010101" pitchFamily="49" charset="-122"/>
              </a:rPr>
              <a:t>，光电子技术迅速发展起来。</a:t>
            </a:r>
            <a:endParaRPr lang="zh-CN" altLang="en-US" sz="2000" dirty="0">
              <a:solidFill>
                <a:schemeClr val="tx1"/>
              </a:solidFill>
              <a:latin typeface="隶书" panose="02010509060101010101" pitchFamily="49" charset="-122"/>
            </a:endParaRPr>
          </a:p>
          <a:p>
            <a:pPr marL="342900" indent="-342900" algn="just" eaLnBrk="1" latinLnBrk="0" hangingPunct="1">
              <a:lnSpc>
                <a:spcPct val="150000"/>
              </a:lnSpc>
              <a:buFont typeface="Arial" panose="020B0604020202020204" pitchFamily="34" charset="0"/>
              <a:buChar char="•"/>
            </a:pPr>
            <a:r>
              <a:rPr lang="zh-CN" altLang="en-US" sz="2000" dirty="0">
                <a:solidFill>
                  <a:schemeClr val="tx1"/>
                </a:solidFill>
                <a:latin typeface="隶书" panose="02010509060101010101" pitchFamily="49" charset="-122"/>
              </a:rPr>
              <a:t>以</a:t>
            </a:r>
            <a:r>
              <a:rPr lang="zh-CN" altLang="en-US" sz="2000" dirty="0">
                <a:solidFill>
                  <a:srgbClr val="FFFF00"/>
                </a:solidFill>
                <a:latin typeface="隶书" panose="02010509060101010101" pitchFamily="49" charset="-122"/>
              </a:rPr>
              <a:t>光盘</a:t>
            </a:r>
            <a:r>
              <a:rPr lang="zh-CN" altLang="en-US" sz="2000" dirty="0">
                <a:solidFill>
                  <a:schemeClr val="tx1"/>
                </a:solidFill>
                <a:latin typeface="隶书" panose="02010509060101010101" pitchFamily="49" charset="-122"/>
              </a:rPr>
              <a:t>为代表的信息</a:t>
            </a:r>
            <a:r>
              <a:rPr lang="zh-CN" altLang="en-US" sz="2000" dirty="0">
                <a:solidFill>
                  <a:srgbClr val="FF0000"/>
                </a:solidFill>
                <a:latin typeface="隶书" panose="02010509060101010101" pitchFamily="49" charset="-122"/>
              </a:rPr>
              <a:t>存储</a:t>
            </a:r>
            <a:r>
              <a:rPr lang="zh-CN" altLang="en-US" sz="2000" dirty="0">
                <a:solidFill>
                  <a:schemeClr val="tx1"/>
                </a:solidFill>
                <a:latin typeface="隶书" panose="02010509060101010101" pitchFamily="49" charset="-122"/>
              </a:rPr>
              <a:t>；</a:t>
            </a:r>
            <a:r>
              <a:rPr lang="zh-CN" altLang="en-US" sz="2000" dirty="0">
                <a:solidFill>
                  <a:srgbClr val="FFFF00"/>
                </a:solidFill>
                <a:latin typeface="隶书" panose="02010509060101010101" pitchFamily="49" charset="-122"/>
              </a:rPr>
              <a:t>激光打印机、复印机和发光二极管大屏幕显示</a:t>
            </a:r>
            <a:r>
              <a:rPr lang="zh-CN" altLang="en-US" sz="2000" dirty="0">
                <a:solidFill>
                  <a:schemeClr val="tx1"/>
                </a:solidFill>
                <a:latin typeface="隶书" panose="02010509060101010101" pitchFamily="49" charset="-122"/>
              </a:rPr>
              <a:t>为代表的信息</a:t>
            </a:r>
            <a:r>
              <a:rPr lang="zh-CN" altLang="en-US" sz="2000" dirty="0">
                <a:solidFill>
                  <a:srgbClr val="FF0000"/>
                </a:solidFill>
                <a:latin typeface="隶书" panose="02010509060101010101" pitchFamily="49" charset="-122"/>
              </a:rPr>
              <a:t>显示</a:t>
            </a:r>
            <a:r>
              <a:rPr lang="zh-CN" altLang="en-US" sz="2000" dirty="0">
                <a:solidFill>
                  <a:schemeClr val="tx1"/>
                </a:solidFill>
                <a:latin typeface="隶书" panose="02010509060101010101" pitchFamily="49" charset="-122"/>
              </a:rPr>
              <a:t>技术，以</a:t>
            </a:r>
            <a:r>
              <a:rPr lang="en-US" altLang="zh-CN" sz="2000" dirty="0">
                <a:solidFill>
                  <a:srgbClr val="FFFF00"/>
                </a:solidFill>
                <a:latin typeface="隶书" panose="02010509060101010101" pitchFamily="49" charset="-122"/>
              </a:rPr>
              <a:t>CCD</a:t>
            </a:r>
            <a:r>
              <a:rPr lang="zh-CN" altLang="en-US" sz="2000" dirty="0">
                <a:solidFill>
                  <a:schemeClr val="tx1"/>
                </a:solidFill>
                <a:latin typeface="隶书" panose="02010509060101010101" pitchFamily="49" charset="-122"/>
              </a:rPr>
              <a:t>为主的</a:t>
            </a:r>
            <a:r>
              <a:rPr lang="zh-CN" altLang="en-US" sz="2000" dirty="0">
                <a:solidFill>
                  <a:srgbClr val="FF0000"/>
                </a:solidFill>
                <a:latin typeface="隶书" panose="02010509060101010101" pitchFamily="49" charset="-122"/>
              </a:rPr>
              <a:t>成像</a:t>
            </a:r>
            <a:r>
              <a:rPr lang="zh-CN" altLang="en-US" sz="2000" dirty="0">
                <a:solidFill>
                  <a:schemeClr val="tx1"/>
                </a:solidFill>
                <a:latin typeface="隶书" panose="02010509060101010101" pitchFamily="49" charset="-122"/>
              </a:rPr>
              <a:t>技术，具有庞大的市场需求。</a:t>
            </a:r>
            <a:endParaRPr lang="zh-CN" altLang="en-US" sz="2000" dirty="0">
              <a:solidFill>
                <a:schemeClr val="tx1"/>
              </a:solidFill>
              <a:latin typeface="隶书" panose="02010509060101010101" pitchFamily="49" charset="-122"/>
            </a:endParaRPr>
          </a:p>
          <a:p>
            <a:pPr marL="342900" indent="-342900" algn="just" eaLnBrk="1" latinLnBrk="0" hangingPunct="1">
              <a:lnSpc>
                <a:spcPct val="150000"/>
              </a:lnSpc>
              <a:buFont typeface="Arial" panose="020B0604020202020204" pitchFamily="34" charset="0"/>
              <a:buChar char="•"/>
            </a:pPr>
            <a:r>
              <a:rPr lang="zh-CN" altLang="en-US" sz="2000" dirty="0">
                <a:solidFill>
                  <a:schemeClr val="tx1"/>
                </a:solidFill>
                <a:latin typeface="隶书" panose="02010509060101010101" pitchFamily="49" charset="-122"/>
              </a:rPr>
              <a:t>对</a:t>
            </a:r>
            <a:r>
              <a:rPr lang="zh-CN" altLang="en-US" sz="2000" dirty="0">
                <a:solidFill>
                  <a:schemeClr val="tx1"/>
                </a:solidFill>
                <a:latin typeface="隶书" panose="02010509060101010101" pitchFamily="49" charset="-122"/>
              </a:rPr>
              <a:t>光电神经网络计算机技术抱有很大希望。</a:t>
            </a:r>
            <a:endParaRPr lang="zh-CN" altLang="en-US" sz="2000" dirty="0">
              <a:solidFill>
                <a:schemeClr val="tx1"/>
              </a:solidFill>
              <a:latin typeface="隶书" panose="02010509060101010101" pitchFamily="49" charset="-122"/>
            </a:endParaRPr>
          </a:p>
          <a:p>
            <a:pPr algn="l"/>
            <a:endParaRPr lang="zh-CN" altLang="en-US" sz="2000" b="1" dirty="0">
              <a:solidFill>
                <a:srgbClr val="FF0000"/>
              </a:solidFill>
              <a:latin typeface="隶书" panose="02010509060101010101" pitchFamily="49" charset="-122"/>
            </a:endParaRPr>
          </a:p>
          <a:p>
            <a:pPr algn="l"/>
            <a:endParaRPr lang="zh-CN" altLang="en-US" sz="2000" b="1" dirty="0">
              <a:solidFill>
                <a:srgbClr val="FF0000"/>
              </a:solidFill>
              <a:latin typeface="隶书" panose="02010509060101010101" pitchFamily="49" charset="-122"/>
            </a:endParaRPr>
          </a:p>
          <a:p>
            <a:pPr algn="l"/>
            <a:r>
              <a:rPr lang="zh-CN" altLang="en-US" sz="2000" b="1" dirty="0">
                <a:solidFill>
                  <a:srgbClr val="FF0000"/>
                </a:solidFill>
                <a:highlight>
                  <a:srgbClr val="FFFF00"/>
                </a:highlight>
                <a:latin typeface="隶书" panose="02010509060101010101" pitchFamily="49" charset="-122"/>
              </a:rPr>
              <a:t>本课程介绍：激光技术、</a:t>
            </a:r>
            <a:r>
              <a:rPr lang="en-US" altLang="zh-CN" sz="2000" b="1" dirty="0" smtClean="0">
                <a:solidFill>
                  <a:srgbClr val="FF0000"/>
                </a:solidFill>
                <a:highlight>
                  <a:srgbClr val="FFFF00"/>
                </a:highlight>
                <a:latin typeface="隶书" panose="02010509060101010101" pitchFamily="49" charset="-122"/>
              </a:rPr>
              <a:t> </a:t>
            </a:r>
            <a:r>
              <a:rPr lang="zh-CN" altLang="en-US" sz="2000" b="1" dirty="0" smtClean="0">
                <a:solidFill>
                  <a:srgbClr val="FF0000"/>
                </a:solidFill>
                <a:highlight>
                  <a:srgbClr val="FFFF00"/>
                </a:highlight>
                <a:latin typeface="隶书" panose="02010509060101010101" pitchFamily="49" charset="-122"/>
              </a:rPr>
              <a:t>成像与显示技术</a:t>
            </a:r>
            <a:r>
              <a:rPr lang="zh-CN" sz="2000" b="1" dirty="0">
                <a:solidFill>
                  <a:srgbClr val="FF0000"/>
                </a:solidFill>
                <a:highlight>
                  <a:srgbClr val="FFFF00"/>
                </a:highlight>
                <a:latin typeface="隶书" panose="02010509060101010101" pitchFamily="49" charset="-122"/>
              </a:rPr>
              <a:t>、</a:t>
            </a:r>
            <a:r>
              <a:rPr lang="zh-CN" altLang="en-US" sz="2000" b="1" dirty="0" smtClean="0">
                <a:solidFill>
                  <a:srgbClr val="FF0000"/>
                </a:solidFill>
                <a:highlight>
                  <a:srgbClr val="FFFF00"/>
                </a:highlight>
                <a:latin typeface="隶书" panose="02010509060101010101" pitchFamily="49" charset="-122"/>
              </a:rPr>
              <a:t>光电</a:t>
            </a:r>
            <a:r>
              <a:rPr lang="zh-CN" altLang="en-US" sz="2000" b="1" dirty="0">
                <a:solidFill>
                  <a:srgbClr val="FF0000"/>
                </a:solidFill>
                <a:highlight>
                  <a:srgbClr val="FFFF00"/>
                </a:highlight>
                <a:latin typeface="隶书" panose="02010509060101010101" pitchFamily="49" charset="-122"/>
              </a:rPr>
              <a:t>子集成技术</a:t>
            </a:r>
            <a:endParaRPr lang="zh-CN" altLang="en-US" sz="2000" b="1" dirty="0">
              <a:solidFill>
                <a:srgbClr val="FF0000"/>
              </a:solidFill>
              <a:highlight>
                <a:srgbClr val="FFFF00"/>
              </a:highlight>
              <a:latin typeface="隶书" panose="02010509060101010101" pitchFamily="49" charset="-122"/>
            </a:endParaRPr>
          </a:p>
        </p:txBody>
      </p:sp>
      <p:sp>
        <p:nvSpPr>
          <p:cNvPr id="5" name="页脚占位符 4"/>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a:ln>
            <a:miter lim="800000"/>
          </a:ln>
        </p:spPr>
        <p:txBody>
          <a:bodyPr/>
          <a:lstStyle/>
          <a:p>
            <a:fld id="{BAA01F1F-4896-4635-9643-BA5E9D19646D}"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1267" name="灯片编号占位符 5"/>
          <p:cNvSpPr>
            <a:spLocks noGrp="1"/>
          </p:cNvSpPr>
          <p:nvPr>
            <p:ph type="sldNum" sz="quarter" idx="12"/>
          </p:nvPr>
        </p:nvSpPr>
        <p:spPr>
          <a:noFill/>
          <a:ln>
            <a:miter lim="800000"/>
          </a:ln>
        </p:spPr>
        <p:txBody>
          <a:bodyPr/>
          <a:lstStyle/>
          <a:p>
            <a:fld id="{D22B3BB5-ED06-4CF4-B079-A38B8DBB1282}"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1268" name="Rectangle 2"/>
          <p:cNvSpPr>
            <a:spLocks noGrp="1" noChangeArrowheads="1"/>
          </p:cNvSpPr>
          <p:nvPr>
            <p:ph type="title"/>
          </p:nvPr>
        </p:nvSpPr>
        <p:spPr>
          <a:xfrm>
            <a:off x="685800" y="405130"/>
            <a:ext cx="7772400" cy="1143000"/>
          </a:xfrm>
        </p:spPr>
        <p:txBody>
          <a:bodyPr/>
          <a:lstStyle/>
          <a:p>
            <a:pPr eaLnBrk="1" hangingPunct="1"/>
            <a:r>
              <a:rPr lang="en-US" altLang="zh-CN" sz="3200" b="1">
                <a:solidFill>
                  <a:srgbClr val="FFFF99"/>
                </a:solidFill>
                <a:sym typeface="+mn-ea"/>
              </a:rPr>
              <a:t>§2.1.2 </a:t>
            </a:r>
            <a:r>
              <a:rPr kumimoji="1" lang="zh-CN" altLang="en-US" sz="3200" b="1" smtClean="0">
                <a:ea typeface="黑体" panose="02010609060101010101" pitchFamily="2" charset="-122"/>
                <a:sym typeface="+mn-ea"/>
              </a:rPr>
              <a:t>光电子学与微</a:t>
            </a:r>
            <a:r>
              <a:rPr kumimoji="1" lang="zh-CN" altLang="en-US" sz="3200" b="1" smtClean="0">
                <a:ea typeface="黑体" panose="02010609060101010101" pitchFamily="2" charset="-122"/>
              </a:rPr>
              <a:t>电子学</a:t>
            </a:r>
            <a:endParaRPr kumimoji="1" lang="zh-CN" altLang="en-US" sz="3200" b="1" smtClean="0">
              <a:ea typeface="黑体" panose="02010609060101010101" pitchFamily="2" charset="-122"/>
            </a:endParaRPr>
          </a:p>
        </p:txBody>
      </p:sp>
      <p:sp>
        <p:nvSpPr>
          <p:cNvPr id="11269" name="Rectangle 3"/>
          <p:cNvSpPr>
            <a:spLocks noGrp="1" noChangeArrowheads="1"/>
          </p:cNvSpPr>
          <p:nvPr>
            <p:ph type="body" idx="1"/>
          </p:nvPr>
        </p:nvSpPr>
        <p:spPr>
          <a:xfrm>
            <a:off x="1919605" y="1600200"/>
            <a:ext cx="5882640" cy="3639185"/>
          </a:xfrm>
        </p:spPr>
        <p:txBody>
          <a:bodyPr/>
          <a:lstStyle/>
          <a:p>
            <a:pPr marL="0" indent="0" algn="l" eaLnBrk="1" latinLnBrk="0" hangingPunct="1">
              <a:lnSpc>
                <a:spcPct val="150000"/>
              </a:lnSpc>
              <a:spcBef>
                <a:spcPts val="0"/>
              </a:spcBef>
              <a:buClr>
                <a:srgbClr val="FFFF00"/>
              </a:buClr>
              <a:buFontTx/>
              <a:buNone/>
              <a:defRPr/>
            </a:pPr>
            <a:r>
              <a:rPr lang="zh-CN" altLang="en-US" sz="2400" b="1">
                <a:solidFill>
                  <a:srgbClr val="FFFFFF"/>
                </a:solidFill>
                <a:latin typeface="Times New Roman" panose="02020603050405020304" pitchFamily="18" charset="0"/>
                <a:ea typeface="宋体" panose="02010600030101010101" pitchFamily="2" charset="-122"/>
                <a:sym typeface="+mn-ea"/>
              </a:rPr>
              <a:t>几个概念：</a:t>
            </a:r>
            <a:endParaRPr lang="zh-CN" altLang="en-US" sz="2400" b="1">
              <a:solidFill>
                <a:srgbClr val="FFFFFF"/>
              </a:solidFill>
              <a:latin typeface="Times New Roman" panose="02020603050405020304" pitchFamily="18" charset="0"/>
              <a:ea typeface="宋体" panose="02010600030101010101" pitchFamily="2" charset="-122"/>
              <a:sym typeface="+mn-ea"/>
            </a:endParaRPr>
          </a:p>
          <a:p>
            <a:pPr algn="just" eaLnBrk="1" latinLnBrk="0" hangingPunct="1">
              <a:lnSpc>
                <a:spcPct val="150000"/>
              </a:lnSpc>
              <a:spcBef>
                <a:spcPts val="0"/>
              </a:spcBef>
              <a:buClr>
                <a:srgbClr val="FFFF00"/>
              </a:buClr>
              <a:defRPr/>
            </a:pPr>
            <a:r>
              <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传统光学</a:t>
            </a:r>
            <a:endPar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latinLnBrk="0" hangingPunct="1">
              <a:lnSpc>
                <a:spcPct val="150000"/>
              </a:lnSpc>
              <a:spcBef>
                <a:spcPts val="0"/>
              </a:spcBef>
              <a:buClr>
                <a:srgbClr val="FFFF00"/>
              </a:buClr>
              <a:defRPr/>
            </a:pPr>
            <a:r>
              <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现代光学</a:t>
            </a:r>
            <a:endPar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latinLnBrk="0" hangingPunct="1">
              <a:lnSpc>
                <a:spcPct val="150000"/>
              </a:lnSpc>
              <a:spcBef>
                <a:spcPts val="0"/>
              </a:spcBef>
              <a:buClr>
                <a:srgbClr val="FFFF00"/>
              </a:buClr>
              <a:defRPr/>
            </a:pPr>
            <a:r>
              <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光电子学</a:t>
            </a:r>
            <a:endPar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latinLnBrk="0" hangingPunct="1">
              <a:lnSpc>
                <a:spcPct val="150000"/>
              </a:lnSpc>
              <a:spcBef>
                <a:spcPts val="0"/>
              </a:spcBef>
              <a:buClr>
                <a:srgbClr val="FFFF00"/>
              </a:buClr>
              <a:defRPr/>
            </a:pPr>
            <a:r>
              <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微光学</a:t>
            </a:r>
            <a:endPar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endParaRPr>
          </a:p>
          <a:p>
            <a:pPr algn="just" eaLnBrk="1" latinLnBrk="0" hangingPunct="1">
              <a:lnSpc>
                <a:spcPct val="150000"/>
              </a:lnSpc>
              <a:spcBef>
                <a:spcPts val="0"/>
              </a:spcBef>
              <a:buClr>
                <a:srgbClr val="FFFF00"/>
              </a:buClr>
              <a:defRPr/>
            </a:pPr>
            <a:r>
              <a:rPr lang="zh-CN" altLang="en-US" sz="2000" b="1">
                <a:solidFill>
                  <a:srgbClr val="FFCC00"/>
                </a:solidFill>
                <a:latin typeface="宋体" panose="02010600030101010101" pitchFamily="2" charset="-122"/>
                <a:ea typeface="宋体" panose="02010600030101010101" pitchFamily="2" charset="-122"/>
                <a:cs typeface="宋体" panose="02010600030101010101" pitchFamily="2" charset="-122"/>
                <a:sym typeface="+mn-ea"/>
              </a:rPr>
              <a:t>光子学</a:t>
            </a:r>
            <a:r>
              <a:rPr lang="zh-CN" altLang="en-US" sz="2000">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a:solidFill>
                  <a:srgbClr val="FFCC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a:solidFill>
                  <a:srgbClr val="FFCC00"/>
                </a:solidFill>
                <a:latin typeface="宋体" panose="02010600030101010101" pitchFamily="2" charset="-122"/>
                <a:ea typeface="宋体" panose="02010600030101010101" pitchFamily="2" charset="-122"/>
                <a:cs typeface="宋体" panose="02010600030101010101" pitchFamily="2" charset="-122"/>
                <a:sym typeface="+mn-ea"/>
              </a:rPr>
              <a:t>Photonics</a:t>
            </a:r>
            <a:r>
              <a:rPr lang="zh-CN" altLang="en-US" sz="2000">
                <a:solidFill>
                  <a:srgbClr val="FFCC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a:solidFill>
                  <a:srgbClr val="FFFFFF"/>
                </a:solidFill>
                <a:latin typeface="宋体" panose="02010600030101010101" pitchFamily="2" charset="-122"/>
                <a:ea typeface="宋体" panose="02010600030101010101" pitchFamily="2" charset="-122"/>
                <a:cs typeface="宋体" panose="02010600030101010101" pitchFamily="2" charset="-122"/>
                <a:sym typeface="+mn-ea"/>
              </a:rPr>
              <a:t>包含传统光学、现代光学、光电子学和微光学在内的宽广领域统称。</a:t>
            </a:r>
            <a:endParaRPr lang="zh-CN" altLang="en-US" sz="2000" dirty="0" smtClean="0">
              <a:latin typeface="宋体" panose="02010600030101010101" pitchFamily="2" charset="-122"/>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2D2FB19-5015-4C3B-AF46-1007D35462B7}" type="slidenum">
              <a:rPr lang="en-US" altLang="zh-CN">
                <a:solidFill>
                  <a:schemeClr val="bg1"/>
                </a:solidFill>
              </a:rPr>
            </a:fld>
            <a:endParaRPr lang="en-US" altLang="zh-CN" dirty="0">
              <a:solidFill>
                <a:schemeClr val="bg1"/>
              </a:solidFill>
            </a:endParaRPr>
          </a:p>
        </p:txBody>
      </p:sp>
      <p:sp>
        <p:nvSpPr>
          <p:cNvPr id="197636" name="Text Box 4"/>
          <p:cNvSpPr txBox="1">
            <a:spLocks noChangeArrowheads="1"/>
          </p:cNvSpPr>
          <p:nvPr/>
        </p:nvSpPr>
        <p:spPr bwMode="auto">
          <a:xfrm>
            <a:off x="1475105" y="1557020"/>
            <a:ext cx="6678930" cy="3851910"/>
          </a:xfrm>
          <a:prstGeom prst="rect">
            <a:avLst/>
          </a:prstGeom>
          <a:solidFill>
            <a:srgbClr val="000066"/>
          </a:solidFill>
          <a:ln w="19050">
            <a:solidFill>
              <a:schemeClr val="bg1"/>
            </a:solidFill>
            <a:miter lim="800000"/>
          </a:ln>
          <a:effectLst/>
        </p:spPr>
        <p:txBody>
          <a:bodyPr wrap="square">
            <a:spAutoFit/>
          </a:bodyPr>
          <a:lstStyle/>
          <a:p>
            <a:pPr>
              <a:lnSpc>
                <a:spcPct val="130000"/>
              </a:lnSpc>
            </a:pPr>
            <a:r>
              <a:rPr lang="en-US" altLang="zh-CN" sz="2000" b="1">
                <a:solidFill>
                  <a:srgbClr val="FFCC00"/>
                </a:solidFill>
                <a:ea typeface="宋体" panose="02010600030101010101" pitchFamily="2" charset="-122"/>
              </a:rPr>
              <a:t>    </a:t>
            </a:r>
            <a:r>
              <a:rPr lang="zh-CN" altLang="en-US" sz="2000" b="1">
                <a:solidFill>
                  <a:schemeClr val="bg1"/>
                </a:solidFill>
                <a:ea typeface="宋体" panose="02010600030101010101" pitchFamily="2" charset="-122"/>
              </a:rPr>
              <a:t>传统光学</a:t>
            </a:r>
            <a:r>
              <a:rPr lang="en-US" altLang="zh-CN" sz="2000" b="1">
                <a:solidFill>
                  <a:schemeClr val="bg1"/>
                </a:solidFill>
                <a:latin typeface="宋体" panose="02010600030101010101" pitchFamily="2" charset="-122"/>
                <a:ea typeface="宋体" panose="02010600030101010101" pitchFamily="2" charset="-122"/>
              </a:rPr>
              <a:t>——</a:t>
            </a:r>
            <a:r>
              <a:rPr lang="zh-CN" altLang="en-US" sz="2000" b="1">
                <a:solidFill>
                  <a:schemeClr val="bg1"/>
                </a:solidFill>
                <a:latin typeface="宋体" panose="02010600030101010101" pitchFamily="2" charset="-122"/>
                <a:ea typeface="宋体" panose="02010600030101010101" pitchFamily="2" charset="-122"/>
              </a:rPr>
              <a:t>几何光学、</a:t>
            </a:r>
            <a:r>
              <a:rPr lang="zh-CN" altLang="en-US" sz="2000" b="1">
                <a:solidFill>
                  <a:schemeClr val="bg1"/>
                </a:solidFill>
                <a:ea typeface="宋体" panose="02010600030101010101" pitchFamily="2" charset="-122"/>
              </a:rPr>
              <a:t>基于</a:t>
            </a:r>
            <a:r>
              <a:rPr lang="zh-CN" altLang="en-US" sz="2000" b="1">
                <a:solidFill>
                  <a:srgbClr val="FFFF00"/>
                </a:solidFill>
                <a:ea typeface="宋体" panose="02010600030101010101" pitchFamily="2" charset="-122"/>
              </a:rPr>
              <a:t>非相干光</a:t>
            </a:r>
            <a:r>
              <a:rPr lang="zh-CN" altLang="en-US" sz="2000" b="1">
                <a:solidFill>
                  <a:schemeClr val="bg1"/>
                </a:solidFill>
                <a:ea typeface="宋体" panose="02010600030101010101" pitchFamily="2" charset="-122"/>
              </a:rPr>
              <a:t>的波动光学</a:t>
            </a:r>
            <a:endParaRPr lang="zh-CN" altLang="en-US" sz="2000" b="1">
              <a:solidFill>
                <a:schemeClr val="bg1"/>
              </a:solidFill>
              <a:ea typeface="楷体_GB2312" pitchFamily="49" charset="-122"/>
            </a:endParaRPr>
          </a:p>
          <a:p>
            <a:pPr>
              <a:lnSpc>
                <a:spcPct val="130000"/>
              </a:lnSpc>
            </a:pPr>
            <a:r>
              <a:rPr lang="zh-CN" altLang="en-US" sz="2000" b="1">
                <a:solidFill>
                  <a:schemeClr val="bg1"/>
                </a:solidFill>
                <a:ea typeface="楷体_GB2312" pitchFamily="49" charset="-122"/>
              </a:rPr>
              <a:t>    历史： </a:t>
            </a:r>
            <a:r>
              <a:rPr lang="zh-CN" altLang="en-US" sz="2000" b="1">
                <a:solidFill>
                  <a:schemeClr val="bg1"/>
                </a:solidFill>
                <a:latin typeface="楷体_GB2312" pitchFamily="49" charset="-122"/>
                <a:ea typeface="楷体_GB2312" pitchFamily="49" charset="-122"/>
              </a:rPr>
              <a:t>从</a:t>
            </a:r>
            <a:r>
              <a:rPr lang="en-US" altLang="zh-CN" sz="2000" b="1">
                <a:solidFill>
                  <a:schemeClr val="bg1"/>
                </a:solidFill>
                <a:latin typeface="楷体_GB2312" pitchFamily="49" charset="-122"/>
                <a:ea typeface="楷体_GB2312" pitchFamily="49" charset="-122"/>
              </a:rPr>
              <a:t>18</a:t>
            </a:r>
            <a:r>
              <a:rPr lang="zh-CN" altLang="en-US" sz="2000" b="1">
                <a:solidFill>
                  <a:schemeClr val="bg1"/>
                </a:solidFill>
                <a:latin typeface="楷体_GB2312" pitchFamily="49" charset="-122"/>
                <a:ea typeface="楷体_GB2312" pitchFamily="49" charset="-122"/>
              </a:rPr>
              <a:t>世纪</a:t>
            </a:r>
            <a:r>
              <a:rPr lang="en-US" altLang="zh-CN" sz="2000" b="1">
                <a:solidFill>
                  <a:schemeClr val="bg1"/>
                </a:solidFill>
                <a:latin typeface="Times New Roman" panose="02020603050405020304" pitchFamily="18" charset="0"/>
                <a:ea typeface="楷体_GB2312" pitchFamily="49" charset="-122"/>
              </a:rPr>
              <a:t>—</a:t>
            </a:r>
            <a:r>
              <a:rPr lang="en-US" altLang="zh-CN" sz="2000" b="1">
                <a:solidFill>
                  <a:schemeClr val="bg1"/>
                </a:solidFill>
                <a:latin typeface="楷体_GB2312" pitchFamily="49" charset="-122"/>
                <a:ea typeface="楷体_GB2312" pitchFamily="49" charset="-122"/>
              </a:rPr>
              <a:t>20</a:t>
            </a:r>
            <a:r>
              <a:rPr lang="zh-CN" altLang="en-US" sz="2000" b="1">
                <a:solidFill>
                  <a:schemeClr val="bg1"/>
                </a:solidFill>
                <a:latin typeface="楷体_GB2312" pitchFamily="49" charset="-122"/>
                <a:ea typeface="楷体_GB2312" pitchFamily="49" charset="-122"/>
              </a:rPr>
              <a:t>世纪</a:t>
            </a:r>
            <a:r>
              <a:rPr lang="en-US" altLang="zh-CN" sz="2000" b="1">
                <a:solidFill>
                  <a:schemeClr val="bg1"/>
                </a:solidFill>
                <a:latin typeface="楷体_GB2312" pitchFamily="49" charset="-122"/>
                <a:ea typeface="楷体_GB2312" pitchFamily="49" charset="-122"/>
              </a:rPr>
              <a:t>60</a:t>
            </a:r>
            <a:r>
              <a:rPr lang="zh-CN" altLang="en-US" sz="2000" b="1">
                <a:solidFill>
                  <a:schemeClr val="bg1"/>
                </a:solidFill>
                <a:latin typeface="楷体_GB2312" pitchFamily="49" charset="-122"/>
                <a:ea typeface="楷体_GB2312" pitchFamily="49" charset="-122"/>
              </a:rPr>
              <a:t>年代</a:t>
            </a:r>
            <a:endParaRPr lang="zh-CN" altLang="en-US" sz="2000" b="1">
              <a:solidFill>
                <a:schemeClr val="bg1"/>
              </a:solidFill>
              <a:latin typeface="楷体_GB2312" pitchFamily="49" charset="-122"/>
              <a:ea typeface="楷体_GB2312" pitchFamily="49" charset="-122"/>
            </a:endParaRPr>
          </a:p>
          <a:p>
            <a:pPr>
              <a:lnSpc>
                <a:spcPct val="130000"/>
              </a:lnSpc>
            </a:pPr>
            <a:r>
              <a:rPr lang="zh-CN" altLang="en-US" sz="2000" b="1">
                <a:solidFill>
                  <a:schemeClr val="bg1"/>
                </a:solidFill>
                <a:ea typeface="楷体_GB2312" pitchFamily="49" charset="-122"/>
              </a:rPr>
              <a:t>    理论： 几何光学（放大镜、显微镜、望远镜</a:t>
            </a:r>
            <a:r>
              <a:rPr lang="en-US" altLang="zh-CN" sz="2000" b="1">
                <a:solidFill>
                  <a:schemeClr val="bg1"/>
                </a:solidFill>
                <a:ea typeface="楷体_GB2312" pitchFamily="49" charset="-122"/>
              </a:rPr>
              <a:t>…</a:t>
            </a:r>
            <a:r>
              <a:rPr lang="zh-CN" altLang="en-US" sz="2000" b="1">
                <a:solidFill>
                  <a:schemeClr val="bg1"/>
                </a:solidFill>
                <a:ea typeface="楷体_GB2312" pitchFamily="49" charset="-122"/>
              </a:rPr>
              <a:t>）</a:t>
            </a:r>
            <a:endParaRPr lang="zh-CN" altLang="en-US" sz="2000" b="1">
              <a:solidFill>
                <a:schemeClr val="bg1"/>
              </a:solidFill>
              <a:ea typeface="楷体_GB2312" pitchFamily="49" charset="-122"/>
            </a:endParaRPr>
          </a:p>
          <a:p>
            <a:pPr>
              <a:lnSpc>
                <a:spcPct val="130000"/>
              </a:lnSpc>
            </a:pPr>
            <a:r>
              <a:rPr lang="zh-CN" altLang="en-US" sz="2000" b="1">
                <a:solidFill>
                  <a:schemeClr val="bg1"/>
                </a:solidFill>
                <a:ea typeface="楷体_GB2312" pitchFamily="49" charset="-122"/>
              </a:rPr>
              <a:t>    	   物理光学（干涉、衍射、偏振</a:t>
            </a:r>
            <a:r>
              <a:rPr lang="en-US" altLang="zh-CN" sz="2000" b="1">
                <a:solidFill>
                  <a:schemeClr val="bg1"/>
                </a:solidFill>
                <a:ea typeface="楷体_GB2312" pitchFamily="49" charset="-122"/>
              </a:rPr>
              <a:t>…)</a:t>
            </a:r>
            <a:endParaRPr lang="en-US" altLang="zh-CN" sz="2000" b="1">
              <a:solidFill>
                <a:schemeClr val="bg1"/>
              </a:solidFill>
              <a:ea typeface="楷体_GB2312" pitchFamily="49" charset="-122"/>
            </a:endParaRPr>
          </a:p>
          <a:p>
            <a:pPr>
              <a:lnSpc>
                <a:spcPct val="130000"/>
              </a:lnSpc>
            </a:pPr>
            <a:r>
              <a:rPr lang="en-US" altLang="zh-CN" sz="2000" b="1">
                <a:solidFill>
                  <a:schemeClr val="bg1"/>
                </a:solidFill>
                <a:ea typeface="楷体_GB2312" pitchFamily="49" charset="-122"/>
              </a:rPr>
              <a:t>                </a:t>
            </a:r>
            <a:r>
              <a:rPr lang="zh-CN" altLang="en-US" sz="2000" b="1">
                <a:solidFill>
                  <a:schemeClr val="bg1"/>
                </a:solidFill>
                <a:ea typeface="楷体_GB2312" pitchFamily="49" charset="-122"/>
              </a:rPr>
              <a:t>光谱学（包括颜色光学、大气光学</a:t>
            </a:r>
            <a:r>
              <a:rPr lang="en-US" altLang="zh-CN" sz="2000" b="1">
                <a:solidFill>
                  <a:schemeClr val="bg1"/>
                </a:solidFill>
                <a:ea typeface="楷体_GB2312" pitchFamily="49" charset="-122"/>
              </a:rPr>
              <a:t>…</a:t>
            </a:r>
            <a:r>
              <a:rPr lang="zh-CN" altLang="en-US" sz="2000" b="1">
                <a:solidFill>
                  <a:schemeClr val="bg1"/>
                </a:solidFill>
                <a:ea typeface="楷体_GB2312" pitchFamily="49" charset="-122"/>
              </a:rPr>
              <a:t>）</a:t>
            </a:r>
            <a:endParaRPr lang="zh-CN" altLang="en-US" sz="2000" b="1">
              <a:solidFill>
                <a:schemeClr val="bg1"/>
              </a:solidFill>
              <a:ea typeface="楷体_GB2312" pitchFamily="49" charset="-122"/>
            </a:endParaRPr>
          </a:p>
          <a:p>
            <a:pPr>
              <a:lnSpc>
                <a:spcPct val="130000"/>
              </a:lnSpc>
            </a:pPr>
            <a:r>
              <a:rPr lang="zh-CN" altLang="en-US" sz="2000" b="1">
                <a:solidFill>
                  <a:schemeClr val="bg1"/>
                </a:solidFill>
                <a:ea typeface="楷体_GB2312" pitchFamily="49" charset="-122"/>
              </a:rPr>
              <a:t>    应用：工程光学</a:t>
            </a:r>
            <a:endParaRPr lang="zh-CN" altLang="en-US" sz="2000" b="1">
              <a:solidFill>
                <a:schemeClr val="bg1"/>
              </a:solidFill>
              <a:ea typeface="楷体_GB2312" pitchFamily="49" charset="-122"/>
            </a:endParaRPr>
          </a:p>
          <a:p>
            <a:pPr>
              <a:lnSpc>
                <a:spcPct val="130000"/>
              </a:lnSpc>
            </a:pPr>
            <a:r>
              <a:rPr lang="zh-CN" altLang="en-US" sz="2000" b="1">
                <a:solidFill>
                  <a:schemeClr val="bg1"/>
                </a:solidFill>
                <a:ea typeface="楷体_GB2312" pitchFamily="49" charset="-122"/>
              </a:rPr>
              <a:t>                 </a:t>
            </a:r>
            <a:r>
              <a:rPr lang="zh-CN" altLang="en-US" sz="2000" b="1">
                <a:solidFill>
                  <a:schemeClr val="bg1"/>
                </a:solidFill>
                <a:latin typeface="宋体" panose="02010600030101010101" pitchFamily="2" charset="-122"/>
                <a:ea typeface="宋体" panose="02010600030101010101" pitchFamily="2" charset="-122"/>
              </a:rPr>
              <a:t>光学材料加工</a:t>
            </a:r>
            <a:endParaRPr lang="zh-CN" altLang="en-US" sz="2000" b="1">
              <a:solidFill>
                <a:schemeClr val="bg1"/>
              </a:solidFill>
              <a:latin typeface="宋体" panose="02010600030101010101" pitchFamily="2" charset="-122"/>
              <a:ea typeface="宋体" panose="02010600030101010101" pitchFamily="2" charset="-122"/>
            </a:endParaRPr>
          </a:p>
          <a:p>
            <a:pPr>
              <a:lnSpc>
                <a:spcPct val="130000"/>
              </a:lnSpc>
            </a:pPr>
            <a:r>
              <a:rPr lang="zh-CN" altLang="en-US" sz="2000" b="1">
                <a:solidFill>
                  <a:schemeClr val="bg1"/>
                </a:solidFill>
                <a:latin typeface="宋体" panose="02010600030101010101" pitchFamily="2" charset="-122"/>
                <a:ea typeface="宋体" panose="02010600030101010101" pitchFamily="2" charset="-122"/>
              </a:rPr>
              <a:t>         光学元件加工</a:t>
            </a:r>
            <a:endParaRPr lang="zh-CN" altLang="en-US" sz="2000" b="1">
              <a:solidFill>
                <a:schemeClr val="bg1"/>
              </a:solidFill>
              <a:latin typeface="宋体" panose="02010600030101010101" pitchFamily="2" charset="-122"/>
              <a:ea typeface="宋体" panose="02010600030101010101" pitchFamily="2" charset="-122"/>
            </a:endParaRPr>
          </a:p>
          <a:p>
            <a:pPr>
              <a:lnSpc>
                <a:spcPct val="130000"/>
              </a:lnSpc>
            </a:pPr>
            <a:r>
              <a:rPr lang="zh-CN" altLang="en-US" sz="2000" b="1">
                <a:solidFill>
                  <a:schemeClr val="bg1"/>
                </a:solidFill>
                <a:latin typeface="宋体" panose="02010600030101010101" pitchFamily="2" charset="-122"/>
                <a:ea typeface="宋体" panose="02010600030101010101" pitchFamily="2" charset="-122"/>
              </a:rPr>
              <a:t>         光学仪器制造</a:t>
            </a:r>
            <a:r>
              <a:rPr lang="zh-CN" altLang="en-US" sz="2000" b="1">
                <a:solidFill>
                  <a:schemeClr val="bg1"/>
                </a:solidFill>
                <a:ea typeface="楷体_GB2312" pitchFamily="49" charset="-122"/>
              </a:rPr>
              <a:t>   </a:t>
            </a:r>
            <a:r>
              <a:rPr lang="zh-CN" altLang="en-US" sz="2800" b="1">
                <a:solidFill>
                  <a:schemeClr val="bg1"/>
                </a:solidFill>
                <a:ea typeface="楷体_GB2312" pitchFamily="49" charset="-122"/>
              </a:rPr>
              <a:t>  </a:t>
            </a:r>
            <a:r>
              <a:rPr lang="zh-CN" altLang="en-US" sz="2800" b="1">
                <a:solidFill>
                  <a:srgbClr val="FFFF00"/>
                </a:solidFill>
                <a:ea typeface="楷体_GB2312" pitchFamily="49" charset="-122"/>
              </a:rPr>
              <a:t> </a:t>
            </a:r>
            <a:endParaRPr lang="zh-CN" altLang="en-US" sz="2800" b="1">
              <a:solidFill>
                <a:srgbClr val="FFFF00"/>
              </a:solidFill>
              <a:ea typeface="楷体_GB2312" pitchFamily="49" charset="-122"/>
            </a:endParaRPr>
          </a:p>
        </p:txBody>
      </p:sp>
      <p:sp>
        <p:nvSpPr>
          <p:cNvPr id="197637" name="Rectangle 5"/>
          <p:cNvSpPr>
            <a:spLocks noChangeArrowheads="1"/>
          </p:cNvSpPr>
          <p:nvPr/>
        </p:nvSpPr>
        <p:spPr bwMode="auto">
          <a:xfrm>
            <a:off x="2771775" y="765175"/>
            <a:ext cx="3600450" cy="641350"/>
          </a:xfrm>
          <a:prstGeom prst="rect">
            <a:avLst/>
          </a:prstGeom>
          <a:noFill/>
          <a:ln w="9525">
            <a:noFill/>
            <a:miter lim="800000"/>
          </a:ln>
          <a:effectLst/>
        </p:spPr>
        <p:txBody>
          <a:bodyPr>
            <a:spAutoFit/>
          </a:bodyPr>
          <a:lstStyle/>
          <a:p>
            <a:pPr algn="ctr"/>
            <a:r>
              <a:rPr lang="zh-CN" altLang="en-US" b="1">
                <a:solidFill>
                  <a:srgbClr val="FFCC00"/>
                </a:solidFill>
                <a:ea typeface="楷体_GB2312" pitchFamily="49" charset="-122"/>
              </a:rPr>
              <a:t>传统光学</a:t>
            </a:r>
            <a:endParaRPr lang="zh-CN" altLang="en-US" b="1">
              <a:solidFill>
                <a:srgbClr val="FFCC00"/>
              </a:solidFill>
              <a:ea typeface="楷体_GB2312" pitchFamily="49" charset="-122"/>
            </a:endParaRPr>
          </a:p>
        </p:txBody>
      </p:sp>
      <p:sp>
        <p:nvSpPr>
          <p:cNvPr id="5" name="日期占位符 4"/>
          <p:cNvSpPr>
            <a:spLocks noGrp="1"/>
          </p:cNvSpPr>
          <p:nvPr>
            <p:ph type="dt" sz="half" idx="10"/>
          </p:nvPr>
        </p:nvSpPr>
        <p:spPr/>
        <p:txBody>
          <a:bodyPr/>
          <a:lstStyle/>
          <a:p>
            <a:fld id="{2F0D2613-DD76-42C3-BD01-4F204F14F52B}"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EAE2A722-76C7-4C9B-9889-2CFCD6FBEB3B}" type="slidenum">
              <a:rPr lang="en-US" altLang="zh-CN">
                <a:solidFill>
                  <a:schemeClr val="bg1"/>
                </a:solidFill>
              </a:rPr>
            </a:fld>
            <a:endParaRPr lang="en-US" altLang="zh-CN" dirty="0">
              <a:solidFill>
                <a:schemeClr val="bg1"/>
              </a:solidFill>
            </a:endParaRPr>
          </a:p>
        </p:txBody>
      </p:sp>
      <p:sp>
        <p:nvSpPr>
          <p:cNvPr id="330756" name="Text Box 4"/>
          <p:cNvSpPr txBox="1">
            <a:spLocks noChangeArrowheads="1"/>
          </p:cNvSpPr>
          <p:nvPr/>
        </p:nvSpPr>
        <p:spPr bwMode="auto">
          <a:xfrm>
            <a:off x="1343025" y="548640"/>
            <a:ext cx="6768465" cy="645160"/>
          </a:xfrm>
          <a:prstGeom prst="rect">
            <a:avLst/>
          </a:prstGeom>
          <a:noFill/>
          <a:ln w="9525">
            <a:noFill/>
            <a:miter lim="800000"/>
          </a:ln>
          <a:effectLst/>
        </p:spPr>
        <p:txBody>
          <a:bodyPr wrap="square">
            <a:spAutoFit/>
          </a:bodyPr>
          <a:lstStyle/>
          <a:p>
            <a:pPr algn="ctr">
              <a:spcBef>
                <a:spcPct val="50000"/>
              </a:spcBef>
            </a:pPr>
            <a:r>
              <a:rPr lang="zh-CN" altLang="en-US" b="1">
                <a:solidFill>
                  <a:srgbClr val="FFCC00"/>
                </a:solidFill>
                <a:ea typeface="宋体" panose="02010600030101010101" pitchFamily="2" charset="-122"/>
              </a:rPr>
              <a:t>现代光学</a:t>
            </a:r>
            <a:endParaRPr lang="zh-CN" altLang="en-US" b="1">
              <a:solidFill>
                <a:srgbClr val="FFCC00"/>
              </a:solidFill>
              <a:ea typeface="宋体" panose="02010600030101010101" pitchFamily="2" charset="-122"/>
            </a:endParaRPr>
          </a:p>
        </p:txBody>
      </p:sp>
      <p:sp>
        <p:nvSpPr>
          <p:cNvPr id="330757" name="Text Box 5"/>
          <p:cNvSpPr txBox="1">
            <a:spLocks noChangeArrowheads="1"/>
          </p:cNvSpPr>
          <p:nvPr/>
        </p:nvSpPr>
        <p:spPr bwMode="auto">
          <a:xfrm>
            <a:off x="1043940" y="1341120"/>
            <a:ext cx="7366000" cy="2971800"/>
          </a:xfrm>
          <a:prstGeom prst="rect">
            <a:avLst/>
          </a:prstGeom>
          <a:noFill/>
          <a:ln w="9525">
            <a:solidFill>
              <a:schemeClr val="bg1"/>
            </a:solidFill>
            <a:miter lim="800000"/>
          </a:ln>
          <a:effectLst/>
        </p:spPr>
        <p:txBody>
          <a:bodyPr wrap="square">
            <a:spAutoFit/>
          </a:bodyPr>
          <a:lstStyle/>
          <a:p>
            <a:pPr algn="just">
              <a:lnSpc>
                <a:spcPct val="130000"/>
              </a:lnSpc>
            </a:pPr>
            <a:r>
              <a:rPr lang="en-US" altLang="zh-CN" sz="2400" b="1">
                <a:solidFill>
                  <a:srgbClr val="FFFF00"/>
                </a:solidFill>
                <a:ea typeface="宋体" panose="02010600030101010101" pitchFamily="2" charset="-122"/>
              </a:rPr>
              <a:t>      </a:t>
            </a:r>
            <a:r>
              <a:rPr lang="en-US" altLang="zh-CN" sz="2000" b="1">
                <a:solidFill>
                  <a:srgbClr val="FFFF00"/>
                </a:solidFill>
                <a:ea typeface="宋体" panose="02010600030101010101" pitchFamily="2" charset="-122"/>
              </a:rPr>
              <a:t>  </a:t>
            </a:r>
            <a:r>
              <a:rPr lang="en-US" altLang="zh-CN" sz="2000" b="1">
                <a:solidFill>
                  <a:srgbClr val="FFFFFF"/>
                </a:solidFill>
                <a:latin typeface="Times New Roman" panose="02020603050405020304" pitchFamily="18" charset="0"/>
                <a:ea typeface="宋体" panose="02010600030101010101" pitchFamily="2" charset="-122"/>
              </a:rPr>
              <a:t>1960</a:t>
            </a:r>
            <a:r>
              <a:rPr lang="zh-CN" altLang="en-US" sz="2000" b="1">
                <a:solidFill>
                  <a:srgbClr val="FFFFFF"/>
                </a:solidFill>
                <a:ea typeface="宋体" panose="02010600030101010101" pitchFamily="2" charset="-122"/>
              </a:rPr>
              <a:t>年激光器产生以后，围绕</a:t>
            </a:r>
            <a:r>
              <a:rPr lang="zh-CN" altLang="en-US" sz="2000" b="1">
                <a:solidFill>
                  <a:srgbClr val="FFFF00"/>
                </a:solidFill>
                <a:ea typeface="宋体" panose="02010600030101010101" pitchFamily="2" charset="-122"/>
              </a:rPr>
              <a:t>激光</a:t>
            </a:r>
            <a:r>
              <a:rPr lang="zh-CN" altLang="en-US" sz="2000" b="1">
                <a:solidFill>
                  <a:srgbClr val="FFFFFF"/>
                </a:solidFill>
                <a:ea typeface="宋体" panose="02010600030101010101" pitchFamily="2" charset="-122"/>
              </a:rPr>
              <a:t>研究建立了光子学的</a:t>
            </a:r>
            <a:endParaRPr lang="zh-CN" altLang="en-US" sz="2000" b="1">
              <a:solidFill>
                <a:srgbClr val="FFFFFF"/>
              </a:solidFill>
              <a:ea typeface="宋体" panose="02010600030101010101" pitchFamily="2" charset="-122"/>
            </a:endParaRPr>
          </a:p>
          <a:p>
            <a:pPr algn="just">
              <a:lnSpc>
                <a:spcPct val="130000"/>
              </a:lnSpc>
            </a:pPr>
            <a:r>
              <a:rPr lang="zh-CN" altLang="en-US" sz="2000" b="1">
                <a:solidFill>
                  <a:srgbClr val="FFFFFF"/>
                </a:solidFill>
                <a:ea typeface="宋体" panose="02010600030101010101" pitchFamily="2" charset="-122"/>
              </a:rPr>
              <a:t>基础理论：</a:t>
            </a:r>
            <a:endParaRPr lang="zh-CN" altLang="en-US" sz="2000" b="1">
              <a:solidFill>
                <a:srgbClr val="FFFFFF"/>
              </a:solidFill>
              <a:ea typeface="宋体" panose="02010600030101010101" pitchFamily="2" charset="-122"/>
            </a:endParaRPr>
          </a:p>
          <a:p>
            <a:pPr algn="just">
              <a:lnSpc>
                <a:spcPct val="130000"/>
              </a:lnSpc>
            </a:pPr>
            <a:r>
              <a:rPr lang="en-US" altLang="zh-CN" sz="2000" b="1">
                <a:solidFill>
                  <a:srgbClr val="FFFF00"/>
                </a:solidFill>
                <a:latin typeface="宋体" panose="02010600030101010101" pitchFamily="2" charset="-122"/>
                <a:ea typeface="宋体" panose="02010600030101010101" pitchFamily="2" charset="-122"/>
              </a:rPr>
              <a:t>1.</a:t>
            </a:r>
            <a:r>
              <a:rPr lang="zh-CN" altLang="en-US" sz="2000" b="1">
                <a:solidFill>
                  <a:srgbClr val="FF9933"/>
                </a:solidFill>
                <a:latin typeface="宋体" panose="02010600030101010101" pitchFamily="2" charset="-122"/>
                <a:ea typeface="宋体" panose="02010600030101010101" pitchFamily="2" charset="-122"/>
              </a:rPr>
              <a:t>激光物理学</a:t>
            </a:r>
            <a:r>
              <a:rPr lang="zh-CN" altLang="en-US" sz="2000" b="1">
                <a:solidFill>
                  <a:srgbClr val="FFCC00"/>
                </a:solidFill>
                <a:latin typeface="宋体" panose="02010600030101010101" pitchFamily="2" charset="-122"/>
                <a:ea typeface="宋体" panose="02010600030101010101" pitchFamily="2" charset="-122"/>
              </a:rPr>
              <a:t> </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研究激光器</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相干光子源的产生与激光特性；</a:t>
            </a:r>
            <a:endParaRPr lang="zh-CN" altLang="en-US" sz="2000" b="1">
              <a:solidFill>
                <a:srgbClr val="FFFF00"/>
              </a:solidFill>
              <a:latin typeface="宋体" panose="02010600030101010101" pitchFamily="2" charset="-122"/>
              <a:ea typeface="宋体" panose="02010600030101010101" pitchFamily="2" charset="-122"/>
            </a:endParaRPr>
          </a:p>
          <a:p>
            <a:pPr algn="just">
              <a:lnSpc>
                <a:spcPct val="130000"/>
              </a:lnSpc>
            </a:pPr>
            <a:r>
              <a:rPr lang="en-US" altLang="zh-CN" sz="2000" b="1">
                <a:solidFill>
                  <a:srgbClr val="FFFF00"/>
                </a:solidFill>
                <a:latin typeface="宋体" panose="02010600030101010101" pitchFamily="2" charset="-122"/>
                <a:ea typeface="宋体" panose="02010600030101010101" pitchFamily="2" charset="-122"/>
              </a:rPr>
              <a:t>2.</a:t>
            </a:r>
            <a:r>
              <a:rPr lang="zh-CN" altLang="en-US" sz="2000" b="1">
                <a:solidFill>
                  <a:srgbClr val="FF9933"/>
                </a:solidFill>
                <a:latin typeface="宋体" panose="02010600030101010101" pitchFamily="2" charset="-122"/>
                <a:ea typeface="宋体" panose="02010600030101010101" pitchFamily="2" charset="-122"/>
              </a:rPr>
              <a:t>傅立叶光学</a:t>
            </a:r>
            <a:r>
              <a:rPr lang="zh-CN" altLang="en-US" sz="2000" b="1">
                <a:solidFill>
                  <a:srgbClr val="FFCC00"/>
                </a:solidFill>
                <a:latin typeface="宋体" panose="02010600030101010101" pitchFamily="2" charset="-122"/>
                <a:ea typeface="宋体" panose="02010600030101010101" pitchFamily="2" charset="-122"/>
              </a:rPr>
              <a:t> </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研究光子的相干性，应用于模拟光信息处理；</a:t>
            </a:r>
            <a:endParaRPr lang="zh-CN" altLang="en-US" sz="2000" b="1">
              <a:solidFill>
                <a:srgbClr val="FFFF00"/>
              </a:solidFill>
              <a:latin typeface="宋体" panose="02010600030101010101" pitchFamily="2" charset="-122"/>
              <a:ea typeface="宋体" panose="02010600030101010101" pitchFamily="2" charset="-122"/>
            </a:endParaRPr>
          </a:p>
          <a:p>
            <a:pPr algn="just">
              <a:lnSpc>
                <a:spcPct val="130000"/>
              </a:lnSpc>
            </a:pPr>
            <a:r>
              <a:rPr lang="en-US" altLang="zh-CN" sz="2000" b="1">
                <a:solidFill>
                  <a:srgbClr val="FFFF00"/>
                </a:solidFill>
                <a:latin typeface="宋体" panose="02010600030101010101" pitchFamily="2" charset="-122"/>
                <a:ea typeface="宋体" panose="02010600030101010101" pitchFamily="2" charset="-122"/>
              </a:rPr>
              <a:t>3.</a:t>
            </a:r>
            <a:r>
              <a:rPr lang="zh-CN" altLang="en-US" sz="2000" b="1">
                <a:solidFill>
                  <a:srgbClr val="FF9933"/>
                </a:solidFill>
                <a:latin typeface="宋体" panose="02010600030101010101" pitchFamily="2" charset="-122"/>
                <a:ea typeface="宋体" panose="02010600030101010101" pitchFamily="2" charset="-122"/>
              </a:rPr>
              <a:t>非线性光学</a:t>
            </a:r>
            <a:r>
              <a:rPr lang="zh-CN" altLang="en-US" sz="2000" b="1">
                <a:solidFill>
                  <a:srgbClr val="FFCC00"/>
                </a:solidFill>
                <a:latin typeface="宋体" panose="02010600030101010101" pitchFamily="2" charset="-122"/>
                <a:ea typeface="宋体" panose="02010600030101010101" pitchFamily="2" charset="-122"/>
              </a:rPr>
              <a:t> </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研究光子与物质相互作用，数字光信息处理；</a:t>
            </a:r>
            <a:endParaRPr lang="zh-CN" altLang="en-US" sz="2000" b="1">
              <a:solidFill>
                <a:srgbClr val="FFFF00"/>
              </a:solidFill>
              <a:latin typeface="宋体" panose="02010600030101010101" pitchFamily="2" charset="-122"/>
              <a:ea typeface="宋体" panose="02010600030101010101" pitchFamily="2" charset="-122"/>
            </a:endParaRPr>
          </a:p>
          <a:p>
            <a:pPr algn="just">
              <a:lnSpc>
                <a:spcPct val="130000"/>
              </a:lnSpc>
            </a:pPr>
            <a:r>
              <a:rPr lang="en-US" altLang="zh-CN" sz="2000" b="1">
                <a:solidFill>
                  <a:srgbClr val="FFFF00"/>
                </a:solidFill>
                <a:latin typeface="宋体" panose="02010600030101010101" pitchFamily="2" charset="-122"/>
                <a:ea typeface="宋体" panose="02010600030101010101" pitchFamily="2" charset="-122"/>
              </a:rPr>
              <a:t>4.</a:t>
            </a:r>
            <a:r>
              <a:rPr lang="zh-CN" altLang="en-US" sz="2000" b="1">
                <a:solidFill>
                  <a:srgbClr val="FF9933"/>
                </a:solidFill>
                <a:latin typeface="宋体" panose="02010600030101010101" pitchFamily="2" charset="-122"/>
                <a:ea typeface="宋体" panose="02010600030101010101" pitchFamily="2" charset="-122"/>
              </a:rPr>
              <a:t>导波光学</a:t>
            </a:r>
            <a:r>
              <a:rPr lang="zh-CN" altLang="en-US" sz="2000" b="1">
                <a:solidFill>
                  <a:srgbClr val="FFCC00"/>
                </a:solidFill>
                <a:latin typeface="宋体" panose="02010600030101010101" pitchFamily="2" charset="-122"/>
                <a:ea typeface="宋体" panose="02010600030101010101" pitchFamily="2" charset="-122"/>
              </a:rPr>
              <a:t>   </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研究光子信息在光纤和平面波导中的传输；</a:t>
            </a:r>
            <a:endParaRPr lang="zh-CN" altLang="en-US" sz="2000" b="1">
              <a:solidFill>
                <a:srgbClr val="FFFF00"/>
              </a:solidFill>
              <a:latin typeface="宋体" panose="02010600030101010101" pitchFamily="2" charset="-122"/>
              <a:ea typeface="宋体" panose="02010600030101010101" pitchFamily="2" charset="-122"/>
            </a:endParaRPr>
          </a:p>
          <a:p>
            <a:pPr algn="just">
              <a:lnSpc>
                <a:spcPct val="130000"/>
              </a:lnSpc>
            </a:pPr>
            <a:r>
              <a:rPr lang="en-US" altLang="zh-CN" sz="2000" b="1">
                <a:solidFill>
                  <a:srgbClr val="FFFF00"/>
                </a:solidFill>
                <a:latin typeface="宋体" panose="02010600030101010101" pitchFamily="2" charset="-122"/>
                <a:ea typeface="宋体" panose="02010600030101010101" pitchFamily="2" charset="-122"/>
              </a:rPr>
              <a:t>5.</a:t>
            </a:r>
            <a:r>
              <a:rPr lang="zh-CN" altLang="en-US" sz="2000" b="1">
                <a:solidFill>
                  <a:srgbClr val="FF9933"/>
                </a:solidFill>
                <a:latin typeface="宋体" panose="02010600030101010101" pitchFamily="2" charset="-122"/>
                <a:ea typeface="宋体" panose="02010600030101010101" pitchFamily="2" charset="-122"/>
              </a:rPr>
              <a:t>量子光学 </a:t>
            </a:r>
            <a:r>
              <a:rPr lang="zh-CN" altLang="en-US" sz="2000" b="1">
                <a:solidFill>
                  <a:srgbClr val="FFCC00"/>
                </a:solidFill>
                <a:latin typeface="宋体" panose="02010600030101010101" pitchFamily="2" charset="-122"/>
                <a:ea typeface="宋体" panose="02010600030101010101" pitchFamily="2" charset="-122"/>
              </a:rPr>
              <a:t>  </a:t>
            </a:r>
            <a:r>
              <a:rPr lang="en-US" altLang="zh-CN" sz="2000" b="1">
                <a:solidFill>
                  <a:srgbClr val="FFFF00"/>
                </a:solidFill>
                <a:latin typeface="宋体" panose="02010600030101010101" pitchFamily="2" charset="-122"/>
                <a:ea typeface="宋体" panose="02010600030101010101" pitchFamily="2" charset="-122"/>
              </a:rPr>
              <a:t>-</a:t>
            </a:r>
            <a:r>
              <a:rPr lang="zh-CN" altLang="en-US" sz="2000" b="1">
                <a:solidFill>
                  <a:srgbClr val="FFFF00"/>
                </a:solidFill>
                <a:latin typeface="宋体" panose="02010600030101010101" pitchFamily="2" charset="-122"/>
                <a:ea typeface="宋体" panose="02010600030101010101" pitchFamily="2" charset="-122"/>
              </a:rPr>
              <a:t>研究光子的量子性，量子通信、量子计算等。</a:t>
            </a:r>
            <a:endParaRPr lang="zh-CN" altLang="en-US" sz="2000" b="1">
              <a:solidFill>
                <a:srgbClr val="FFFF00"/>
              </a:solidFill>
              <a:latin typeface="宋体" panose="02010600030101010101" pitchFamily="2" charset="-122"/>
              <a:ea typeface="宋体" panose="02010600030101010101" pitchFamily="2" charset="-122"/>
            </a:endParaRPr>
          </a:p>
        </p:txBody>
      </p:sp>
      <p:sp>
        <p:nvSpPr>
          <p:cNvPr id="330758" name="Rectangle 6"/>
          <p:cNvSpPr>
            <a:spLocks noChangeArrowheads="1"/>
          </p:cNvSpPr>
          <p:nvPr/>
        </p:nvSpPr>
        <p:spPr bwMode="auto">
          <a:xfrm>
            <a:off x="1043305" y="4581525"/>
            <a:ext cx="7366635" cy="1014730"/>
          </a:xfrm>
          <a:prstGeom prst="rect">
            <a:avLst/>
          </a:prstGeom>
          <a:noFill/>
          <a:ln w="9525">
            <a:solidFill>
              <a:schemeClr val="bg1"/>
            </a:solidFill>
            <a:miter lim="800000"/>
          </a:ln>
          <a:effectLst/>
        </p:spPr>
        <p:txBody>
          <a:bodyPr wrap="square">
            <a:spAutoFit/>
          </a:bodyPr>
          <a:lstStyle/>
          <a:p>
            <a:r>
              <a:rPr lang="zh-CN" altLang="en-US" sz="2000" b="1">
                <a:solidFill>
                  <a:srgbClr val="FFFFFF"/>
                </a:solidFill>
                <a:latin typeface="宋体" panose="02010600030101010101" pitchFamily="2" charset="-122"/>
                <a:ea typeface="宋体" panose="02010600030101010101" pitchFamily="2" charset="-122"/>
              </a:rPr>
              <a:t>激光技术（</a:t>
            </a:r>
            <a:r>
              <a:rPr lang="en-US" altLang="zh-CN" sz="2000" b="1">
                <a:solidFill>
                  <a:srgbClr val="FFFFFF"/>
                </a:solidFill>
                <a:latin typeface="宋体" panose="02010600030101010101" pitchFamily="2" charset="-122"/>
                <a:ea typeface="宋体" panose="02010600030101010101" pitchFamily="2" charset="-122"/>
              </a:rPr>
              <a:t>1960-1970</a:t>
            </a:r>
            <a:r>
              <a:rPr lang="zh-CN" altLang="en-US" sz="2000" b="1">
                <a:solidFill>
                  <a:srgbClr val="FFFFFF"/>
                </a:solidFill>
                <a:latin typeface="宋体" panose="02010600030101010101" pitchFamily="2" charset="-122"/>
                <a:ea typeface="宋体" panose="02010600030101010101" pitchFamily="2" charset="-122"/>
              </a:rPr>
              <a:t>年）</a:t>
            </a:r>
            <a:r>
              <a:rPr lang="zh-CN" altLang="en-US" sz="2000" b="1">
                <a:solidFill>
                  <a:srgbClr val="FFFF00"/>
                </a:solidFill>
                <a:latin typeface="宋体" panose="02010600030101010101" pitchFamily="2" charset="-122"/>
                <a:ea typeface="宋体" panose="02010600030101010101" pitchFamily="2" charset="-122"/>
              </a:rPr>
              <a:t>：</a:t>
            </a:r>
            <a:endParaRPr lang="zh-CN" altLang="en-US" sz="2000" b="1">
              <a:solidFill>
                <a:srgbClr val="FFFF00"/>
              </a:solidFill>
              <a:latin typeface="宋体" panose="02010600030101010101" pitchFamily="2" charset="-122"/>
              <a:ea typeface="宋体" panose="02010600030101010101" pitchFamily="2" charset="-122"/>
            </a:endParaRPr>
          </a:p>
          <a:p>
            <a:r>
              <a:rPr lang="zh-CN" altLang="en-US" sz="2000" b="1">
                <a:solidFill>
                  <a:srgbClr val="FFFF00"/>
                </a:solidFill>
                <a:latin typeface="宋体" panose="02010600030101010101" pitchFamily="2" charset="-122"/>
                <a:ea typeface="宋体" panose="02010600030101010101" pitchFamily="2" charset="-122"/>
              </a:rPr>
              <a:t>      气体、液体、固体激光器的制造；用于激光准直、激光</a:t>
            </a:r>
            <a:endParaRPr lang="zh-CN" altLang="en-US" sz="2000" b="1">
              <a:solidFill>
                <a:srgbClr val="FFFF00"/>
              </a:solidFill>
              <a:latin typeface="宋体" panose="02010600030101010101" pitchFamily="2" charset="-122"/>
              <a:ea typeface="宋体" panose="02010600030101010101" pitchFamily="2" charset="-122"/>
            </a:endParaRPr>
          </a:p>
          <a:p>
            <a:r>
              <a:rPr lang="zh-CN" altLang="en-US" sz="2000" b="1">
                <a:solidFill>
                  <a:srgbClr val="FFFF00"/>
                </a:solidFill>
                <a:latin typeface="宋体" panose="02010600030101010101" pitchFamily="2" charset="-122"/>
                <a:ea typeface="宋体" panose="02010600030101010101" pitchFamily="2" charset="-122"/>
              </a:rPr>
              <a:t>      加工、激光全息、激光光谱、激光雷达，激光医学等。</a:t>
            </a:r>
            <a:endParaRPr lang="zh-CN" altLang="en-US" sz="2000" b="1">
              <a:solidFill>
                <a:srgbClr val="FFFF00"/>
              </a:solidFill>
              <a:latin typeface="宋体" panose="02010600030101010101" pitchFamily="2" charset="-122"/>
              <a:ea typeface="宋体" panose="02010600030101010101" pitchFamily="2" charset="-122"/>
            </a:endParaRPr>
          </a:p>
        </p:txBody>
      </p:sp>
      <p:sp>
        <p:nvSpPr>
          <p:cNvPr id="6" name="日期占位符 5"/>
          <p:cNvSpPr>
            <a:spLocks noGrp="1"/>
          </p:cNvSpPr>
          <p:nvPr>
            <p:ph type="dt" sz="half" idx="10"/>
          </p:nvPr>
        </p:nvSpPr>
        <p:spPr/>
        <p:txBody>
          <a:bodyPr/>
          <a:lstStyle/>
          <a:p>
            <a:fld id="{EC222371-75EE-42D7-9115-07E5080B0476}" type="datetime1">
              <a:rPr lang="zh-CN" altLang="en-US" smtClean="0">
                <a:solidFill>
                  <a:schemeClr val="bg1"/>
                </a:solidFill>
              </a:rPr>
            </a:fld>
            <a:endParaRPr lang="en-US" altLang="zh-CN" dirty="0">
              <a:solidFill>
                <a:schemeClr val="bg1"/>
              </a:solidFill>
            </a:endParaRPr>
          </a:p>
        </p:txBody>
      </p:sp>
      <p:sp>
        <p:nvSpPr>
          <p:cNvPr id="7" name="页脚占位符 6"/>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F64ACEA-10E3-48D7-B2E7-1E4CB4568FAD}" type="slidenum">
              <a:rPr lang="en-US" altLang="zh-CN">
                <a:solidFill>
                  <a:schemeClr val="bg1"/>
                </a:solidFill>
              </a:rPr>
            </a:fld>
            <a:endParaRPr lang="en-US" altLang="zh-CN" dirty="0">
              <a:solidFill>
                <a:schemeClr val="bg1"/>
              </a:solidFill>
            </a:endParaRPr>
          </a:p>
        </p:txBody>
      </p:sp>
      <p:sp>
        <p:nvSpPr>
          <p:cNvPr id="2052" name="Text Box 4"/>
          <p:cNvSpPr txBox="1">
            <a:spLocks noChangeArrowheads="1"/>
          </p:cNvSpPr>
          <p:nvPr/>
        </p:nvSpPr>
        <p:spPr bwMode="auto">
          <a:xfrm>
            <a:off x="1350010" y="1412875"/>
            <a:ext cx="6664325" cy="2887980"/>
          </a:xfrm>
          <a:prstGeom prst="rect">
            <a:avLst/>
          </a:prstGeom>
          <a:solidFill>
            <a:srgbClr val="000066"/>
          </a:solidFill>
          <a:ln w="19050">
            <a:solidFill>
              <a:schemeClr val="bg1"/>
            </a:solidFill>
            <a:miter lim="800000"/>
          </a:ln>
          <a:effectLst/>
        </p:spPr>
        <p:txBody>
          <a:bodyPr>
            <a:noAutofit/>
          </a:bodyPr>
          <a:lstStyle/>
          <a:p>
            <a:pPr>
              <a:lnSpc>
                <a:spcPct val="130000"/>
              </a:lnSpc>
            </a:pPr>
            <a:r>
              <a:rPr lang="zh-CN" altLang="en-US" sz="2000" b="1">
                <a:solidFill>
                  <a:srgbClr val="FFFF00"/>
                </a:solidFill>
                <a:ea typeface="宋体" panose="02010600030101010101" pitchFamily="2" charset="-122"/>
              </a:rPr>
              <a:t>光电子学</a:t>
            </a:r>
            <a:r>
              <a:rPr lang="zh-CN" altLang="en-US" sz="2000" b="1">
                <a:solidFill>
                  <a:schemeClr val="bg1"/>
                </a:solidFill>
                <a:ea typeface="宋体" panose="02010600030101010101" pitchFamily="2" charset="-122"/>
              </a:rPr>
              <a:t>： 研究相干光子的产生、传输、探测、处理、</a:t>
            </a:r>
            <a:endParaRPr lang="zh-CN" altLang="en-US" sz="2000" b="1">
              <a:solidFill>
                <a:schemeClr val="bg1"/>
              </a:solidFill>
              <a:ea typeface="宋体" panose="02010600030101010101" pitchFamily="2" charset="-122"/>
            </a:endParaRPr>
          </a:p>
          <a:p>
            <a:pPr>
              <a:lnSpc>
                <a:spcPct val="130000"/>
              </a:lnSpc>
            </a:pPr>
            <a:r>
              <a:rPr lang="zh-CN" altLang="en-US" sz="2000" b="1">
                <a:solidFill>
                  <a:schemeClr val="bg1"/>
                </a:solidFill>
                <a:ea typeface="宋体" panose="02010600030101010101" pitchFamily="2" charset="-122"/>
              </a:rPr>
              <a:t>                  以及与物质相互作用的科学。</a:t>
            </a:r>
            <a:endParaRPr lang="zh-CN" altLang="en-US" sz="2000" b="1">
              <a:solidFill>
                <a:schemeClr val="bg1"/>
              </a:solidFill>
              <a:ea typeface="宋体" panose="02010600030101010101" pitchFamily="2" charset="-122"/>
            </a:endParaRPr>
          </a:p>
          <a:p>
            <a:endParaRPr lang="zh-CN" altLang="en-US" sz="2000" b="1">
              <a:solidFill>
                <a:schemeClr val="bg1"/>
              </a:solidFill>
              <a:ea typeface="楷体_GB2312" pitchFamily="49" charset="-122"/>
            </a:endParaRPr>
          </a:p>
          <a:p>
            <a:pPr>
              <a:lnSpc>
                <a:spcPct val="130000"/>
              </a:lnSpc>
            </a:pPr>
            <a:r>
              <a:rPr lang="en-US" altLang="zh-CN" sz="2000" b="1">
                <a:solidFill>
                  <a:schemeClr val="bg1"/>
                </a:solidFill>
                <a:ea typeface="楷体_GB2312" pitchFamily="49" charset="-122"/>
              </a:rPr>
              <a:t>                  </a:t>
            </a:r>
            <a:r>
              <a:rPr lang="zh-CN" altLang="en-US" sz="2000" b="1">
                <a:solidFill>
                  <a:schemeClr val="bg1"/>
                </a:solidFill>
                <a:ea typeface="楷体_GB2312" pitchFamily="49" charset="-122"/>
              </a:rPr>
              <a:t>基于相干光子（激光）的现代光学</a:t>
            </a:r>
            <a:endParaRPr lang="zh-CN" altLang="en-US" sz="2000" b="1">
              <a:solidFill>
                <a:schemeClr val="bg1"/>
              </a:solidFill>
              <a:ea typeface="楷体_GB2312" pitchFamily="49" charset="-122"/>
            </a:endParaRPr>
          </a:p>
          <a:p>
            <a:pPr>
              <a:lnSpc>
                <a:spcPct val="130000"/>
              </a:lnSpc>
            </a:pPr>
            <a:r>
              <a:rPr lang="zh-CN" altLang="en-US" sz="2000" b="1">
                <a:solidFill>
                  <a:schemeClr val="bg1"/>
                </a:solidFill>
                <a:ea typeface="楷体_GB2312" pitchFamily="49" charset="-122"/>
              </a:rPr>
              <a:t>	     （光子学 </a:t>
            </a:r>
            <a:r>
              <a:rPr lang="en-US" altLang="zh-CN" sz="2000" b="1">
                <a:solidFill>
                  <a:schemeClr val="bg1"/>
                </a:solidFill>
                <a:latin typeface="Times New Roman" panose="02020603050405020304" pitchFamily="18" charset="0"/>
                <a:ea typeface="楷体_GB2312" pitchFamily="49" charset="-122"/>
              </a:rPr>
              <a:t>= </a:t>
            </a:r>
            <a:r>
              <a:rPr lang="en-US" altLang="zh-CN" sz="2000" b="1">
                <a:solidFill>
                  <a:schemeClr val="bg1"/>
                </a:solidFill>
                <a:ea typeface="楷体_GB2312" pitchFamily="49" charset="-122"/>
              </a:rPr>
              <a:t>“</a:t>
            </a:r>
            <a:r>
              <a:rPr lang="zh-CN" altLang="en-US" sz="2000" b="1">
                <a:solidFill>
                  <a:schemeClr val="bg1"/>
                </a:solidFill>
                <a:ea typeface="楷体_GB2312" pitchFamily="49" charset="-122"/>
              </a:rPr>
              <a:t>激光科学” </a:t>
            </a:r>
            <a:r>
              <a:rPr lang="en-US" altLang="zh-CN" sz="2000" b="1">
                <a:solidFill>
                  <a:schemeClr val="bg1"/>
                </a:solidFill>
                <a:latin typeface="Times New Roman" panose="02020603050405020304" pitchFamily="18" charset="0"/>
                <a:ea typeface="楷体_GB2312" pitchFamily="49" charset="-122"/>
              </a:rPr>
              <a:t>=</a:t>
            </a:r>
            <a:r>
              <a:rPr lang="en-US" altLang="zh-CN" sz="2000" b="1">
                <a:solidFill>
                  <a:schemeClr val="bg1"/>
                </a:solidFill>
                <a:ea typeface="楷体_GB2312" pitchFamily="49" charset="-122"/>
              </a:rPr>
              <a:t> “</a:t>
            </a:r>
            <a:r>
              <a:rPr lang="zh-CN" altLang="en-US" sz="2000" b="1">
                <a:solidFill>
                  <a:schemeClr val="bg1"/>
                </a:solidFill>
                <a:ea typeface="楷体_GB2312" pitchFamily="49" charset="-122"/>
              </a:rPr>
              <a:t>现代光学”）</a:t>
            </a:r>
            <a:endParaRPr lang="zh-CN" altLang="en-US" sz="2000" b="1">
              <a:solidFill>
                <a:schemeClr val="bg1"/>
              </a:solidFill>
              <a:ea typeface="楷体_GB2312" pitchFamily="49" charset="-122"/>
            </a:endParaRPr>
          </a:p>
          <a:p>
            <a:pPr>
              <a:lnSpc>
                <a:spcPct val="130000"/>
              </a:lnSpc>
            </a:pPr>
            <a:endParaRPr lang="zh-CN" altLang="en-US" sz="2000" b="1">
              <a:solidFill>
                <a:schemeClr val="bg1"/>
              </a:solidFill>
              <a:ea typeface="楷体_GB2312" pitchFamily="49" charset="-122"/>
            </a:endParaRPr>
          </a:p>
          <a:p>
            <a:pPr>
              <a:lnSpc>
                <a:spcPct val="130000"/>
              </a:lnSpc>
            </a:pPr>
            <a:r>
              <a:rPr lang="en-US" altLang="zh-CN" sz="2000" b="1">
                <a:solidFill>
                  <a:schemeClr val="bg1"/>
                </a:solidFill>
                <a:ea typeface="楷体_GB2312" pitchFamily="49" charset="-122"/>
              </a:rPr>
              <a:t>                  </a:t>
            </a:r>
            <a:r>
              <a:rPr lang="zh-CN" altLang="en-US" sz="2000" b="1">
                <a:solidFill>
                  <a:schemeClr val="bg1"/>
                </a:solidFill>
                <a:ea typeface="楷体_GB2312" pitchFamily="49" charset="-122"/>
              </a:rPr>
              <a:t>以光子作为信息和能量载体的科学</a:t>
            </a:r>
            <a:endParaRPr lang="zh-CN" altLang="en-US" sz="2000" b="1">
              <a:solidFill>
                <a:schemeClr val="bg1"/>
              </a:solidFill>
              <a:latin typeface="宋体" panose="02010600030101010101" pitchFamily="2" charset="-122"/>
              <a:ea typeface="宋体" panose="02010600030101010101" pitchFamily="2" charset="-122"/>
            </a:endParaRPr>
          </a:p>
        </p:txBody>
      </p:sp>
      <p:sp>
        <p:nvSpPr>
          <p:cNvPr id="2055" name="Rectangle 7"/>
          <p:cNvSpPr>
            <a:spLocks noChangeArrowheads="1"/>
          </p:cNvSpPr>
          <p:nvPr/>
        </p:nvSpPr>
        <p:spPr bwMode="auto">
          <a:xfrm>
            <a:off x="3203575" y="692150"/>
            <a:ext cx="1816100" cy="583565"/>
          </a:xfrm>
          <a:prstGeom prst="rect">
            <a:avLst/>
          </a:prstGeom>
          <a:noFill/>
          <a:ln w="9525">
            <a:noFill/>
            <a:miter lim="800000"/>
          </a:ln>
          <a:effectLst/>
        </p:spPr>
        <p:txBody>
          <a:bodyPr wrap="none">
            <a:spAutoFit/>
          </a:bodyPr>
          <a:lstStyle/>
          <a:p>
            <a:r>
              <a:rPr lang="zh-CN" altLang="en-US" sz="3200" b="1">
                <a:solidFill>
                  <a:srgbClr val="FFCC00"/>
                </a:solidFill>
                <a:ea typeface="楷体_GB2312" pitchFamily="49" charset="-122"/>
              </a:rPr>
              <a:t>光电子学</a:t>
            </a:r>
            <a:endParaRPr lang="zh-CN" altLang="en-US" sz="3200" b="1">
              <a:solidFill>
                <a:srgbClr val="FFCC00"/>
              </a:solidFill>
              <a:ea typeface="楷体_GB2312" pitchFamily="49" charset="-122"/>
            </a:endParaRPr>
          </a:p>
        </p:txBody>
      </p:sp>
      <p:sp>
        <p:nvSpPr>
          <p:cNvPr id="5" name="日期占位符 4"/>
          <p:cNvSpPr>
            <a:spLocks noGrp="1"/>
          </p:cNvSpPr>
          <p:nvPr>
            <p:ph type="dt" sz="half" idx="10"/>
          </p:nvPr>
        </p:nvSpPr>
        <p:spPr/>
        <p:txBody>
          <a:bodyPr/>
          <a:lstStyle/>
          <a:p>
            <a:fld id="{8A4C569C-B82B-4827-83D7-7C51FADEA19C}"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
        <p:nvSpPr>
          <p:cNvPr id="2" name="文本框 1"/>
          <p:cNvSpPr txBox="1"/>
          <p:nvPr/>
        </p:nvSpPr>
        <p:spPr>
          <a:xfrm>
            <a:off x="1350645" y="4869180"/>
            <a:ext cx="6664325" cy="891540"/>
          </a:xfrm>
          <a:prstGeom prst="rect">
            <a:avLst/>
          </a:prstGeom>
          <a:noFill/>
        </p:spPr>
        <p:txBody>
          <a:bodyPr wrap="square" rtlCol="0" anchor="t">
            <a:spAutoFit/>
          </a:bodyPr>
          <a:p>
            <a:pPr>
              <a:lnSpc>
                <a:spcPct val="130000"/>
              </a:lnSpc>
            </a:pPr>
            <a:r>
              <a:rPr sz="2000" b="1">
                <a:solidFill>
                  <a:srgbClr val="FFFF00"/>
                </a:solidFill>
                <a:latin typeface="宋体" panose="02010600030101010101" pitchFamily="2" charset="-122"/>
                <a:ea typeface="宋体" panose="02010600030101010101" pitchFamily="2" charset="-122"/>
                <a:sym typeface="+mn-ea"/>
              </a:rPr>
              <a:t>微光学</a:t>
            </a:r>
            <a:r>
              <a:rPr sz="2000" b="1">
                <a:solidFill>
                  <a:schemeClr val="bg1"/>
                </a:solidFill>
                <a:latin typeface="宋体" panose="02010600030101010101" pitchFamily="2" charset="-122"/>
                <a:ea typeface="宋体" panose="02010600030101010101" pitchFamily="2" charset="-122"/>
                <a:sym typeface="+mn-ea"/>
              </a:rPr>
              <a:t>（micro-optiCS）是20世纪90年代的产物，其中包括</a:t>
            </a:r>
            <a:r>
              <a:rPr sz="2000" b="1">
                <a:solidFill>
                  <a:srgbClr val="FF0000"/>
                </a:solidFill>
                <a:latin typeface="宋体" panose="02010600030101010101" pitchFamily="2" charset="-122"/>
                <a:ea typeface="宋体" panose="02010600030101010101" pitchFamily="2" charset="-122"/>
                <a:sym typeface="+mn-ea"/>
              </a:rPr>
              <a:t>微米尺度的光学表面微结构</a:t>
            </a:r>
            <a:endParaRPr sz="2000" b="1">
              <a:solidFill>
                <a:srgbClr val="FF0000"/>
              </a:solidFill>
              <a:latin typeface="宋体" panose="02010600030101010101" pitchFamily="2" charset="-122"/>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a:ln>
            <a:miter lim="800000"/>
          </a:ln>
        </p:spPr>
        <p:txBody>
          <a:bodyPr/>
          <a:lstStyle/>
          <a:p>
            <a:fld id="{17B3988B-9CED-4C30-BBE9-C3E900147696}"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2291" name="灯片编号占位符 5"/>
          <p:cNvSpPr>
            <a:spLocks noGrp="1"/>
          </p:cNvSpPr>
          <p:nvPr>
            <p:ph type="sldNum" sz="quarter" idx="12"/>
          </p:nvPr>
        </p:nvSpPr>
        <p:spPr>
          <a:noFill/>
          <a:ln>
            <a:miter lim="800000"/>
          </a:ln>
        </p:spPr>
        <p:txBody>
          <a:bodyPr/>
          <a:lstStyle/>
          <a:p>
            <a:fld id="{9AF2D602-733E-4AC2-A7ED-1BB61D9D649C}"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2292" name="Rectangle 56"/>
          <p:cNvSpPr>
            <a:spLocks noChangeArrowheads="1"/>
          </p:cNvSpPr>
          <p:nvPr/>
        </p:nvSpPr>
        <p:spPr bwMode="auto">
          <a:xfrm>
            <a:off x="0" y="5805488"/>
            <a:ext cx="9144000" cy="504825"/>
          </a:xfrm>
          <a:prstGeom prst="rect">
            <a:avLst/>
          </a:prstGeom>
          <a:gradFill rotWithShape="1">
            <a:gsLst>
              <a:gs pos="0">
                <a:srgbClr val="0000FF"/>
              </a:gs>
              <a:gs pos="100000">
                <a:srgbClr val="000076"/>
              </a:gs>
            </a:gsLst>
            <a:lin ang="5400000" scaled="1"/>
          </a:gradFill>
          <a:ln w="9525">
            <a:no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12293" name="Rectangle 4"/>
          <p:cNvSpPr>
            <a:spLocks noChangeArrowheads="1"/>
          </p:cNvSpPr>
          <p:nvPr/>
        </p:nvSpPr>
        <p:spPr bwMode="auto">
          <a:xfrm>
            <a:off x="304800" y="188913"/>
            <a:ext cx="8534400" cy="641350"/>
          </a:xfrm>
          <a:prstGeom prst="rect">
            <a:avLst/>
          </a:prstGeom>
          <a:noFill/>
          <a:ln w="9525">
            <a:noFill/>
            <a:miter lim="800000"/>
          </a:ln>
          <a:effectLst/>
        </p:spPr>
        <p:txBody>
          <a:bodyPr anchor="ctr"/>
          <a:lstStyle/>
          <a:p>
            <a:pPr algn="ctr"/>
            <a:r>
              <a:rPr lang="zh-CN" altLang="en-US" b="1">
                <a:solidFill>
                  <a:srgbClr val="FFCC00"/>
                </a:solidFill>
                <a:latin typeface="Book Antiqua" panose="02040602050305030304" pitchFamily="18" charset="0"/>
                <a:ea typeface="宋体" panose="02010600030101010101" pitchFamily="2" charset="-122"/>
              </a:rPr>
              <a:t>光子和电子的主要属性</a:t>
            </a:r>
            <a:endParaRPr lang="zh-CN" altLang="en-US" b="1">
              <a:solidFill>
                <a:srgbClr val="FFCC00"/>
              </a:solidFill>
              <a:latin typeface="Book Antiqua" panose="02040602050305030304" pitchFamily="18" charset="0"/>
              <a:ea typeface="宋体" panose="02010600030101010101" pitchFamily="2" charset="-122"/>
            </a:endParaRPr>
          </a:p>
        </p:txBody>
      </p:sp>
      <p:graphicFrame>
        <p:nvGraphicFramePr>
          <p:cNvPr id="21509" name="Group 5"/>
          <p:cNvGraphicFramePr>
            <a:graphicFrameLocks noGrp="1"/>
          </p:cNvGraphicFramePr>
          <p:nvPr/>
        </p:nvGraphicFramePr>
        <p:xfrm>
          <a:off x="827088" y="1196975"/>
          <a:ext cx="7415212" cy="4965701"/>
        </p:xfrm>
        <a:graphic>
          <a:graphicData uri="http://schemas.openxmlformats.org/drawingml/2006/table">
            <a:tbl>
              <a:tblPr/>
              <a:tblGrid>
                <a:gridCol w="2471737"/>
                <a:gridCol w="2471738"/>
                <a:gridCol w="2471737"/>
              </a:tblGrid>
              <a:tr h="608013">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属性</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光子</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电子</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共同点</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都是具有波粒二像性的基本粒子</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质量</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无静止质量</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有静止质量</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统计学性质</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波色子</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费米子</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3888">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频率</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500THz</a:t>
                      </a:r>
                      <a:endPar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10MHz—10GHz</a:t>
                      </a:r>
                      <a:endPar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能量</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2ev</a:t>
                      </a:r>
                      <a:endPar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40nev—40pev</a:t>
                      </a:r>
                      <a:endParaRPr kumimoji="0" lang="en-US" altLang="zh-CN"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传输损失</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低（光纤中）</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高（铜线中）</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22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粒子相互作用</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无（低）</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高</a:t>
                      </a:r>
                      <a:endParaRPr kumimoji="0" lang="zh-CN" altLang="en-US" sz="24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7" name="页脚占位符 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a:ln>
            <a:miter lim="800000"/>
          </a:ln>
        </p:spPr>
        <p:txBody>
          <a:bodyPr/>
          <a:lstStyle/>
          <a:p>
            <a:fld id="{FEBA4F43-C6E5-48A0-AB5C-A57D564CD458}"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3315" name="灯片编号占位符 5"/>
          <p:cNvSpPr>
            <a:spLocks noGrp="1"/>
          </p:cNvSpPr>
          <p:nvPr>
            <p:ph type="sldNum" sz="quarter" idx="12"/>
          </p:nvPr>
        </p:nvSpPr>
        <p:spPr>
          <a:noFill/>
          <a:ln>
            <a:miter lim="800000"/>
          </a:ln>
        </p:spPr>
        <p:txBody>
          <a:bodyPr/>
          <a:lstStyle/>
          <a:p>
            <a:fld id="{FD1FD9FC-19AC-48CB-A3C2-C1116E4F4BED}"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3317" name="Rectangle 5"/>
          <p:cNvSpPr>
            <a:spLocks noChangeArrowheads="1"/>
          </p:cNvSpPr>
          <p:nvPr/>
        </p:nvSpPr>
        <p:spPr bwMode="auto">
          <a:xfrm>
            <a:off x="684213" y="1196975"/>
            <a:ext cx="7772400" cy="287338"/>
          </a:xfrm>
          <a:prstGeom prst="rect">
            <a:avLst/>
          </a:prstGeom>
          <a:noFill/>
          <a:ln w="9525">
            <a:noFill/>
            <a:miter lim="800000"/>
          </a:ln>
          <a:effectLst/>
        </p:spPr>
        <p:txBody>
          <a:bodyPr/>
          <a:lstStyle/>
          <a:p>
            <a:pPr marL="342900" indent="-342900">
              <a:lnSpc>
                <a:spcPct val="90000"/>
              </a:lnSpc>
              <a:spcBef>
                <a:spcPct val="20000"/>
              </a:spcBef>
              <a:buClr>
                <a:srgbClr val="FFFF00"/>
              </a:buClr>
              <a:buFontTx/>
              <a:buChar char="•"/>
            </a:pPr>
            <a:endParaRPr lang="zh-CN" altLang="en-US" sz="3200">
              <a:solidFill>
                <a:srgbClr val="FFFFFF"/>
              </a:solidFill>
              <a:latin typeface="Book Antiqua" panose="02040602050305030304" pitchFamily="18" charset="0"/>
              <a:ea typeface="宋体" panose="02010600030101010101" pitchFamily="2" charset="-122"/>
            </a:endParaRPr>
          </a:p>
        </p:txBody>
      </p:sp>
      <p:sp>
        <p:nvSpPr>
          <p:cNvPr id="612358" name="Text Box 6"/>
          <p:cNvSpPr txBox="1">
            <a:spLocks noChangeArrowheads="1"/>
          </p:cNvSpPr>
          <p:nvPr/>
        </p:nvSpPr>
        <p:spPr bwMode="auto">
          <a:xfrm>
            <a:off x="4932363" y="1484313"/>
            <a:ext cx="3503612" cy="457200"/>
          </a:xfrm>
          <a:prstGeom prst="rect">
            <a:avLst/>
          </a:prstGeom>
          <a:noFill/>
          <a:ln w="9525">
            <a:noFill/>
            <a:miter lim="800000"/>
          </a:ln>
          <a:effectLst/>
        </p:spPr>
        <p:txBody>
          <a:bodyPr>
            <a:spAutoFit/>
          </a:bodyPr>
          <a:lstStyle/>
          <a:p>
            <a:pPr algn="ctr"/>
            <a:r>
              <a:rPr kumimoji="1" lang="zh-CN" altLang="en-US" sz="2400" b="1" dirty="0">
                <a:solidFill>
                  <a:srgbClr val="FFFF00"/>
                </a:solidFill>
                <a:latin typeface="Arial Black" panose="020B0A04020102020204" pitchFamily="34" charset="0"/>
                <a:ea typeface="黑体" panose="02010609060101010101" pitchFamily="2" charset="-122"/>
              </a:rPr>
              <a:t>光子</a:t>
            </a:r>
            <a:endParaRPr kumimoji="1" lang="zh-CN" altLang="en-US" sz="2400" b="1" dirty="0">
              <a:solidFill>
                <a:srgbClr val="FFFF00"/>
              </a:solidFill>
              <a:latin typeface="Arial Black" panose="020B0A04020102020204" pitchFamily="34" charset="0"/>
              <a:ea typeface="黑体" panose="02010609060101010101" pitchFamily="2" charset="-122"/>
            </a:endParaRPr>
          </a:p>
        </p:txBody>
      </p:sp>
      <p:graphicFrame>
        <p:nvGraphicFramePr>
          <p:cNvPr id="612359" name="Object 7"/>
          <p:cNvGraphicFramePr>
            <a:graphicFrameLocks noChangeAspect="1"/>
          </p:cNvGraphicFramePr>
          <p:nvPr/>
        </p:nvGraphicFramePr>
        <p:xfrm>
          <a:off x="5076825" y="2349500"/>
          <a:ext cx="3660775" cy="825500"/>
        </p:xfrm>
        <a:graphic>
          <a:graphicData uri="http://schemas.openxmlformats.org/presentationml/2006/ole">
            <mc:AlternateContent xmlns:mc="http://schemas.openxmlformats.org/markup-compatibility/2006">
              <mc:Choice xmlns:v="urn:schemas-microsoft-com:vml" Requires="v">
                <p:oleObj spid="_x0000_s2049" name="Equation" r:id="rId1" imgW="2101215" imgH="505460" progId="">
                  <p:embed/>
                </p:oleObj>
              </mc:Choice>
              <mc:Fallback>
                <p:oleObj name="Equation" r:id="rId1" imgW="2101215" imgH="505460" progId="">
                  <p:embed/>
                  <p:pic>
                    <p:nvPicPr>
                      <p:cNvPr id="0" name="Object 7"/>
                      <p:cNvPicPr>
                        <a:picLocks noChangeAspect="1"/>
                      </p:cNvPicPr>
                      <p:nvPr/>
                    </p:nvPicPr>
                    <p:blipFill>
                      <a:blip r:embed="rId2"/>
                      <a:stretch>
                        <a:fillRect/>
                      </a:stretch>
                    </p:blipFill>
                    <p:spPr>
                      <a:xfrm>
                        <a:off x="5076825" y="2349500"/>
                        <a:ext cx="3660775" cy="825500"/>
                      </a:xfrm>
                      <a:prstGeom prst="rect">
                        <a:avLst/>
                      </a:prstGeom>
                      <a:gradFill rotWithShape="1">
                        <a:gsLst>
                          <a:gs pos="0">
                            <a:srgbClr val="76002F"/>
                          </a:gs>
                          <a:gs pos="100000">
                            <a:srgbClr val="FF0066"/>
                          </a:gs>
                        </a:gsLst>
                        <a:path path="shape">
                          <a:fillToRect l="50000" t="50000" r="50000" b="50000"/>
                        </a:path>
                        <a:tileRect/>
                      </a:gradFill>
                      <a:ln w="9525">
                        <a:noFill/>
                      </a:ln>
                    </p:spPr>
                  </p:pic>
                </p:oleObj>
              </mc:Fallback>
            </mc:AlternateContent>
          </a:graphicData>
        </a:graphic>
      </p:graphicFrame>
      <p:graphicFrame>
        <p:nvGraphicFramePr>
          <p:cNvPr id="612360" name="Object 8"/>
          <p:cNvGraphicFramePr>
            <a:graphicFrameLocks noChangeAspect="1"/>
          </p:cNvGraphicFramePr>
          <p:nvPr/>
        </p:nvGraphicFramePr>
        <p:xfrm>
          <a:off x="684213" y="2276475"/>
          <a:ext cx="3744912" cy="833438"/>
        </p:xfrm>
        <a:graphic>
          <a:graphicData uri="http://schemas.openxmlformats.org/presentationml/2006/ole">
            <mc:AlternateContent xmlns:mc="http://schemas.openxmlformats.org/markup-compatibility/2006">
              <mc:Choice xmlns:v="urn:schemas-microsoft-com:vml" Requires="v">
                <p:oleObj spid="_x0000_s2050" name="Equation" r:id="rId3" imgW="2029460" imgH="505460" progId="">
                  <p:embed/>
                </p:oleObj>
              </mc:Choice>
              <mc:Fallback>
                <p:oleObj name="Equation" r:id="rId3" imgW="2029460" imgH="505460" progId="">
                  <p:embed/>
                  <p:pic>
                    <p:nvPicPr>
                      <p:cNvPr id="0" name="Object 8"/>
                      <p:cNvPicPr>
                        <a:picLocks noChangeAspect="1"/>
                      </p:cNvPicPr>
                      <p:nvPr/>
                    </p:nvPicPr>
                    <p:blipFill>
                      <a:blip r:embed="rId4"/>
                      <a:stretch>
                        <a:fillRect/>
                      </a:stretch>
                    </p:blipFill>
                    <p:spPr>
                      <a:xfrm>
                        <a:off x="684213" y="2276475"/>
                        <a:ext cx="3744912" cy="833438"/>
                      </a:xfrm>
                      <a:prstGeom prst="rect">
                        <a:avLst/>
                      </a:prstGeom>
                      <a:gradFill rotWithShape="1">
                        <a:gsLst>
                          <a:gs pos="0">
                            <a:srgbClr val="762F00"/>
                          </a:gs>
                          <a:gs pos="100000">
                            <a:srgbClr val="FF6600"/>
                          </a:gs>
                        </a:gsLst>
                        <a:path path="shape">
                          <a:fillToRect l="50000" t="50000" r="50000" b="50000"/>
                        </a:path>
                        <a:tileRect/>
                      </a:gradFill>
                      <a:ln w="9525">
                        <a:noFill/>
                      </a:ln>
                    </p:spPr>
                  </p:pic>
                </p:oleObj>
              </mc:Fallback>
            </mc:AlternateContent>
          </a:graphicData>
        </a:graphic>
      </p:graphicFrame>
      <p:sp>
        <p:nvSpPr>
          <p:cNvPr id="612361" name="Rectangle 9"/>
          <p:cNvSpPr>
            <a:spLocks noChangeArrowheads="1"/>
          </p:cNvSpPr>
          <p:nvPr/>
        </p:nvSpPr>
        <p:spPr bwMode="auto">
          <a:xfrm>
            <a:off x="611188" y="1484313"/>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2400" b="1" dirty="0">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rPr>
              <a:t>电子</a:t>
            </a:r>
            <a:endParaRPr kumimoji="1" lang="zh-CN" altLang="en-US" sz="2400" b="1" dirty="0">
              <a:solidFill>
                <a:srgbClr val="FFFF00"/>
              </a:solidFill>
              <a:effectLst>
                <a:outerShdw blurRad="38100" dist="38100" dir="2700000" algn="tl">
                  <a:srgbClr val="000000"/>
                </a:outerShdw>
              </a:effectLst>
              <a:latin typeface="Times New Roman" panose="02020603050405020304" pitchFamily="18" charset="0"/>
              <a:ea typeface="黑体" panose="02010609060101010101" pitchFamily="2" charset="-122"/>
            </a:endParaRPr>
          </a:p>
        </p:txBody>
      </p:sp>
      <p:sp>
        <p:nvSpPr>
          <p:cNvPr id="612362" name="Oval 10"/>
          <p:cNvSpPr>
            <a:spLocks noChangeArrowheads="1"/>
          </p:cNvSpPr>
          <p:nvPr/>
        </p:nvSpPr>
        <p:spPr bwMode="auto">
          <a:xfrm>
            <a:off x="1187450" y="4365625"/>
            <a:ext cx="2663825" cy="935038"/>
          </a:xfrm>
          <a:prstGeom prst="ellipse">
            <a:avLst/>
          </a:prstGeom>
          <a:gradFill rotWithShape="1">
            <a:gsLst>
              <a:gs pos="0">
                <a:srgbClr val="762F00"/>
              </a:gs>
              <a:gs pos="100000">
                <a:srgbClr val="FF6600"/>
              </a:gs>
            </a:gsLst>
            <a:path path="shape">
              <a:fillToRect l="50000" t="50000" r="50000" b="50000"/>
            </a:path>
          </a:gradFill>
          <a:ln w="9525">
            <a:solidFill>
              <a:schemeClr val="tx1"/>
            </a:solidFill>
            <a:round/>
          </a:ln>
          <a:effectLst/>
        </p:spPr>
        <p:txBody>
          <a:bodyPr wrap="none" anchor="ctr"/>
          <a:lstStyle/>
          <a:p>
            <a:pPr algn="ctr"/>
            <a:r>
              <a:rPr kumimoji="1" lang="zh-CN" altLang="en-US" sz="2400" b="1" dirty="0">
                <a:solidFill>
                  <a:srgbClr val="FFFFFF"/>
                </a:solidFill>
                <a:latin typeface="Times New Roman" panose="02020603050405020304" pitchFamily="18" charset="0"/>
                <a:ea typeface="黑体" panose="02010609060101010101" pitchFamily="2" charset="-122"/>
              </a:rPr>
              <a:t>费米子</a:t>
            </a:r>
            <a:endParaRPr kumimoji="1" lang="zh-CN" altLang="en-US" sz="2400" b="1" dirty="0">
              <a:solidFill>
                <a:srgbClr val="FFFFFF"/>
              </a:solidFill>
              <a:latin typeface="Times New Roman" panose="02020603050405020304" pitchFamily="18" charset="0"/>
              <a:ea typeface="黑体" panose="02010609060101010101" pitchFamily="2" charset="-122"/>
            </a:endParaRPr>
          </a:p>
          <a:p>
            <a:pPr algn="ctr"/>
            <a:r>
              <a:rPr kumimoji="1" lang="zh-CN" altLang="en-US" sz="2400" b="1" dirty="0">
                <a:solidFill>
                  <a:srgbClr val="FFFFFF"/>
                </a:solidFill>
                <a:latin typeface="Times New Roman" panose="02020603050405020304" pitchFamily="18" charset="0"/>
                <a:ea typeface="宋体" panose="02010600030101010101" pitchFamily="2" charset="-122"/>
              </a:rPr>
              <a:t>电子波是标量波</a:t>
            </a:r>
            <a:endParaRPr kumimoji="1" lang="zh-CN" altLang="en-US" sz="2400" b="1" dirty="0">
              <a:solidFill>
                <a:srgbClr val="FFFFFF"/>
              </a:solidFill>
              <a:latin typeface="Times New Roman" panose="02020603050405020304" pitchFamily="18" charset="0"/>
              <a:ea typeface="宋体" panose="02010600030101010101" pitchFamily="2" charset="-122"/>
            </a:endParaRPr>
          </a:p>
        </p:txBody>
      </p:sp>
      <p:sp>
        <p:nvSpPr>
          <p:cNvPr id="612363" name="Oval 11"/>
          <p:cNvSpPr>
            <a:spLocks noChangeArrowheads="1"/>
          </p:cNvSpPr>
          <p:nvPr/>
        </p:nvSpPr>
        <p:spPr bwMode="auto">
          <a:xfrm>
            <a:off x="5364163" y="4437063"/>
            <a:ext cx="2663825" cy="863600"/>
          </a:xfrm>
          <a:prstGeom prst="ellipse">
            <a:avLst/>
          </a:prstGeom>
          <a:gradFill rotWithShape="1">
            <a:gsLst>
              <a:gs pos="0">
                <a:srgbClr val="FF00FF"/>
              </a:gs>
              <a:gs pos="50000">
                <a:srgbClr val="760076"/>
              </a:gs>
              <a:gs pos="100000">
                <a:srgbClr val="FF00FF"/>
              </a:gs>
            </a:gsLst>
            <a:lin ang="5400000" scaled="1"/>
          </a:gradFill>
          <a:ln w="9525">
            <a:solidFill>
              <a:schemeClr val="tx1"/>
            </a:solidFill>
            <a:round/>
          </a:ln>
          <a:effectLst/>
        </p:spPr>
        <p:txBody>
          <a:bodyPr wrap="none" anchor="ctr"/>
          <a:lstStyle/>
          <a:p>
            <a:pPr algn="ctr"/>
            <a:r>
              <a:rPr kumimoji="1" lang="zh-CN" altLang="en-US" sz="2400" b="1">
                <a:solidFill>
                  <a:srgbClr val="FFFFFF"/>
                </a:solidFill>
                <a:latin typeface="Times New Roman" panose="02020603050405020304" pitchFamily="18" charset="0"/>
                <a:ea typeface="黑体" panose="02010609060101010101" pitchFamily="2" charset="-122"/>
              </a:rPr>
              <a:t>玻色子</a:t>
            </a:r>
            <a:endParaRPr kumimoji="1" lang="zh-CN" altLang="en-US" sz="2400" b="1">
              <a:solidFill>
                <a:srgbClr val="FFFFFF"/>
              </a:solidFill>
              <a:latin typeface="Times New Roman" panose="02020603050405020304" pitchFamily="18" charset="0"/>
              <a:ea typeface="黑体" panose="02010609060101010101" pitchFamily="2" charset="-122"/>
            </a:endParaRPr>
          </a:p>
          <a:p>
            <a:pPr algn="ctr"/>
            <a:r>
              <a:rPr kumimoji="1" lang="zh-CN" altLang="en-US" sz="2400" b="1">
                <a:solidFill>
                  <a:srgbClr val="FFFFFF"/>
                </a:solidFill>
                <a:latin typeface="Times New Roman" panose="02020603050405020304" pitchFamily="18" charset="0"/>
                <a:ea typeface="宋体" panose="02010600030101010101" pitchFamily="2" charset="-122"/>
              </a:rPr>
              <a:t>光子波是矢量波</a:t>
            </a:r>
            <a:endParaRPr kumimoji="1" lang="zh-CN" altLang="en-US" sz="2400" b="1">
              <a:solidFill>
                <a:srgbClr val="FFFFFF"/>
              </a:solidFill>
              <a:latin typeface="Times New Roman" panose="02020603050405020304" pitchFamily="18" charset="0"/>
              <a:ea typeface="宋体" panose="02010600030101010101" pitchFamily="2" charset="-122"/>
            </a:endParaRPr>
          </a:p>
        </p:txBody>
      </p:sp>
      <p:sp>
        <p:nvSpPr>
          <p:cNvPr id="612364" name="Rectangle 12"/>
          <p:cNvSpPr>
            <a:spLocks noChangeArrowheads="1"/>
          </p:cNvSpPr>
          <p:nvPr/>
        </p:nvSpPr>
        <p:spPr bwMode="auto">
          <a:xfrm>
            <a:off x="611188" y="3429000"/>
            <a:ext cx="4105275" cy="647700"/>
          </a:xfrm>
          <a:prstGeom prst="rect">
            <a:avLst/>
          </a:prstGeom>
          <a:noFill/>
          <a:ln w="9525">
            <a:solidFill>
              <a:srgbClr val="FF6600"/>
            </a:solidFill>
            <a:miter lim="800000"/>
          </a:ln>
          <a:effectLst/>
        </p:spPr>
        <p:txBody>
          <a:bodyPr wrap="none" anchor="ctr"/>
          <a:lstStyle/>
          <a:p>
            <a:pPr algn="ctr"/>
            <a:r>
              <a:rPr lang="zh-CN" altLang="en-US" sz="1800" b="1">
                <a:solidFill>
                  <a:srgbClr val="FFFFFF"/>
                </a:solidFill>
                <a:latin typeface="Times New Roman" panose="02020603050405020304" pitchFamily="18" charset="0"/>
                <a:ea typeface="宋体" panose="02010600030101010101" pitchFamily="2" charset="-122"/>
              </a:rPr>
              <a:t>电子在晶体周期势场中传播：</a:t>
            </a:r>
            <a:endParaRPr lang="zh-CN" altLang="en-US" sz="1800" b="1">
              <a:solidFill>
                <a:srgbClr val="FFFFFF"/>
              </a:solidFill>
              <a:latin typeface="Times New Roman" panose="02020603050405020304" pitchFamily="18" charset="0"/>
              <a:ea typeface="宋体" panose="02010600030101010101" pitchFamily="2" charset="-122"/>
            </a:endParaRPr>
          </a:p>
          <a:p>
            <a:pPr algn="ctr"/>
            <a:r>
              <a:rPr kumimoji="1" lang="zh-CN" altLang="en-US" sz="1800" b="1">
                <a:solidFill>
                  <a:srgbClr val="FFFFFF"/>
                </a:solidFill>
                <a:latin typeface="Times New Roman" panose="02020603050405020304" pitchFamily="18" charset="0"/>
                <a:ea typeface="宋体" panose="02010600030101010101" pitchFamily="2" charset="-122"/>
              </a:rPr>
              <a:t>薛定鄂方程</a:t>
            </a:r>
            <a:endParaRPr kumimoji="1" lang="zh-CN" altLang="en-US" sz="1800" b="1">
              <a:solidFill>
                <a:srgbClr val="FFFFFF"/>
              </a:solidFill>
              <a:latin typeface="Times New Roman" panose="02020603050405020304" pitchFamily="18" charset="0"/>
              <a:ea typeface="宋体" panose="02010600030101010101" pitchFamily="2" charset="-122"/>
            </a:endParaRPr>
          </a:p>
        </p:txBody>
      </p:sp>
      <p:sp>
        <p:nvSpPr>
          <p:cNvPr id="612365" name="Rectangle 13"/>
          <p:cNvSpPr>
            <a:spLocks noChangeArrowheads="1"/>
          </p:cNvSpPr>
          <p:nvPr/>
        </p:nvSpPr>
        <p:spPr bwMode="auto">
          <a:xfrm>
            <a:off x="4859338" y="3429000"/>
            <a:ext cx="4032250" cy="647700"/>
          </a:xfrm>
          <a:prstGeom prst="rect">
            <a:avLst/>
          </a:prstGeom>
          <a:noFill/>
          <a:ln w="9525">
            <a:solidFill>
              <a:srgbClr val="FF0066"/>
            </a:solidFill>
            <a:miter lim="800000"/>
          </a:ln>
          <a:effectLst/>
        </p:spPr>
        <p:txBody>
          <a:bodyPr wrap="none" anchor="ctr"/>
          <a:lstStyle/>
          <a:p>
            <a:pPr algn="ctr"/>
            <a:r>
              <a:rPr lang="zh-CN" altLang="en-US" sz="1800" b="1">
                <a:solidFill>
                  <a:srgbClr val="FFFFFF"/>
                </a:solidFill>
                <a:latin typeface="Times New Roman" panose="02020603050405020304" pitchFamily="18" charset="0"/>
                <a:ea typeface="宋体" panose="02010600030101010101" pitchFamily="2" charset="-122"/>
              </a:rPr>
              <a:t>单色平面光波在各向同性介质中传播</a:t>
            </a:r>
            <a:r>
              <a:rPr lang="en-US" altLang="zh-CN" sz="1800" b="1">
                <a:solidFill>
                  <a:srgbClr val="FFFFFF"/>
                </a:solidFill>
                <a:latin typeface="Times New Roman" panose="02020603050405020304" pitchFamily="18" charset="0"/>
                <a:ea typeface="宋体" panose="02010600030101010101" pitchFamily="2" charset="-122"/>
              </a:rPr>
              <a:t>:</a:t>
            </a:r>
            <a:endParaRPr kumimoji="1" lang="zh-CN" altLang="en-US" sz="1400" b="1">
              <a:solidFill>
                <a:srgbClr val="FFFFFF"/>
              </a:solidFill>
              <a:latin typeface="Times New Roman" panose="02020603050405020304" pitchFamily="18" charset="0"/>
              <a:ea typeface="宋体" panose="02010600030101010101" pitchFamily="2" charset="-122"/>
            </a:endParaRPr>
          </a:p>
          <a:p>
            <a:pPr algn="ctr"/>
            <a:r>
              <a:rPr kumimoji="1" lang="zh-CN" altLang="en-US" sz="1400" b="1">
                <a:solidFill>
                  <a:srgbClr val="FFFFFF"/>
                </a:solidFill>
                <a:latin typeface="Times New Roman" panose="02020603050405020304" pitchFamily="18" charset="0"/>
                <a:ea typeface="宋体" panose="02010600030101010101" pitchFamily="2" charset="-122"/>
              </a:rPr>
              <a:t>麦克斯韦方程</a:t>
            </a:r>
            <a:endParaRPr kumimoji="1" lang="zh-CN" altLang="en-US" sz="1400" b="1">
              <a:solidFill>
                <a:srgbClr val="FFFFFF"/>
              </a:solidFill>
              <a:latin typeface="Times New Roman" panose="02020603050405020304" pitchFamily="18" charset="0"/>
              <a:ea typeface="宋体" panose="02010600030101010101" pitchFamily="2" charset="-122"/>
            </a:endParaRPr>
          </a:p>
        </p:txBody>
      </p:sp>
      <p:sp>
        <p:nvSpPr>
          <p:cNvPr id="14" name="页脚占位符 13"/>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2361"/>
                                        </p:tgtEl>
                                        <p:attrNameLst>
                                          <p:attrName>style.visibility</p:attrName>
                                        </p:attrNameLst>
                                      </p:cBhvr>
                                      <p:to>
                                        <p:strVal val="visible"/>
                                      </p:to>
                                    </p:set>
                                    <p:anim calcmode="lin" valueType="num">
                                      <p:cBhvr additive="base">
                                        <p:cTn id="7" dur="500" fill="hold"/>
                                        <p:tgtEl>
                                          <p:spTgt spid="612361"/>
                                        </p:tgtEl>
                                        <p:attrNameLst>
                                          <p:attrName>ppt_x</p:attrName>
                                        </p:attrNameLst>
                                      </p:cBhvr>
                                      <p:tavLst>
                                        <p:tav tm="0">
                                          <p:val>
                                            <p:strVal val="#ppt_x"/>
                                          </p:val>
                                        </p:tav>
                                        <p:tav tm="100000">
                                          <p:val>
                                            <p:strVal val="#ppt_x"/>
                                          </p:val>
                                        </p:tav>
                                      </p:tavLst>
                                    </p:anim>
                                    <p:anim calcmode="lin" valueType="num">
                                      <p:cBhvr additive="base">
                                        <p:cTn id="8" dur="500" fill="hold"/>
                                        <p:tgtEl>
                                          <p:spTgt spid="61236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12358"/>
                                        </p:tgtEl>
                                        <p:attrNameLst>
                                          <p:attrName>style.visibility</p:attrName>
                                        </p:attrNameLst>
                                      </p:cBhvr>
                                      <p:to>
                                        <p:strVal val="visible"/>
                                      </p:to>
                                    </p:set>
                                    <p:anim calcmode="lin" valueType="num">
                                      <p:cBhvr additive="base">
                                        <p:cTn id="13" dur="500" fill="hold"/>
                                        <p:tgtEl>
                                          <p:spTgt spid="612358"/>
                                        </p:tgtEl>
                                        <p:attrNameLst>
                                          <p:attrName>ppt_x</p:attrName>
                                        </p:attrNameLst>
                                      </p:cBhvr>
                                      <p:tavLst>
                                        <p:tav tm="0">
                                          <p:val>
                                            <p:strVal val="#ppt_x"/>
                                          </p:val>
                                        </p:tav>
                                        <p:tav tm="100000">
                                          <p:val>
                                            <p:strVal val="#ppt_x"/>
                                          </p:val>
                                        </p:tav>
                                      </p:tavLst>
                                    </p:anim>
                                    <p:anim calcmode="lin" valueType="num">
                                      <p:cBhvr additive="base">
                                        <p:cTn id="14" dur="500" fill="hold"/>
                                        <p:tgtEl>
                                          <p:spTgt spid="61235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12360"/>
                                        </p:tgtEl>
                                        <p:attrNameLst>
                                          <p:attrName>style.visibility</p:attrName>
                                        </p:attrNameLst>
                                      </p:cBhvr>
                                      <p:to>
                                        <p:strVal val="visible"/>
                                      </p:to>
                                    </p:set>
                                    <p:anim calcmode="lin" valueType="num">
                                      <p:cBhvr additive="base">
                                        <p:cTn id="19" dur="500" fill="hold"/>
                                        <p:tgtEl>
                                          <p:spTgt spid="612360"/>
                                        </p:tgtEl>
                                        <p:attrNameLst>
                                          <p:attrName>ppt_x</p:attrName>
                                        </p:attrNameLst>
                                      </p:cBhvr>
                                      <p:tavLst>
                                        <p:tav tm="0">
                                          <p:val>
                                            <p:strVal val="#ppt_x"/>
                                          </p:val>
                                        </p:tav>
                                        <p:tav tm="100000">
                                          <p:val>
                                            <p:strVal val="#ppt_x"/>
                                          </p:val>
                                        </p:tav>
                                      </p:tavLst>
                                    </p:anim>
                                    <p:anim calcmode="lin" valueType="num">
                                      <p:cBhvr additive="base">
                                        <p:cTn id="20" dur="500" fill="hold"/>
                                        <p:tgtEl>
                                          <p:spTgt spid="61236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12364"/>
                                        </p:tgtEl>
                                        <p:attrNameLst>
                                          <p:attrName>style.visibility</p:attrName>
                                        </p:attrNameLst>
                                      </p:cBhvr>
                                      <p:to>
                                        <p:strVal val="visible"/>
                                      </p:to>
                                    </p:set>
                                    <p:anim calcmode="lin" valueType="num">
                                      <p:cBhvr additive="base">
                                        <p:cTn id="23" dur="500" fill="hold"/>
                                        <p:tgtEl>
                                          <p:spTgt spid="612364"/>
                                        </p:tgtEl>
                                        <p:attrNameLst>
                                          <p:attrName>ppt_x</p:attrName>
                                        </p:attrNameLst>
                                      </p:cBhvr>
                                      <p:tavLst>
                                        <p:tav tm="0">
                                          <p:val>
                                            <p:strVal val="#ppt_x"/>
                                          </p:val>
                                        </p:tav>
                                        <p:tav tm="100000">
                                          <p:val>
                                            <p:strVal val="#ppt_x"/>
                                          </p:val>
                                        </p:tav>
                                      </p:tavLst>
                                    </p:anim>
                                    <p:anim calcmode="lin" valueType="num">
                                      <p:cBhvr additive="base">
                                        <p:cTn id="24" dur="500" fill="hold"/>
                                        <p:tgtEl>
                                          <p:spTgt spid="61236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612359"/>
                                        </p:tgtEl>
                                        <p:attrNameLst>
                                          <p:attrName>style.visibility</p:attrName>
                                        </p:attrNameLst>
                                      </p:cBhvr>
                                      <p:to>
                                        <p:strVal val="visible"/>
                                      </p:to>
                                    </p:set>
                                    <p:anim calcmode="lin" valueType="num">
                                      <p:cBhvr additive="base">
                                        <p:cTn id="29" dur="500" fill="hold"/>
                                        <p:tgtEl>
                                          <p:spTgt spid="612359"/>
                                        </p:tgtEl>
                                        <p:attrNameLst>
                                          <p:attrName>ppt_x</p:attrName>
                                        </p:attrNameLst>
                                      </p:cBhvr>
                                      <p:tavLst>
                                        <p:tav tm="0">
                                          <p:val>
                                            <p:strVal val="#ppt_x"/>
                                          </p:val>
                                        </p:tav>
                                        <p:tav tm="100000">
                                          <p:val>
                                            <p:strVal val="#ppt_x"/>
                                          </p:val>
                                        </p:tav>
                                      </p:tavLst>
                                    </p:anim>
                                    <p:anim calcmode="lin" valueType="num">
                                      <p:cBhvr additive="base">
                                        <p:cTn id="30" dur="500" fill="hold"/>
                                        <p:tgtEl>
                                          <p:spTgt spid="612359"/>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612365"/>
                                        </p:tgtEl>
                                        <p:attrNameLst>
                                          <p:attrName>style.visibility</p:attrName>
                                        </p:attrNameLst>
                                      </p:cBhvr>
                                      <p:to>
                                        <p:strVal val="visible"/>
                                      </p:to>
                                    </p:set>
                                    <p:anim calcmode="lin" valueType="num">
                                      <p:cBhvr additive="base">
                                        <p:cTn id="33" dur="500" fill="hold"/>
                                        <p:tgtEl>
                                          <p:spTgt spid="612365"/>
                                        </p:tgtEl>
                                        <p:attrNameLst>
                                          <p:attrName>ppt_x</p:attrName>
                                        </p:attrNameLst>
                                      </p:cBhvr>
                                      <p:tavLst>
                                        <p:tav tm="0">
                                          <p:val>
                                            <p:strVal val="#ppt_x"/>
                                          </p:val>
                                        </p:tav>
                                        <p:tav tm="100000">
                                          <p:val>
                                            <p:strVal val="#ppt_x"/>
                                          </p:val>
                                        </p:tav>
                                      </p:tavLst>
                                    </p:anim>
                                    <p:anim calcmode="lin" valueType="num">
                                      <p:cBhvr additive="base">
                                        <p:cTn id="34" dur="500" fill="hold"/>
                                        <p:tgtEl>
                                          <p:spTgt spid="612365"/>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612362"/>
                                        </p:tgtEl>
                                        <p:attrNameLst>
                                          <p:attrName>style.visibility</p:attrName>
                                        </p:attrNameLst>
                                      </p:cBhvr>
                                      <p:to>
                                        <p:strVal val="visible"/>
                                      </p:to>
                                    </p:set>
                                    <p:anim calcmode="lin" valueType="num">
                                      <p:cBhvr additive="base">
                                        <p:cTn id="39" dur="500" fill="hold"/>
                                        <p:tgtEl>
                                          <p:spTgt spid="612362"/>
                                        </p:tgtEl>
                                        <p:attrNameLst>
                                          <p:attrName>ppt_x</p:attrName>
                                        </p:attrNameLst>
                                      </p:cBhvr>
                                      <p:tavLst>
                                        <p:tav tm="0">
                                          <p:val>
                                            <p:strVal val="0-#ppt_w/2"/>
                                          </p:val>
                                        </p:tav>
                                        <p:tav tm="100000">
                                          <p:val>
                                            <p:strVal val="#ppt_x"/>
                                          </p:val>
                                        </p:tav>
                                      </p:tavLst>
                                    </p:anim>
                                    <p:anim calcmode="lin" valueType="num">
                                      <p:cBhvr additive="base">
                                        <p:cTn id="40" dur="500" fill="hold"/>
                                        <p:tgtEl>
                                          <p:spTgt spid="61236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612363"/>
                                        </p:tgtEl>
                                        <p:attrNameLst>
                                          <p:attrName>style.visibility</p:attrName>
                                        </p:attrNameLst>
                                      </p:cBhvr>
                                      <p:to>
                                        <p:strVal val="visible"/>
                                      </p:to>
                                    </p:set>
                                    <p:anim calcmode="lin" valueType="num">
                                      <p:cBhvr additive="base">
                                        <p:cTn id="45" dur="500" fill="hold"/>
                                        <p:tgtEl>
                                          <p:spTgt spid="612363"/>
                                        </p:tgtEl>
                                        <p:attrNameLst>
                                          <p:attrName>ppt_x</p:attrName>
                                        </p:attrNameLst>
                                      </p:cBhvr>
                                      <p:tavLst>
                                        <p:tav tm="0">
                                          <p:val>
                                            <p:strVal val="1+#ppt_w/2"/>
                                          </p:val>
                                        </p:tav>
                                        <p:tav tm="100000">
                                          <p:val>
                                            <p:strVal val="#ppt_x"/>
                                          </p:val>
                                        </p:tav>
                                      </p:tavLst>
                                    </p:anim>
                                    <p:anim calcmode="lin" valueType="num">
                                      <p:cBhvr additive="base">
                                        <p:cTn id="46" dur="500" fill="hold"/>
                                        <p:tgtEl>
                                          <p:spTgt spid="612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8" grpId="0"/>
      <p:bldP spid="612361" grpId="0"/>
      <p:bldP spid="612362" grpId="0" animBg="1"/>
      <p:bldP spid="612363" grpId="0" animBg="1"/>
      <p:bldP spid="612364" grpId="0" animBg="1"/>
      <p:bldP spid="6123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D6F0C89-387E-4DEA-ADA2-821DFF6845BD}" type="slidenum">
              <a:rPr lang="en-US" altLang="zh-CN">
                <a:solidFill>
                  <a:schemeClr val="bg1"/>
                </a:solidFill>
              </a:rPr>
            </a:fld>
            <a:endParaRPr lang="en-US" altLang="zh-CN" dirty="0">
              <a:solidFill>
                <a:schemeClr val="bg1"/>
              </a:solidFill>
            </a:endParaRPr>
          </a:p>
        </p:txBody>
      </p:sp>
      <p:sp>
        <p:nvSpPr>
          <p:cNvPr id="343044" name="Text Box 4"/>
          <p:cNvSpPr txBox="1">
            <a:spLocks noChangeArrowheads="1"/>
          </p:cNvSpPr>
          <p:nvPr/>
        </p:nvSpPr>
        <p:spPr bwMode="auto">
          <a:xfrm>
            <a:off x="468313" y="1341438"/>
            <a:ext cx="8280400" cy="3999865"/>
          </a:xfrm>
          <a:prstGeom prst="rect">
            <a:avLst/>
          </a:prstGeom>
          <a:noFill/>
          <a:ln w="9525">
            <a:solidFill>
              <a:schemeClr val="bg1"/>
            </a:solidFill>
            <a:miter lim="800000"/>
          </a:ln>
          <a:effectLst/>
        </p:spPr>
        <p:txBody>
          <a:bodyPr>
            <a:spAutoFit/>
          </a:bodyPr>
          <a:lstStyle/>
          <a:p>
            <a:pPr marL="342900" indent="-342900">
              <a:spcBef>
                <a:spcPct val="50000"/>
              </a:spcBef>
            </a:pPr>
            <a:r>
              <a:rPr lang="en-US" altLang="zh-CN" sz="2000" b="1">
                <a:solidFill>
                  <a:schemeClr val="bg1"/>
                </a:solidFill>
                <a:ea typeface="宋体" panose="02010600030101010101" pitchFamily="2" charset="-122"/>
              </a:rPr>
              <a:t>	</a:t>
            </a:r>
            <a:r>
              <a:rPr lang="zh-CN" altLang="en-US" sz="2000" b="1">
                <a:solidFill>
                  <a:schemeClr val="bg1"/>
                </a:solidFill>
                <a:ea typeface="宋体" panose="02010600030101010101" pitchFamily="2" charset="-122"/>
              </a:rPr>
              <a:t>相似点：</a:t>
            </a:r>
            <a:endParaRPr lang="zh-CN" altLang="en-US" sz="2000" b="1">
              <a:solidFill>
                <a:schemeClr val="bg1"/>
              </a:solidFill>
              <a:ea typeface="宋体" panose="02010600030101010101" pitchFamily="2" charset="-122"/>
            </a:endParaRPr>
          </a:p>
          <a:p>
            <a:pPr marL="342900" indent="-342900">
              <a:lnSpc>
                <a:spcPct val="120000"/>
              </a:lnSpc>
            </a:pPr>
            <a:r>
              <a:rPr lang="zh-CN" altLang="en-US" sz="2000" b="1">
                <a:solidFill>
                  <a:schemeClr val="bg1"/>
                </a:solidFill>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1. </a:t>
            </a:r>
            <a:r>
              <a:rPr lang="zh-CN" altLang="en-US" sz="2000" b="1">
                <a:solidFill>
                  <a:schemeClr val="bg1"/>
                </a:solidFill>
                <a:latin typeface="宋体" panose="02010600030101010101" pitchFamily="2" charset="-122"/>
                <a:ea typeface="宋体" panose="02010600030101010101" pitchFamily="2" charset="-122"/>
              </a:rPr>
              <a:t>电子学和光子学都出自</a:t>
            </a:r>
            <a:r>
              <a:rPr lang="en-US" altLang="zh-CN" sz="2000" b="1">
                <a:solidFill>
                  <a:schemeClr val="bg1"/>
                </a:solidFill>
                <a:latin typeface="宋体" panose="02010600030101010101" pitchFamily="2" charset="-122"/>
                <a:ea typeface="宋体" panose="02010600030101010101" pitchFamily="2" charset="-122"/>
              </a:rPr>
              <a:t>18</a:t>
            </a:r>
            <a:r>
              <a:rPr lang="zh-CN" altLang="en-US" sz="2000" b="1">
                <a:solidFill>
                  <a:schemeClr val="bg1"/>
                </a:solidFill>
                <a:latin typeface="宋体" panose="02010600030101010101" pitchFamily="2" charset="-122"/>
                <a:ea typeface="宋体" panose="02010600030101010101" pitchFamily="2" charset="-122"/>
              </a:rPr>
              <a:t>世纪的物理学；</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lnSpc>
                <a:spcPct val="120000"/>
              </a:lnSpc>
            </a:pPr>
            <a:r>
              <a:rPr lang="zh-CN" altLang="en-US" sz="2000" b="1">
                <a:solidFill>
                  <a:schemeClr val="bg1"/>
                </a:solidFill>
                <a:latin typeface="宋体" panose="02010600030101010101" pitchFamily="2" charset="-122"/>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2. </a:t>
            </a:r>
            <a:r>
              <a:rPr lang="zh-CN" altLang="en-US" sz="2000" b="1">
                <a:solidFill>
                  <a:schemeClr val="bg1"/>
                </a:solidFill>
                <a:latin typeface="宋体" panose="02010600030101010101" pitchFamily="2" charset="-122"/>
                <a:ea typeface="宋体" panose="02010600030101010101" pitchFamily="2" charset="-122"/>
              </a:rPr>
              <a:t>电子和光子都具有波粒二象性；</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lnSpc>
                <a:spcPct val="120000"/>
              </a:lnSpc>
            </a:pPr>
            <a:r>
              <a:rPr lang="zh-CN" altLang="en-US" sz="2000" b="1">
                <a:solidFill>
                  <a:schemeClr val="bg1"/>
                </a:solidFill>
                <a:latin typeface="宋体" panose="02010600030101010101" pitchFamily="2" charset="-122"/>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3. </a:t>
            </a:r>
            <a:r>
              <a:rPr lang="zh-CN" altLang="en-US" sz="2000" b="1">
                <a:solidFill>
                  <a:schemeClr val="bg1"/>
                </a:solidFill>
                <a:latin typeface="宋体" panose="02010600030101010101" pitchFamily="2" charset="-122"/>
                <a:ea typeface="宋体" panose="02010600030101010101" pitchFamily="2" charset="-122"/>
              </a:rPr>
              <a:t>器件尺寸的发展：大尺寸</a:t>
            </a:r>
            <a:r>
              <a:rPr lang="en-US" altLang="zh-CN" sz="2000" b="1">
                <a:solidFill>
                  <a:schemeClr val="bg1"/>
                </a:solidFill>
                <a:latin typeface="宋体" panose="02010600030101010101" pitchFamily="2" charset="-122"/>
                <a:ea typeface="宋体" panose="02010600030101010101" pitchFamily="2" charset="-122"/>
              </a:rPr>
              <a:t>— </a:t>
            </a:r>
            <a:r>
              <a:rPr lang="zh-CN" altLang="en-US" sz="2000" b="1">
                <a:solidFill>
                  <a:schemeClr val="bg1"/>
                </a:solidFill>
                <a:latin typeface="宋体" panose="02010600030101010101" pitchFamily="2" charset="-122"/>
                <a:ea typeface="宋体" panose="02010600030101010101" pitchFamily="2" charset="-122"/>
              </a:rPr>
              <a:t>微米 </a:t>
            </a:r>
            <a:r>
              <a:rPr lang="en-US" altLang="zh-CN" sz="2000" b="1">
                <a:solidFill>
                  <a:schemeClr val="bg1"/>
                </a:solidFill>
                <a:latin typeface="宋体" panose="02010600030101010101" pitchFamily="2" charset="-122"/>
                <a:ea typeface="宋体" panose="02010600030101010101" pitchFamily="2" charset="-122"/>
              </a:rPr>
              <a:t>— </a:t>
            </a:r>
            <a:r>
              <a:rPr lang="zh-CN" altLang="en-US" sz="2000" b="1">
                <a:solidFill>
                  <a:schemeClr val="bg1"/>
                </a:solidFill>
                <a:latin typeface="宋体" panose="02010600030101010101" pitchFamily="2" charset="-122"/>
                <a:ea typeface="宋体" panose="02010600030101010101" pitchFamily="2" charset="-122"/>
              </a:rPr>
              <a:t>纳米。</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spcBef>
                <a:spcPct val="50000"/>
              </a:spcBef>
            </a:pPr>
            <a:r>
              <a:rPr lang="zh-CN" altLang="en-US" sz="2000" b="1">
                <a:solidFill>
                  <a:schemeClr val="bg1"/>
                </a:solidFill>
                <a:latin typeface="宋体" panose="02010600030101010101" pitchFamily="2" charset="-122"/>
                <a:ea typeface="宋体" panose="02010600030101010101" pitchFamily="2" charset="-122"/>
              </a:rPr>
              <a:t>	不同点：</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lnSpc>
                <a:spcPct val="120000"/>
              </a:lnSpc>
            </a:pPr>
            <a:r>
              <a:rPr lang="zh-CN" altLang="en-US" sz="2000" b="1">
                <a:solidFill>
                  <a:schemeClr val="bg1"/>
                </a:solidFill>
                <a:latin typeface="宋体" panose="02010600030101010101" pitchFamily="2" charset="-122"/>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1. </a:t>
            </a:r>
            <a:r>
              <a:rPr lang="zh-CN" altLang="en-US" sz="2000" b="1">
                <a:solidFill>
                  <a:schemeClr val="bg1"/>
                </a:solidFill>
                <a:latin typeface="宋体" panose="02010600030101010101" pitchFamily="2" charset="-122"/>
                <a:ea typeface="宋体" panose="02010600030101010101" pitchFamily="2" charset="-122"/>
              </a:rPr>
              <a:t>电子带电，有利实现数字化信息处理；</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lnSpc>
                <a:spcPct val="120000"/>
              </a:lnSpc>
            </a:pPr>
            <a:r>
              <a:rPr lang="zh-CN" altLang="en-US" sz="2000" b="1">
                <a:solidFill>
                  <a:schemeClr val="bg1"/>
                </a:solidFill>
                <a:latin typeface="宋体" panose="02010600030101010101" pitchFamily="2" charset="-122"/>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2. </a:t>
            </a:r>
            <a:r>
              <a:rPr lang="zh-CN" altLang="en-US" sz="2000" b="1">
                <a:solidFill>
                  <a:schemeClr val="bg1"/>
                </a:solidFill>
                <a:latin typeface="宋体" panose="02010600030101010101" pitchFamily="2" charset="-122"/>
                <a:ea typeface="宋体" panose="02010600030101010101" pitchFamily="2" charset="-122"/>
              </a:rPr>
              <a:t>光子不带电，有利实现宽带、并行传输。</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lnSpc>
                <a:spcPct val="120000"/>
              </a:lnSpc>
            </a:pPr>
            <a:r>
              <a:rPr lang="zh-CN" altLang="en-US" sz="2000" b="1">
                <a:solidFill>
                  <a:schemeClr val="bg1"/>
                </a:solidFill>
                <a:latin typeface="宋体" panose="02010600030101010101" pitchFamily="2" charset="-122"/>
                <a:ea typeface="宋体" panose="02010600030101010101" pitchFamily="2" charset="-122"/>
              </a:rPr>
              <a:t>    	</a:t>
            </a:r>
            <a:r>
              <a:rPr lang="en-US" altLang="zh-CN" sz="2000" b="1">
                <a:solidFill>
                  <a:schemeClr val="bg1"/>
                </a:solidFill>
                <a:latin typeface="宋体" panose="02010600030101010101" pitchFamily="2" charset="-122"/>
                <a:ea typeface="宋体" panose="02010600030101010101" pitchFamily="2" charset="-122"/>
              </a:rPr>
              <a:t>3. </a:t>
            </a:r>
            <a:r>
              <a:rPr lang="zh-CN" altLang="en-US" sz="2000" b="1">
                <a:solidFill>
                  <a:schemeClr val="bg1"/>
                </a:solidFill>
                <a:latin typeface="宋体" panose="02010600030101010101" pitchFamily="2" charset="-122"/>
                <a:ea typeface="宋体" panose="02010600030101010101" pitchFamily="2" charset="-122"/>
              </a:rPr>
              <a:t>光子学比电子学发展慢：</a:t>
            </a:r>
            <a:endParaRPr lang="zh-CN" altLang="en-US" sz="2000" b="1">
              <a:solidFill>
                <a:schemeClr val="bg1"/>
              </a:solidFill>
              <a:latin typeface="宋体" panose="02010600030101010101" pitchFamily="2" charset="-122"/>
              <a:ea typeface="宋体" panose="02010600030101010101" pitchFamily="2" charset="-122"/>
            </a:endParaRPr>
          </a:p>
          <a:p>
            <a:pPr marL="342900" indent="-342900">
              <a:spcBef>
                <a:spcPct val="50000"/>
              </a:spcBef>
            </a:pPr>
            <a:r>
              <a:rPr lang="zh-CN" altLang="en-US" sz="2000" b="1">
                <a:solidFill>
                  <a:schemeClr val="bg1"/>
                </a:solidFill>
                <a:ea typeface="宋体" panose="02010600030101010101" pitchFamily="2" charset="-122"/>
              </a:rPr>
              <a:t>  </a:t>
            </a:r>
            <a:r>
              <a:rPr lang="zh-CN" altLang="en-US" sz="2000" b="1">
                <a:solidFill>
                  <a:schemeClr val="bg1"/>
                </a:solidFill>
                <a:latin typeface="黑体" panose="02010609060101010101" pitchFamily="2" charset="-122"/>
                <a:ea typeface="黑体" panose="02010609060101010101" pitchFamily="2" charset="-122"/>
              </a:rPr>
              <a:t>*  相干源的出现比电源晚</a:t>
            </a:r>
            <a:r>
              <a:rPr lang="en-US" altLang="zh-CN" sz="2000" b="1">
                <a:solidFill>
                  <a:schemeClr val="bg1"/>
                </a:solidFill>
                <a:latin typeface="黑体" panose="02010609060101010101" pitchFamily="2" charset="-122"/>
                <a:ea typeface="黑体" panose="02010609060101010101" pitchFamily="2" charset="-122"/>
              </a:rPr>
              <a:t>2</a:t>
            </a:r>
            <a:r>
              <a:rPr lang="zh-CN" altLang="en-US" sz="2000" b="1">
                <a:solidFill>
                  <a:schemeClr val="bg1"/>
                </a:solidFill>
                <a:latin typeface="黑体" panose="02010609060101010101" pitchFamily="2" charset="-122"/>
                <a:ea typeface="黑体" panose="02010609060101010101" pitchFamily="2" charset="-122"/>
              </a:rPr>
              <a:t>个世纪；光子学诞生比电子学晚半个世纪；</a:t>
            </a:r>
            <a:endParaRPr lang="zh-CN" altLang="en-US" sz="2000" b="1">
              <a:solidFill>
                <a:schemeClr val="bg1"/>
              </a:solidFill>
              <a:latin typeface="黑体" panose="02010609060101010101" pitchFamily="2" charset="-122"/>
              <a:ea typeface="黑体" panose="02010609060101010101" pitchFamily="2" charset="-122"/>
            </a:endParaRPr>
          </a:p>
          <a:p>
            <a:pPr marL="342900" indent="-342900">
              <a:spcBef>
                <a:spcPct val="50000"/>
              </a:spcBef>
            </a:pPr>
            <a:r>
              <a:rPr lang="zh-CN" altLang="en-US" sz="2000" b="1">
                <a:solidFill>
                  <a:schemeClr val="bg1"/>
                </a:solidFill>
                <a:latin typeface="黑体" panose="02010609060101010101" pitchFamily="2" charset="-122"/>
                <a:ea typeface="黑体" panose="02010609060101010101" pitchFamily="2" charset="-122"/>
              </a:rPr>
              <a:t> *  实现“光控光”的全光开关比实现“电控电”的晶体管晚</a:t>
            </a:r>
            <a:r>
              <a:rPr lang="en-US" altLang="zh-CN" sz="2000" b="1">
                <a:solidFill>
                  <a:schemeClr val="bg1"/>
                </a:solidFill>
                <a:latin typeface="黑体" panose="02010609060101010101" pitchFamily="2" charset="-122"/>
                <a:ea typeface="黑体" panose="02010609060101010101" pitchFamily="2" charset="-122"/>
              </a:rPr>
              <a:t>1</a:t>
            </a:r>
            <a:r>
              <a:rPr lang="zh-CN" altLang="en-US" sz="2000" b="1">
                <a:solidFill>
                  <a:schemeClr val="bg1"/>
                </a:solidFill>
                <a:latin typeface="黑体" panose="02010609060101010101" pitchFamily="2" charset="-122"/>
                <a:ea typeface="黑体" panose="02010609060101010101" pitchFamily="2" charset="-122"/>
              </a:rPr>
              <a:t>个世纪。</a:t>
            </a:r>
            <a:r>
              <a:rPr lang="zh-CN" altLang="en-US" sz="2000" b="1">
                <a:solidFill>
                  <a:srgbClr val="FFCC00"/>
                </a:solidFill>
                <a:ea typeface="宋体" panose="02010600030101010101" pitchFamily="2" charset="-122"/>
              </a:rPr>
              <a:t> </a:t>
            </a:r>
            <a:endParaRPr lang="zh-CN" altLang="en-US" sz="2000" b="1">
              <a:solidFill>
                <a:srgbClr val="FFCC00"/>
              </a:solidFill>
              <a:ea typeface="宋体" panose="02010600030101010101" pitchFamily="2" charset="-122"/>
            </a:endParaRPr>
          </a:p>
        </p:txBody>
      </p:sp>
      <p:sp>
        <p:nvSpPr>
          <p:cNvPr id="343045" name="Rectangle 5"/>
          <p:cNvSpPr>
            <a:spLocks noChangeArrowheads="1"/>
          </p:cNvSpPr>
          <p:nvPr/>
        </p:nvSpPr>
        <p:spPr bwMode="auto">
          <a:xfrm>
            <a:off x="2484438" y="692150"/>
            <a:ext cx="4319587" cy="579438"/>
          </a:xfrm>
          <a:prstGeom prst="rect">
            <a:avLst/>
          </a:prstGeom>
          <a:noFill/>
          <a:ln w="9525">
            <a:noFill/>
            <a:miter lim="800000"/>
          </a:ln>
          <a:effectLst/>
        </p:spPr>
        <p:txBody>
          <a:bodyPr>
            <a:spAutoFit/>
          </a:bodyPr>
          <a:lstStyle/>
          <a:p>
            <a:pPr algn="ctr"/>
            <a:r>
              <a:rPr lang="zh-CN" altLang="en-US" sz="3200" b="1">
                <a:solidFill>
                  <a:srgbClr val="FFCC00"/>
                </a:solidFill>
                <a:ea typeface="宋体" panose="02010600030101010101" pitchFamily="2" charset="-122"/>
              </a:rPr>
              <a:t>光子学与电子学比较</a:t>
            </a:r>
            <a:endParaRPr lang="zh-CN" altLang="en-US" sz="3200" b="1">
              <a:solidFill>
                <a:srgbClr val="FFCC00"/>
              </a:solidFill>
              <a:ea typeface="宋体" panose="02010600030101010101" pitchFamily="2" charset="-122"/>
            </a:endParaRPr>
          </a:p>
        </p:txBody>
      </p:sp>
      <p:sp>
        <p:nvSpPr>
          <p:cNvPr id="5" name="日期占位符 4"/>
          <p:cNvSpPr>
            <a:spLocks noGrp="1"/>
          </p:cNvSpPr>
          <p:nvPr>
            <p:ph type="dt" sz="half" idx="10"/>
          </p:nvPr>
        </p:nvSpPr>
        <p:spPr/>
        <p:txBody>
          <a:bodyPr/>
          <a:lstStyle/>
          <a:p>
            <a:fld id="{8F88DABA-63EB-47F5-A39F-4030E0990BE8}"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6992E6A5-F750-4279-8A85-718F35EB449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45C8D42F-E824-45AA-B618-F2D2300DCF14}" type="slidenum">
              <a:rPr lang="en-US" altLang="zh-CN"/>
            </a:fld>
            <a:endParaRPr lang="en-US" altLang="zh-CN"/>
          </a:p>
        </p:txBody>
      </p:sp>
      <p:sp>
        <p:nvSpPr>
          <p:cNvPr id="22532" name="Rectangle 2"/>
          <p:cNvSpPr>
            <a:spLocks noChangeArrowheads="1"/>
          </p:cNvSpPr>
          <p:nvPr/>
        </p:nvSpPr>
        <p:spPr bwMode="auto">
          <a:xfrm>
            <a:off x="1691640" y="1167130"/>
            <a:ext cx="6078855" cy="3661410"/>
          </a:xfrm>
          <a:prstGeom prst="rect">
            <a:avLst/>
          </a:prstGeom>
          <a:noFill/>
          <a:ln w="9525">
            <a:noFill/>
            <a:miter lim="800000"/>
          </a:ln>
        </p:spPr>
        <p:txBody>
          <a:bodyPr wrap="square">
            <a:spAutoFit/>
          </a:bodyPr>
          <a:lstStyle/>
          <a:p>
            <a:r>
              <a:rPr lang="zh-CN" altLang="en-US" b="1" dirty="0">
                <a:solidFill>
                  <a:srgbClr val="FF0000"/>
                </a:solidFill>
                <a:latin typeface="隶书" panose="02010509060101010101" pitchFamily="49" charset="-122"/>
              </a:rPr>
              <a:t> </a:t>
            </a:r>
            <a:r>
              <a:rPr lang="en-US" altLang="zh-CN" b="1" dirty="0">
                <a:solidFill>
                  <a:srgbClr val="FF0000"/>
                </a:solidFill>
                <a:cs typeface="Arial" panose="020B0604020202020204" pitchFamily="34" charset="0"/>
                <a:sym typeface="+mn-ea"/>
              </a:rPr>
              <a:t>§2  </a:t>
            </a:r>
            <a:r>
              <a:rPr lang="zh-CN" altLang="en-US" b="1" dirty="0" smtClean="0">
                <a:solidFill>
                  <a:srgbClr val="FF0000"/>
                </a:solidFill>
                <a:latin typeface="隶书" panose="02010509060101010101" pitchFamily="49" charset="-122"/>
              </a:rPr>
              <a:t>信息光电子</a:t>
            </a:r>
            <a:endParaRPr lang="zh-CN" altLang="en-US" b="1" dirty="0">
              <a:solidFill>
                <a:srgbClr val="FF0000"/>
              </a:solidFill>
              <a:latin typeface="隶书" panose="02010509060101010101" pitchFamily="49" charset="-122"/>
            </a:endParaRPr>
          </a:p>
          <a:p>
            <a:endParaRPr lang="zh-CN" altLang="en-US" sz="2800" b="1" dirty="0">
              <a:solidFill>
                <a:srgbClr val="CC0000"/>
              </a:solidFill>
              <a:latin typeface="隶书" panose="02010509060101010101" pitchFamily="49" charset="-122"/>
            </a:endParaRPr>
          </a:p>
          <a:p>
            <a:r>
              <a:rPr lang="en-US" altLang="zh-CN" sz="2400" b="1" dirty="0">
                <a:solidFill>
                  <a:srgbClr val="FFFF00"/>
                </a:solidFill>
                <a:cs typeface="Arial" panose="020B0604020202020204" pitchFamily="34" charset="0"/>
                <a:sym typeface="+mn-ea"/>
              </a:rPr>
              <a:t>§</a:t>
            </a:r>
            <a:r>
              <a:rPr lang="en-US" altLang="zh-CN" sz="2400" b="1" dirty="0">
                <a:solidFill>
                  <a:srgbClr val="FFFF00"/>
                </a:solidFill>
                <a:latin typeface="隶书" panose="02010509060101010101" pitchFamily="49" charset="-122"/>
              </a:rPr>
              <a:t>2.1  </a:t>
            </a:r>
            <a:r>
              <a:rPr lang="zh-CN" altLang="en-US" sz="2400" b="1" dirty="0" smtClean="0">
                <a:solidFill>
                  <a:srgbClr val="FFFF00"/>
                </a:solidFill>
                <a:latin typeface="隶书" panose="02010509060101010101" pitchFamily="49" charset="-122"/>
              </a:rPr>
              <a:t>信息光电子</a:t>
            </a:r>
            <a:r>
              <a:rPr lang="zh-CN" altLang="en-US" sz="2400" b="1" dirty="0">
                <a:solidFill>
                  <a:srgbClr val="FFFF00"/>
                </a:solidFill>
                <a:latin typeface="隶书" panose="02010509060101010101" pitchFamily="49" charset="-122"/>
              </a:rPr>
              <a:t>技术概况</a:t>
            </a:r>
            <a:endParaRPr lang="zh-CN" altLang="en-US" sz="2400" b="1" dirty="0">
              <a:solidFill>
                <a:srgbClr val="FFFF00"/>
              </a:solidFill>
              <a:latin typeface="隶书" panose="02010509060101010101" pitchFamily="49" charset="-122"/>
            </a:endParaRPr>
          </a:p>
          <a:p>
            <a:endParaRPr lang="zh-CN" altLang="en-US" sz="2400" b="1" dirty="0">
              <a:solidFill>
                <a:srgbClr val="FFFF00"/>
              </a:solidFill>
              <a:latin typeface="隶书" panose="02010509060101010101" pitchFamily="49" charset="-122"/>
            </a:endParaRPr>
          </a:p>
          <a:p>
            <a:r>
              <a:rPr lang="en-US" altLang="zh-CN" sz="2400" b="1" dirty="0">
                <a:solidFill>
                  <a:srgbClr val="FFFF00"/>
                </a:solidFill>
                <a:cs typeface="Arial" panose="020B0604020202020204" pitchFamily="34" charset="0"/>
                <a:sym typeface="+mn-ea"/>
              </a:rPr>
              <a:t>§</a:t>
            </a:r>
            <a:r>
              <a:rPr lang="en-US" altLang="zh-CN" sz="2400" b="1" dirty="0">
                <a:solidFill>
                  <a:srgbClr val="FFFF00"/>
                </a:solidFill>
                <a:latin typeface="隶书" panose="02010509060101010101" pitchFamily="49" charset="-122"/>
              </a:rPr>
              <a:t>2.2  </a:t>
            </a:r>
            <a:r>
              <a:rPr lang="zh-CN" altLang="en-US" sz="2400" b="1" dirty="0">
                <a:solidFill>
                  <a:srgbClr val="FFFF00"/>
                </a:solidFill>
                <a:latin typeface="隶书" panose="02010509060101010101" pitchFamily="49" charset="-122"/>
              </a:rPr>
              <a:t>激光技术</a:t>
            </a:r>
            <a:endParaRPr lang="zh-CN" altLang="en-US" sz="2400" b="1" dirty="0">
              <a:solidFill>
                <a:srgbClr val="FFFF00"/>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smtClean="0">
                <a:solidFill>
                  <a:schemeClr val="tx1"/>
                </a:solidFill>
                <a:latin typeface="隶书" panose="02010509060101010101" pitchFamily="49" charset="-122"/>
              </a:rPr>
              <a:t>2.3  </a:t>
            </a:r>
            <a:r>
              <a:rPr lang="zh-CN" altLang="en-US" sz="2400" b="1" dirty="0" smtClean="0">
                <a:solidFill>
                  <a:schemeClr val="tx1"/>
                </a:solidFill>
                <a:latin typeface="隶书" panose="02010509060101010101" pitchFamily="49" charset="-122"/>
              </a:rPr>
              <a:t>探测、成像与显示技术</a:t>
            </a:r>
            <a:endParaRPr lang="zh-CN" altLang="en-US" sz="2400" b="1" dirty="0">
              <a:solidFill>
                <a:schemeClr val="tx1"/>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a:p>
            <a:r>
              <a:rPr lang="en-US" altLang="zh-CN" sz="2400" b="1" dirty="0">
                <a:solidFill>
                  <a:schemeClr val="tx1"/>
                </a:solidFill>
                <a:cs typeface="Arial" panose="020B0604020202020204" pitchFamily="34" charset="0"/>
                <a:sym typeface="+mn-ea"/>
              </a:rPr>
              <a:t>§</a:t>
            </a:r>
            <a:r>
              <a:rPr lang="en-US" altLang="zh-CN" sz="2400" b="1" dirty="0">
                <a:solidFill>
                  <a:schemeClr val="tx1"/>
                </a:solidFill>
                <a:latin typeface="隶书" panose="02010509060101010101" pitchFamily="49" charset="-122"/>
              </a:rPr>
              <a:t>2.4  </a:t>
            </a:r>
            <a:r>
              <a:rPr lang="zh-CN" altLang="en-US" sz="2400" b="1" dirty="0" smtClean="0">
                <a:solidFill>
                  <a:schemeClr val="tx1"/>
                </a:solidFill>
                <a:latin typeface="隶书" panose="02010509060101010101" pitchFamily="49" charset="-122"/>
              </a:rPr>
              <a:t>光电</a:t>
            </a:r>
            <a:r>
              <a:rPr lang="zh-CN" altLang="en-US" sz="2400" b="1" dirty="0">
                <a:solidFill>
                  <a:schemeClr val="tx1"/>
                </a:solidFill>
                <a:latin typeface="隶书" panose="02010509060101010101" pitchFamily="49" charset="-122"/>
              </a:rPr>
              <a:t>子集成技术</a:t>
            </a:r>
            <a:endParaRPr lang="zh-CN" altLang="en-US" sz="2400" b="1" dirty="0">
              <a:solidFill>
                <a:schemeClr val="tx1"/>
              </a:solidFill>
              <a:latin typeface="隶书" panose="020105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a:ln>
            <a:miter lim="800000"/>
          </a:ln>
        </p:spPr>
        <p:txBody>
          <a:bodyPr/>
          <a:lstStyle/>
          <a:p>
            <a:fld id="{EEEFBE5A-4F8D-4D2F-B67C-A4C2FDBB8B21}"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4339" name="灯片编号占位符 5"/>
          <p:cNvSpPr>
            <a:spLocks noGrp="1"/>
          </p:cNvSpPr>
          <p:nvPr>
            <p:ph type="sldNum" sz="quarter" idx="12"/>
          </p:nvPr>
        </p:nvSpPr>
        <p:spPr>
          <a:noFill/>
          <a:ln>
            <a:miter lim="800000"/>
          </a:ln>
        </p:spPr>
        <p:txBody>
          <a:bodyPr/>
          <a:lstStyle/>
          <a:p>
            <a:fld id="{65135A31-478C-4A9A-8B68-18F995ACCFE2}"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4340" name="Rectangle 36"/>
          <p:cNvSpPr>
            <a:spLocks noChangeArrowheads="1"/>
          </p:cNvSpPr>
          <p:nvPr/>
        </p:nvSpPr>
        <p:spPr bwMode="auto">
          <a:xfrm>
            <a:off x="0" y="5805488"/>
            <a:ext cx="9144000" cy="647700"/>
          </a:xfrm>
          <a:prstGeom prst="rect">
            <a:avLst/>
          </a:prstGeom>
          <a:gradFill rotWithShape="1">
            <a:gsLst>
              <a:gs pos="0">
                <a:srgbClr val="0000FF"/>
              </a:gs>
              <a:gs pos="100000">
                <a:srgbClr val="000076"/>
              </a:gs>
            </a:gsLst>
            <a:lin ang="5400000" scaled="1"/>
          </a:gradFill>
          <a:ln w="9525">
            <a:no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14341" name="Rectangle 4"/>
          <p:cNvSpPr>
            <a:spLocks noGrp="1" noChangeArrowheads="1"/>
          </p:cNvSpPr>
          <p:nvPr>
            <p:ph type="title"/>
          </p:nvPr>
        </p:nvSpPr>
        <p:spPr>
          <a:xfrm>
            <a:off x="457200" y="277813"/>
            <a:ext cx="8229600" cy="1143000"/>
          </a:xfrm>
          <a:noFill/>
        </p:spPr>
        <p:txBody>
          <a:bodyPr/>
          <a:lstStyle/>
          <a:p>
            <a:pPr eaLnBrk="1" hangingPunct="1"/>
            <a:r>
              <a:rPr lang="zh-CN" altLang="en-US" sz="4000" b="1" smtClean="0">
                <a:ea typeface="宋体" panose="02010600030101010101" pitchFamily="2" charset="-122"/>
              </a:rPr>
              <a:t>光子器件与电子器件性能比较</a:t>
            </a:r>
            <a:endParaRPr lang="zh-CN" altLang="en-US" sz="4000" b="1" smtClean="0">
              <a:ea typeface="宋体" panose="02010600030101010101" pitchFamily="2" charset="-122"/>
            </a:endParaRPr>
          </a:p>
        </p:txBody>
      </p:sp>
      <p:grpSp>
        <p:nvGrpSpPr>
          <p:cNvPr id="2" name="Group 5"/>
          <p:cNvGrpSpPr/>
          <p:nvPr/>
        </p:nvGrpSpPr>
        <p:grpSpPr bwMode="auto">
          <a:xfrm>
            <a:off x="250825" y="1412875"/>
            <a:ext cx="8404225" cy="4895850"/>
            <a:chOff x="-3" y="-3"/>
            <a:chExt cx="3977" cy="2598"/>
          </a:xfrm>
        </p:grpSpPr>
        <p:grpSp>
          <p:nvGrpSpPr>
            <p:cNvPr id="3" name="Group 6"/>
            <p:cNvGrpSpPr/>
            <p:nvPr/>
          </p:nvGrpSpPr>
          <p:grpSpPr bwMode="auto">
            <a:xfrm>
              <a:off x="0" y="0"/>
              <a:ext cx="3971" cy="2592"/>
              <a:chOff x="0" y="0"/>
              <a:chExt cx="3971" cy="2592"/>
            </a:xfrm>
          </p:grpSpPr>
          <p:grpSp>
            <p:nvGrpSpPr>
              <p:cNvPr id="4" name="Group 7"/>
              <p:cNvGrpSpPr/>
              <p:nvPr/>
            </p:nvGrpSpPr>
            <p:grpSpPr bwMode="auto">
              <a:xfrm>
                <a:off x="0" y="0"/>
                <a:ext cx="1262" cy="432"/>
                <a:chOff x="0" y="0"/>
                <a:chExt cx="1262" cy="432"/>
              </a:xfrm>
            </p:grpSpPr>
            <p:sp>
              <p:nvSpPr>
                <p:cNvPr id="14370" name="Rectangle 8"/>
                <p:cNvSpPr>
                  <a:spLocks noChangeArrowheads="1"/>
                </p:cNvSpPr>
                <p:nvPr/>
              </p:nvSpPr>
              <p:spPr bwMode="auto">
                <a:xfrm>
                  <a:off x="43" y="0"/>
                  <a:ext cx="1176" cy="432"/>
                </a:xfrm>
                <a:prstGeom prst="rect">
                  <a:avLst/>
                </a:prstGeom>
                <a:noFill/>
                <a:ln w="12700" cap="sq">
                  <a:noFill/>
                  <a:miter lim="800000"/>
                  <a:headEnd type="none" w="sm" len="sm"/>
                  <a:tailEnd type="none" w="sm" len="sm"/>
                </a:ln>
                <a:effectLst/>
              </p:spPr>
              <p:txBody>
                <a:bodyPr/>
                <a:lstStyle/>
                <a:p>
                  <a:pPr algn="ctr" eaLnBrk="0" hangingPunct="0"/>
                  <a:r>
                    <a:rPr kumimoji="1" lang="zh-CN" altLang="en-US" sz="3300" b="1">
                      <a:solidFill>
                        <a:srgbClr val="FFFFFF"/>
                      </a:solidFill>
                      <a:latin typeface="宋体" panose="02010600030101010101" pitchFamily="2" charset="-122"/>
                      <a:ea typeface="宋体" panose="02010600030101010101" pitchFamily="2" charset="-122"/>
                    </a:rPr>
                    <a:t>性    能</a:t>
                  </a:r>
                  <a:endParaRPr kumimoji="1" lang="zh-CN" altLang="en-US" sz="4800">
                    <a:solidFill>
                      <a:srgbClr val="FFFFFF"/>
                    </a:solidFill>
                    <a:latin typeface="宋体" panose="02010600030101010101" pitchFamily="2" charset="-122"/>
                    <a:ea typeface="宋体" panose="02010600030101010101" pitchFamily="2" charset="-122"/>
                  </a:endParaRPr>
                </a:p>
              </p:txBody>
            </p:sp>
            <p:sp>
              <p:nvSpPr>
                <p:cNvPr id="14371" name="Rectangle 9"/>
                <p:cNvSpPr>
                  <a:spLocks noChangeArrowheads="1"/>
                </p:cNvSpPr>
                <p:nvPr/>
              </p:nvSpPr>
              <p:spPr bwMode="auto">
                <a:xfrm>
                  <a:off x="0" y="0"/>
                  <a:ext cx="1262"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5" name="Group 10"/>
              <p:cNvGrpSpPr/>
              <p:nvPr/>
            </p:nvGrpSpPr>
            <p:grpSpPr bwMode="auto">
              <a:xfrm>
                <a:off x="1262" y="0"/>
                <a:ext cx="1385" cy="432"/>
                <a:chOff x="1262" y="0"/>
                <a:chExt cx="1385" cy="432"/>
              </a:xfrm>
            </p:grpSpPr>
            <p:sp>
              <p:nvSpPr>
                <p:cNvPr id="14368" name="Rectangle 11"/>
                <p:cNvSpPr>
                  <a:spLocks noChangeArrowheads="1"/>
                </p:cNvSpPr>
                <p:nvPr/>
              </p:nvSpPr>
              <p:spPr bwMode="auto">
                <a:xfrm>
                  <a:off x="1305" y="0"/>
                  <a:ext cx="1299" cy="432"/>
                </a:xfrm>
                <a:prstGeom prst="rect">
                  <a:avLst/>
                </a:prstGeom>
                <a:noFill/>
                <a:ln w="12700" cap="sq">
                  <a:noFill/>
                  <a:miter lim="800000"/>
                  <a:headEnd type="none" w="sm" len="sm"/>
                  <a:tailEnd type="none" w="sm" len="sm"/>
                </a:ln>
                <a:effectLst/>
              </p:spPr>
              <p:txBody>
                <a:bodyPr/>
                <a:lstStyle/>
                <a:p>
                  <a:pPr algn="ctr" eaLnBrk="0" hangingPunct="0"/>
                  <a:r>
                    <a:rPr kumimoji="1" lang="zh-CN" altLang="en-US" sz="2900" b="1">
                      <a:solidFill>
                        <a:srgbClr val="FFFFFF"/>
                      </a:solidFill>
                      <a:latin typeface="宋体" panose="02010600030101010101" pitchFamily="2" charset="-122"/>
                      <a:ea typeface="宋体" panose="02010600030101010101" pitchFamily="2" charset="-122"/>
                    </a:rPr>
                    <a:t>光子器件</a:t>
                  </a:r>
                  <a:endParaRPr kumimoji="1" lang="zh-CN" altLang="en-US" sz="2900" b="1">
                    <a:solidFill>
                      <a:srgbClr val="FFFFFF"/>
                    </a:solidFill>
                    <a:latin typeface="宋体" panose="02010600030101010101" pitchFamily="2" charset="-122"/>
                    <a:ea typeface="宋体" panose="02010600030101010101" pitchFamily="2" charset="-122"/>
                  </a:endParaRPr>
                </a:p>
              </p:txBody>
            </p:sp>
            <p:sp>
              <p:nvSpPr>
                <p:cNvPr id="14369" name="Rectangle 12"/>
                <p:cNvSpPr>
                  <a:spLocks noChangeArrowheads="1"/>
                </p:cNvSpPr>
                <p:nvPr/>
              </p:nvSpPr>
              <p:spPr bwMode="auto">
                <a:xfrm>
                  <a:off x="1262" y="0"/>
                  <a:ext cx="1385"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6" name="Group 13"/>
              <p:cNvGrpSpPr/>
              <p:nvPr/>
            </p:nvGrpSpPr>
            <p:grpSpPr bwMode="auto">
              <a:xfrm>
                <a:off x="2647" y="0"/>
                <a:ext cx="1324" cy="432"/>
                <a:chOff x="2647" y="0"/>
                <a:chExt cx="1324" cy="432"/>
              </a:xfrm>
            </p:grpSpPr>
            <p:sp>
              <p:nvSpPr>
                <p:cNvPr id="14366" name="Rectangle 14"/>
                <p:cNvSpPr>
                  <a:spLocks noChangeArrowheads="1"/>
                </p:cNvSpPr>
                <p:nvPr/>
              </p:nvSpPr>
              <p:spPr bwMode="auto">
                <a:xfrm>
                  <a:off x="2690" y="0"/>
                  <a:ext cx="1238" cy="432"/>
                </a:xfrm>
                <a:prstGeom prst="rect">
                  <a:avLst/>
                </a:prstGeom>
                <a:noFill/>
                <a:ln w="12700" cap="sq">
                  <a:noFill/>
                  <a:miter lim="800000"/>
                  <a:headEnd type="none" w="sm" len="sm"/>
                  <a:tailEnd type="none" w="sm" len="sm"/>
                </a:ln>
                <a:effectLst/>
              </p:spPr>
              <p:txBody>
                <a:bodyPr/>
                <a:lstStyle/>
                <a:p>
                  <a:pPr algn="ctr" eaLnBrk="0" hangingPunct="0"/>
                  <a:r>
                    <a:rPr kumimoji="1" lang="zh-CN" altLang="en-US" sz="2900" b="1">
                      <a:solidFill>
                        <a:srgbClr val="FFFFFF"/>
                      </a:solidFill>
                      <a:latin typeface="宋体" panose="02010600030101010101" pitchFamily="2" charset="-122"/>
                      <a:ea typeface="宋体" panose="02010600030101010101" pitchFamily="2" charset="-122"/>
                    </a:rPr>
                    <a:t>电子器件</a:t>
                  </a:r>
                  <a:endParaRPr kumimoji="1" lang="zh-CN" altLang="en-US" sz="2400">
                    <a:solidFill>
                      <a:srgbClr val="FFFFFF"/>
                    </a:solidFill>
                    <a:latin typeface="宋体" panose="02010600030101010101" pitchFamily="2" charset="-122"/>
                    <a:ea typeface="宋体" panose="02010600030101010101" pitchFamily="2" charset="-122"/>
                  </a:endParaRPr>
                </a:p>
              </p:txBody>
            </p:sp>
            <p:sp>
              <p:nvSpPr>
                <p:cNvPr id="14367" name="Rectangle 15"/>
                <p:cNvSpPr>
                  <a:spLocks noChangeArrowheads="1"/>
                </p:cNvSpPr>
                <p:nvPr/>
              </p:nvSpPr>
              <p:spPr bwMode="auto">
                <a:xfrm>
                  <a:off x="2647" y="0"/>
                  <a:ext cx="1324"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7" name="Group 16"/>
              <p:cNvGrpSpPr/>
              <p:nvPr/>
            </p:nvGrpSpPr>
            <p:grpSpPr bwMode="auto">
              <a:xfrm>
                <a:off x="0" y="432"/>
                <a:ext cx="1262" cy="1008"/>
                <a:chOff x="0" y="432"/>
                <a:chExt cx="1262" cy="1008"/>
              </a:xfrm>
            </p:grpSpPr>
            <p:sp>
              <p:nvSpPr>
                <p:cNvPr id="14364" name="Rectangle 17"/>
                <p:cNvSpPr>
                  <a:spLocks noChangeArrowheads="1"/>
                </p:cNvSpPr>
                <p:nvPr/>
              </p:nvSpPr>
              <p:spPr bwMode="auto">
                <a:xfrm>
                  <a:off x="43" y="432"/>
                  <a:ext cx="1176" cy="1008"/>
                </a:xfrm>
                <a:prstGeom prst="rect">
                  <a:avLst/>
                </a:prstGeom>
                <a:noFill/>
                <a:ln w="12700" cap="sq">
                  <a:noFill/>
                  <a:miter lim="800000"/>
                  <a:headEnd type="none" w="sm" len="sm"/>
                  <a:tailEnd type="none" w="sm" len="sm"/>
                </a:ln>
                <a:effectLst/>
              </p:spPr>
              <p:txBody>
                <a:bodyPr/>
                <a:lstStyle/>
                <a:p>
                  <a:pPr algn="just" eaLnBrk="0" hangingPunct="0"/>
                  <a:endParaRPr kumimoji="1" lang="en-US" altLang="zh-CN" sz="2500" b="1">
                    <a:solidFill>
                      <a:srgbClr val="FFFFFF"/>
                    </a:solidFill>
                    <a:latin typeface="宋体" panose="02010600030101010101" pitchFamily="2" charset="-122"/>
                    <a:ea typeface="宋体" panose="02010600030101010101" pitchFamily="2" charset="-122"/>
                  </a:endParaRPr>
                </a:p>
                <a:p>
                  <a:pPr algn="just" eaLnBrk="0" hangingPunct="0"/>
                  <a:r>
                    <a:rPr kumimoji="1" lang="zh-CN" altLang="en-US" sz="2800" b="1">
                      <a:solidFill>
                        <a:srgbClr val="FFFFFF"/>
                      </a:solidFill>
                      <a:latin typeface="宋体" panose="02010600030101010101" pitchFamily="2" charset="-122"/>
                      <a:ea typeface="宋体" panose="02010600030101010101" pitchFamily="2" charset="-122"/>
                    </a:rPr>
                    <a:t>信息载体特性和传输方式</a:t>
                  </a:r>
                  <a:endParaRPr kumimoji="1" lang="zh-CN" altLang="en-US" sz="2800">
                    <a:solidFill>
                      <a:srgbClr val="FFFFFF"/>
                    </a:solidFill>
                    <a:latin typeface="宋体" panose="02010600030101010101" pitchFamily="2" charset="-122"/>
                    <a:ea typeface="宋体" panose="02010600030101010101" pitchFamily="2" charset="-122"/>
                  </a:endParaRPr>
                </a:p>
              </p:txBody>
            </p:sp>
            <p:sp>
              <p:nvSpPr>
                <p:cNvPr id="14365" name="Rectangle 18"/>
                <p:cNvSpPr>
                  <a:spLocks noChangeArrowheads="1"/>
                </p:cNvSpPr>
                <p:nvPr/>
              </p:nvSpPr>
              <p:spPr bwMode="auto">
                <a:xfrm>
                  <a:off x="0" y="432"/>
                  <a:ext cx="1262" cy="1008"/>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8" name="Group 19"/>
              <p:cNvGrpSpPr/>
              <p:nvPr/>
            </p:nvGrpSpPr>
            <p:grpSpPr bwMode="auto">
              <a:xfrm>
                <a:off x="1262" y="432"/>
                <a:ext cx="1385" cy="1008"/>
                <a:chOff x="1262" y="432"/>
                <a:chExt cx="1385" cy="1008"/>
              </a:xfrm>
            </p:grpSpPr>
            <p:sp>
              <p:nvSpPr>
                <p:cNvPr id="14362" name="Rectangle 20"/>
                <p:cNvSpPr>
                  <a:spLocks noChangeArrowheads="1"/>
                </p:cNvSpPr>
                <p:nvPr/>
              </p:nvSpPr>
              <p:spPr bwMode="auto">
                <a:xfrm>
                  <a:off x="1305" y="432"/>
                  <a:ext cx="1299" cy="1008"/>
                </a:xfrm>
                <a:prstGeom prst="rect">
                  <a:avLst/>
                </a:prstGeom>
                <a:noFill/>
                <a:ln w="12700" cap="sq">
                  <a:noFill/>
                  <a:miter lim="800000"/>
                  <a:headEnd type="none" w="sm" len="sm"/>
                  <a:tailEnd type="none" w="sm" len="sm"/>
                </a:ln>
                <a:effectLst/>
              </p:spPr>
              <p:txBody>
                <a:bodyPr/>
                <a:lstStyle/>
                <a:p>
                  <a:pPr algn="just" eaLnBrk="0" hangingPunct="0"/>
                  <a:r>
                    <a:rPr kumimoji="1" lang="zh-CN" altLang="en-US" sz="2400" b="1">
                      <a:solidFill>
                        <a:srgbClr val="FFFFFF"/>
                      </a:solidFill>
                      <a:latin typeface="宋体" panose="02010600030101010101" pitchFamily="2" charset="-122"/>
                      <a:ea typeface="宋体" panose="02010600030101010101" pitchFamily="2" charset="-122"/>
                    </a:rPr>
                    <a:t>电中性</a:t>
                  </a:r>
                  <a:r>
                    <a:rPr kumimoji="1" lang="en-US" altLang="zh-CN" sz="2400" b="1">
                      <a:solidFill>
                        <a:srgbClr val="FFFFFF"/>
                      </a:solidFill>
                      <a:latin typeface="宋体" panose="02010600030101010101" pitchFamily="2" charset="-122"/>
                      <a:ea typeface="宋体" panose="02010600030101010101" pitchFamily="2" charset="-122"/>
                    </a:rPr>
                    <a:t>,</a:t>
                  </a:r>
                  <a:r>
                    <a:rPr kumimoji="1" lang="zh-CN" altLang="en-US" sz="2400" b="1">
                      <a:solidFill>
                        <a:srgbClr val="FFFFFF"/>
                      </a:solidFill>
                      <a:latin typeface="宋体" panose="02010600030101010101" pitchFamily="2" charset="-122"/>
                      <a:ea typeface="宋体" panose="02010600030101010101" pitchFamily="2" charset="-122"/>
                    </a:rPr>
                    <a:t>具有时间可逆性，无空间局域性，在自由空间或光纤中传输</a:t>
                  </a:r>
                  <a:endParaRPr kumimoji="1" lang="zh-CN" altLang="en-US">
                    <a:solidFill>
                      <a:srgbClr val="FFFFFF"/>
                    </a:solidFill>
                    <a:latin typeface="宋体" panose="02010600030101010101" pitchFamily="2" charset="-122"/>
                    <a:ea typeface="宋体" panose="02010600030101010101" pitchFamily="2" charset="-122"/>
                  </a:endParaRPr>
                </a:p>
              </p:txBody>
            </p:sp>
            <p:sp>
              <p:nvSpPr>
                <p:cNvPr id="14363" name="Rectangle 21"/>
                <p:cNvSpPr>
                  <a:spLocks noChangeArrowheads="1"/>
                </p:cNvSpPr>
                <p:nvPr/>
              </p:nvSpPr>
              <p:spPr bwMode="auto">
                <a:xfrm>
                  <a:off x="1262" y="432"/>
                  <a:ext cx="1385" cy="1008"/>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9" name="Group 22"/>
              <p:cNvGrpSpPr/>
              <p:nvPr/>
            </p:nvGrpSpPr>
            <p:grpSpPr bwMode="auto">
              <a:xfrm>
                <a:off x="2647" y="432"/>
                <a:ext cx="1324" cy="1008"/>
                <a:chOff x="2647" y="432"/>
                <a:chExt cx="1324" cy="1008"/>
              </a:xfrm>
            </p:grpSpPr>
            <p:sp>
              <p:nvSpPr>
                <p:cNvPr id="14360" name="Rectangle 23"/>
                <p:cNvSpPr>
                  <a:spLocks noChangeArrowheads="1"/>
                </p:cNvSpPr>
                <p:nvPr/>
              </p:nvSpPr>
              <p:spPr bwMode="auto">
                <a:xfrm>
                  <a:off x="2690" y="432"/>
                  <a:ext cx="1238" cy="1008"/>
                </a:xfrm>
                <a:prstGeom prst="rect">
                  <a:avLst/>
                </a:prstGeom>
                <a:noFill/>
                <a:ln w="12700" cap="sq">
                  <a:noFill/>
                  <a:miter lim="800000"/>
                  <a:headEnd type="none" w="sm" len="sm"/>
                  <a:tailEnd type="none" w="sm" len="sm"/>
                </a:ln>
                <a:effectLst/>
              </p:spPr>
              <p:txBody>
                <a:bodyP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带基本电荷，具有时间不可逆性和空间局域性，无线电波在自由空间或金属导体中传输</a:t>
                  </a:r>
                  <a:endParaRPr kumimoji="1" lang="zh-CN" altLang="en-US" sz="3200">
                    <a:solidFill>
                      <a:srgbClr val="FFFFFF"/>
                    </a:solidFill>
                    <a:latin typeface="宋体" panose="02010600030101010101" pitchFamily="2" charset="-122"/>
                    <a:ea typeface="宋体" panose="02010600030101010101" pitchFamily="2" charset="-122"/>
                  </a:endParaRPr>
                </a:p>
              </p:txBody>
            </p:sp>
            <p:sp>
              <p:nvSpPr>
                <p:cNvPr id="14361" name="Rectangle 24"/>
                <p:cNvSpPr>
                  <a:spLocks noChangeArrowheads="1"/>
                </p:cNvSpPr>
                <p:nvPr/>
              </p:nvSpPr>
              <p:spPr bwMode="auto">
                <a:xfrm>
                  <a:off x="2647" y="432"/>
                  <a:ext cx="1324" cy="1008"/>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0" name="Group 25"/>
              <p:cNvGrpSpPr/>
              <p:nvPr/>
            </p:nvGrpSpPr>
            <p:grpSpPr bwMode="auto">
              <a:xfrm>
                <a:off x="0" y="1440"/>
                <a:ext cx="1262" cy="1152"/>
                <a:chOff x="0" y="1440"/>
                <a:chExt cx="1262" cy="1152"/>
              </a:xfrm>
            </p:grpSpPr>
            <p:sp>
              <p:nvSpPr>
                <p:cNvPr id="14358" name="Rectangle 26"/>
                <p:cNvSpPr>
                  <a:spLocks noChangeArrowheads="1"/>
                </p:cNvSpPr>
                <p:nvPr/>
              </p:nvSpPr>
              <p:spPr bwMode="auto">
                <a:xfrm>
                  <a:off x="43" y="1440"/>
                  <a:ext cx="1176" cy="1152"/>
                </a:xfrm>
                <a:prstGeom prst="rect">
                  <a:avLst/>
                </a:prstGeom>
                <a:noFill/>
                <a:ln w="12700" cap="sq">
                  <a:noFill/>
                  <a:miter lim="800000"/>
                  <a:headEnd type="none" w="sm" len="sm"/>
                  <a:tailEnd type="none" w="sm" len="sm"/>
                </a:ln>
                <a:effectLst/>
              </p:spPr>
              <p:txBody>
                <a:bodyPr/>
                <a:lstStyle/>
                <a:p>
                  <a:pPr algn="just" eaLnBrk="0" hangingPunct="0"/>
                  <a:r>
                    <a:rPr kumimoji="1" lang="zh-CN" altLang="en-US" sz="2400" b="1">
                      <a:solidFill>
                        <a:srgbClr val="FFFFFF"/>
                      </a:solidFill>
                      <a:latin typeface="宋体" panose="02010600030101010101" pitchFamily="2" charset="-122"/>
                      <a:ea typeface="宋体" panose="02010600030101010101" pitchFamily="2" charset="-122"/>
                    </a:rPr>
                    <a:t>信息处理速度（开关速度</a:t>
                  </a:r>
                  <a:r>
                    <a:rPr kumimoji="1" lang="en-US" altLang="zh-CN" sz="2400">
                      <a:solidFill>
                        <a:srgbClr val="FFFFFF"/>
                      </a:solidFill>
                      <a:latin typeface="宋体" panose="02010600030101010101" pitchFamily="2" charset="-122"/>
                      <a:ea typeface="宋体" panose="02010600030101010101" pitchFamily="2" charset="-122"/>
                    </a:rPr>
                    <a:t>/</a:t>
                  </a:r>
                  <a:r>
                    <a:rPr kumimoji="1" lang="zh-CN" altLang="en-US" sz="2400" b="1">
                      <a:solidFill>
                        <a:srgbClr val="FFFFFF"/>
                      </a:solidFill>
                      <a:latin typeface="宋体" panose="02010600030101010101" pitchFamily="2" charset="-122"/>
                      <a:ea typeface="宋体" panose="02010600030101010101" pitchFamily="2" charset="-122"/>
                    </a:rPr>
                    <a:t>响应时间）</a:t>
                  </a:r>
                  <a:endParaRPr kumimoji="1" lang="zh-CN" altLang="en-US" sz="2400" b="1">
                    <a:solidFill>
                      <a:srgbClr val="FFFFFF"/>
                    </a:solidFill>
                    <a:latin typeface="宋体" panose="02010600030101010101" pitchFamily="2" charset="-122"/>
                    <a:ea typeface="宋体" panose="02010600030101010101" pitchFamily="2" charset="-122"/>
                  </a:endParaRPr>
                </a:p>
                <a:p>
                  <a:pPr algn="just" eaLnBrk="0" hangingPunct="0"/>
                  <a:endParaRPr kumimoji="1" lang="zh-CN" altLang="en-US" sz="2400">
                    <a:solidFill>
                      <a:srgbClr val="FFFFFF"/>
                    </a:solidFill>
                    <a:latin typeface="宋体" panose="02010600030101010101" pitchFamily="2" charset="-122"/>
                    <a:ea typeface="宋体" panose="02010600030101010101" pitchFamily="2" charset="-122"/>
                  </a:endParaRPr>
                </a:p>
                <a:p>
                  <a:pPr algn="just" eaLnBrk="0" hangingPunct="0"/>
                  <a:r>
                    <a:rPr kumimoji="1" lang="zh-CN" altLang="en-US" sz="2400" b="1">
                      <a:solidFill>
                        <a:srgbClr val="FFFFFF"/>
                      </a:solidFill>
                      <a:latin typeface="宋体" panose="02010600030101010101" pitchFamily="2" charset="-122"/>
                      <a:ea typeface="宋体" panose="02010600030101010101" pitchFamily="2" charset="-122"/>
                    </a:rPr>
                    <a:t>并行处理能力</a:t>
                  </a:r>
                  <a:endParaRPr kumimoji="1" lang="zh-CN" altLang="en-US" sz="2400">
                    <a:solidFill>
                      <a:srgbClr val="FFFFFF"/>
                    </a:solidFill>
                    <a:latin typeface="宋体" panose="02010600030101010101" pitchFamily="2" charset="-122"/>
                    <a:ea typeface="宋体" panose="02010600030101010101" pitchFamily="2" charset="-122"/>
                  </a:endParaRPr>
                </a:p>
                <a:p>
                  <a:pPr algn="just" eaLnBrk="0" hangingPunct="0"/>
                  <a:endParaRPr kumimoji="1" lang="zh-CN" altLang="en-US">
                    <a:solidFill>
                      <a:srgbClr val="FFFFFF"/>
                    </a:solidFill>
                    <a:latin typeface="宋体" panose="02010600030101010101" pitchFamily="2" charset="-122"/>
                    <a:ea typeface="宋体" panose="02010600030101010101" pitchFamily="2" charset="-122"/>
                  </a:endParaRPr>
                </a:p>
              </p:txBody>
            </p:sp>
            <p:sp>
              <p:nvSpPr>
                <p:cNvPr id="14359" name="Rectangle 27"/>
                <p:cNvSpPr>
                  <a:spLocks noChangeArrowheads="1"/>
                </p:cNvSpPr>
                <p:nvPr/>
              </p:nvSpPr>
              <p:spPr bwMode="auto">
                <a:xfrm>
                  <a:off x="0" y="1440"/>
                  <a:ext cx="1262" cy="115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1" name="Group 28"/>
              <p:cNvGrpSpPr/>
              <p:nvPr/>
            </p:nvGrpSpPr>
            <p:grpSpPr bwMode="auto">
              <a:xfrm>
                <a:off x="1262" y="1440"/>
                <a:ext cx="1385" cy="1152"/>
                <a:chOff x="1262" y="1440"/>
                <a:chExt cx="1385" cy="1152"/>
              </a:xfrm>
            </p:grpSpPr>
            <p:sp>
              <p:nvSpPr>
                <p:cNvPr id="14356" name="Rectangle 29"/>
                <p:cNvSpPr>
                  <a:spLocks noChangeArrowheads="1"/>
                </p:cNvSpPr>
                <p:nvPr/>
              </p:nvSpPr>
              <p:spPr bwMode="auto">
                <a:xfrm>
                  <a:off x="1305" y="1440"/>
                  <a:ext cx="1299" cy="1152"/>
                </a:xfrm>
                <a:prstGeom prst="rect">
                  <a:avLst/>
                </a:prstGeom>
                <a:noFill/>
                <a:ln w="12700" cap="sq">
                  <a:noFill/>
                  <a:miter lim="800000"/>
                  <a:headEnd type="none" w="sm" len="sm"/>
                  <a:tailEnd type="none" w="sm" len="sm"/>
                </a:ln>
                <a:effectLst/>
              </p:spPr>
              <p:txBody>
                <a:bodyPr/>
                <a:lstStyle/>
                <a:p>
                  <a:pPr algn="just" eaLnBrk="0" hangingPunct="0"/>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-12</a:t>
                  </a:r>
                  <a:r>
                    <a:rPr kumimoji="1" lang="en-US" altLang="zh-CN" sz="2000" b="1" baseline="30000" dirty="0">
                      <a:solidFill>
                        <a:srgbClr val="00FF00"/>
                      </a:solidFill>
                      <a:latin typeface="宋体" panose="02010600030101010101" pitchFamily="2" charset="-122"/>
                      <a:ea typeface="宋体" panose="02010600030101010101" pitchFamily="2" charset="-122"/>
                    </a:rPr>
                    <a:t> </a:t>
                  </a:r>
                  <a:r>
                    <a:rPr kumimoji="1" lang="en-US" altLang="zh-CN" sz="2000" b="1" dirty="0">
                      <a:solidFill>
                        <a:srgbClr val="FFFFFF"/>
                      </a:solidFill>
                      <a:latin typeface="宋体" panose="02010600030101010101" pitchFamily="2" charset="-122"/>
                      <a:ea typeface="宋体" panose="02010600030101010101" pitchFamily="2" charset="-122"/>
                    </a:rPr>
                    <a:t>s </a:t>
                  </a:r>
                  <a:r>
                    <a:rPr lang="zh-CN" altLang="en-US" sz="1800" b="1" dirty="0">
                      <a:solidFill>
                        <a:srgbClr val="FFFFFF"/>
                      </a:solidFill>
                      <a:latin typeface="Times New Roman" panose="02020603050405020304" pitchFamily="18" charset="0"/>
                      <a:ea typeface="宋体" panose="02010600030101010101" pitchFamily="2" charset="-122"/>
                    </a:rPr>
                    <a:t>～</a:t>
                  </a:r>
                  <a:r>
                    <a:rPr kumimoji="1" lang="en-US" altLang="zh-CN" sz="2000" b="1" dirty="0">
                      <a:solidFill>
                        <a:srgbClr val="FFFFFF"/>
                      </a:solidFill>
                      <a:latin typeface="宋体" panose="02010600030101010101" pitchFamily="2" charset="-122"/>
                      <a:ea typeface="宋体" panose="02010600030101010101" pitchFamily="2" charset="-122"/>
                    </a:rPr>
                    <a:t> </a:t>
                  </a:r>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-15</a:t>
                  </a:r>
                  <a:r>
                    <a:rPr kumimoji="1" lang="en-US" altLang="zh-CN" sz="2000" b="1" dirty="0">
                      <a:solidFill>
                        <a:srgbClr val="FFFFFF"/>
                      </a:solidFill>
                      <a:latin typeface="宋体" panose="02010600030101010101" pitchFamily="2" charset="-122"/>
                      <a:ea typeface="宋体" panose="02010600030101010101" pitchFamily="2" charset="-122"/>
                    </a:rPr>
                    <a:t>s(</a:t>
                  </a:r>
                  <a:r>
                    <a:rPr kumimoji="1" lang="en-US" altLang="zh-CN" sz="2000" b="1" dirty="0" err="1">
                      <a:solidFill>
                        <a:srgbClr val="FFFFFF"/>
                      </a:solidFill>
                      <a:latin typeface="宋体" panose="02010600030101010101" pitchFamily="2" charset="-122"/>
                      <a:ea typeface="宋体" panose="02010600030101010101" pitchFamily="2" charset="-122"/>
                    </a:rPr>
                    <a:t>ps-fs</a:t>
                  </a:r>
                  <a:r>
                    <a:rPr kumimoji="1" lang="en-US" altLang="zh-CN" sz="2000" b="1" dirty="0">
                      <a:solidFill>
                        <a:srgbClr val="FFFFFF"/>
                      </a:solidFill>
                      <a:latin typeface="宋体" panose="02010600030101010101" pitchFamily="2" charset="-122"/>
                      <a:ea typeface="宋体" panose="02010600030101010101" pitchFamily="2" charset="-122"/>
                    </a:rPr>
                    <a:t>)</a:t>
                  </a:r>
                  <a:endParaRPr kumimoji="1" lang="en-US" altLang="zh-CN" sz="2000" b="1" dirty="0">
                    <a:solidFill>
                      <a:srgbClr val="FFFFFF"/>
                    </a:solidFill>
                    <a:latin typeface="宋体" panose="02010600030101010101" pitchFamily="2" charset="-122"/>
                    <a:ea typeface="宋体" panose="02010600030101010101" pitchFamily="2" charset="-122"/>
                  </a:endParaRPr>
                </a:p>
                <a:p>
                  <a:pPr algn="just" eaLnBrk="0" hangingPunct="0"/>
                  <a:endParaRPr kumimoji="1" lang="en-US" altLang="zh-CN" sz="2000" b="1" dirty="0">
                    <a:solidFill>
                      <a:srgbClr val="FFFFFF"/>
                    </a:solidFill>
                    <a:latin typeface="宋体" panose="02010600030101010101" pitchFamily="2" charset="-122"/>
                    <a:ea typeface="宋体" panose="02010600030101010101" pitchFamily="2" charset="-122"/>
                  </a:endParaRPr>
                </a:p>
                <a:p>
                  <a:pPr algn="just" eaLnBrk="0" hangingPunct="0"/>
                  <a:endParaRPr kumimoji="1" lang="en-US" altLang="zh-CN" sz="2000" dirty="0">
                    <a:solidFill>
                      <a:srgbClr val="FFFFFF"/>
                    </a:solidFill>
                    <a:latin typeface="宋体" panose="02010600030101010101" pitchFamily="2" charset="-122"/>
                    <a:ea typeface="宋体" panose="02010600030101010101" pitchFamily="2" charset="-122"/>
                  </a:endParaRPr>
                </a:p>
                <a:p>
                  <a:pPr algn="just" eaLnBrk="0" hangingPunct="0"/>
                  <a:r>
                    <a:rPr kumimoji="1" lang="zh-CN" altLang="en-US" sz="2000" b="1" dirty="0">
                      <a:solidFill>
                        <a:srgbClr val="FFFFFF"/>
                      </a:solidFill>
                      <a:latin typeface="宋体" panose="02010600030101010101" pitchFamily="2" charset="-122"/>
                      <a:ea typeface="宋体" panose="02010600030101010101" pitchFamily="2" charset="-122"/>
                    </a:rPr>
                    <a:t>光子不带电荷</a:t>
                  </a:r>
                  <a:r>
                    <a:rPr kumimoji="1" lang="en-US" altLang="zh-CN" sz="2000" b="1" dirty="0">
                      <a:solidFill>
                        <a:srgbClr val="FFFFFF"/>
                      </a:solidFill>
                      <a:latin typeface="宋体" panose="02010600030101010101" pitchFamily="2" charset="-122"/>
                      <a:ea typeface="宋体" panose="02010600030101010101" pitchFamily="2" charset="-122"/>
                    </a:rPr>
                    <a:t>,</a:t>
                  </a:r>
                  <a:r>
                    <a:rPr kumimoji="1" lang="zh-CN" altLang="en-US" sz="2000" b="1" dirty="0">
                      <a:solidFill>
                        <a:srgbClr val="FFFFFF"/>
                      </a:solidFill>
                      <a:latin typeface="宋体" panose="02010600030101010101" pitchFamily="2" charset="-122"/>
                      <a:ea typeface="宋体" panose="02010600030101010101" pitchFamily="2" charset="-122"/>
                    </a:rPr>
                    <a:t>传输时不产生相互作用，有高度的平行处理能力</a:t>
                  </a:r>
                  <a:endParaRPr kumimoji="1" lang="zh-CN" altLang="en-US" sz="2000" b="1" dirty="0">
                    <a:solidFill>
                      <a:srgbClr val="FFFFFF"/>
                    </a:solidFill>
                    <a:latin typeface="宋体" panose="02010600030101010101" pitchFamily="2" charset="-122"/>
                    <a:ea typeface="宋体" panose="02010600030101010101" pitchFamily="2" charset="-122"/>
                  </a:endParaRPr>
                </a:p>
              </p:txBody>
            </p:sp>
            <p:sp>
              <p:nvSpPr>
                <p:cNvPr id="14357" name="Rectangle 30"/>
                <p:cNvSpPr>
                  <a:spLocks noChangeArrowheads="1"/>
                </p:cNvSpPr>
                <p:nvPr/>
              </p:nvSpPr>
              <p:spPr bwMode="auto">
                <a:xfrm>
                  <a:off x="1262" y="1440"/>
                  <a:ext cx="1385" cy="115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2" name="Group 31"/>
              <p:cNvGrpSpPr/>
              <p:nvPr/>
            </p:nvGrpSpPr>
            <p:grpSpPr bwMode="auto">
              <a:xfrm>
                <a:off x="2647" y="1440"/>
                <a:ext cx="1324" cy="1152"/>
                <a:chOff x="2647" y="1440"/>
                <a:chExt cx="1324" cy="1152"/>
              </a:xfrm>
            </p:grpSpPr>
            <p:sp>
              <p:nvSpPr>
                <p:cNvPr id="14354" name="Rectangle 32"/>
                <p:cNvSpPr>
                  <a:spLocks noChangeArrowheads="1"/>
                </p:cNvSpPr>
                <p:nvPr/>
              </p:nvSpPr>
              <p:spPr bwMode="auto">
                <a:xfrm>
                  <a:off x="2690" y="1440"/>
                  <a:ext cx="1238" cy="1152"/>
                </a:xfrm>
                <a:prstGeom prst="rect">
                  <a:avLst/>
                </a:prstGeom>
                <a:noFill/>
                <a:ln w="12700" cap="sq">
                  <a:noFill/>
                  <a:miter lim="800000"/>
                  <a:headEnd type="none" w="sm" len="sm"/>
                  <a:tailEnd type="none" w="sm" len="sm"/>
                </a:ln>
                <a:effectLst/>
              </p:spPr>
              <p:txBody>
                <a:bodyPr/>
                <a:lstStyle/>
                <a:p>
                  <a:pPr algn="just" eaLnBrk="0" hangingPunct="0"/>
                  <a:r>
                    <a:rPr kumimoji="1" lang="en-US" altLang="zh-CN" sz="2400" b="1" baseline="-25000" dirty="0">
                      <a:solidFill>
                        <a:srgbClr val="FFFF00"/>
                      </a:solidFill>
                      <a:latin typeface="宋体" panose="02010600030101010101" pitchFamily="2" charset="-122"/>
                      <a:ea typeface="宋体" panose="02010600030101010101" pitchFamily="2" charset="-122"/>
                    </a:rPr>
                    <a:t>10</a:t>
                  </a:r>
                  <a:r>
                    <a:rPr kumimoji="1" lang="en-US" altLang="zh-CN" sz="2400" b="1" baseline="30000" dirty="0">
                      <a:solidFill>
                        <a:srgbClr val="FFFF00"/>
                      </a:solidFill>
                      <a:latin typeface="宋体" panose="02010600030101010101" pitchFamily="2" charset="-122"/>
                      <a:ea typeface="宋体" panose="02010600030101010101" pitchFamily="2" charset="-122"/>
                    </a:rPr>
                    <a:t>-11</a:t>
                  </a:r>
                  <a:r>
                    <a:rPr kumimoji="1" lang="zh-CN" altLang="zh-CN" sz="2400" b="1" dirty="0">
                      <a:solidFill>
                        <a:srgbClr val="FFFFFF"/>
                      </a:solidFill>
                      <a:latin typeface="宋体" panose="02010600030101010101" pitchFamily="2" charset="-122"/>
                      <a:ea typeface="宋体" panose="02010600030101010101" pitchFamily="2" charset="-122"/>
                    </a:rPr>
                    <a:t> </a:t>
                  </a:r>
                  <a:r>
                    <a:rPr kumimoji="1" lang="en-US" altLang="zh-CN" sz="2400" b="1" dirty="0">
                      <a:solidFill>
                        <a:srgbClr val="FFFFFF"/>
                      </a:solidFill>
                      <a:latin typeface="宋体" panose="02010600030101010101" pitchFamily="2" charset="-122"/>
                      <a:ea typeface="宋体" panose="02010600030101010101" pitchFamily="2" charset="-122"/>
                    </a:rPr>
                    <a:t>s</a:t>
                  </a:r>
                  <a:endParaRPr kumimoji="1" lang="en-US" altLang="zh-CN" sz="2400" b="1" dirty="0">
                    <a:solidFill>
                      <a:srgbClr val="FFFFFF"/>
                    </a:solidFill>
                    <a:latin typeface="宋体" panose="02010600030101010101" pitchFamily="2" charset="-122"/>
                    <a:ea typeface="宋体" panose="02010600030101010101" pitchFamily="2" charset="-122"/>
                  </a:endParaRPr>
                </a:p>
                <a:p>
                  <a:pPr algn="just" eaLnBrk="0" hangingPunct="0"/>
                  <a:endParaRPr kumimoji="1" lang="en-US" altLang="zh-CN" sz="2400" b="1" dirty="0">
                    <a:solidFill>
                      <a:srgbClr val="FFFFFF"/>
                    </a:solidFill>
                    <a:latin typeface="宋体" panose="02010600030101010101" pitchFamily="2" charset="-122"/>
                    <a:ea typeface="宋体" panose="02010600030101010101" pitchFamily="2" charset="-122"/>
                  </a:endParaRPr>
                </a:p>
                <a:p>
                  <a:pPr algn="just" eaLnBrk="0" hangingPunct="0"/>
                  <a:endParaRPr kumimoji="1" lang="en-US" altLang="zh-CN" sz="2400" b="1" dirty="0">
                    <a:solidFill>
                      <a:srgbClr val="FFFFFF"/>
                    </a:solidFill>
                    <a:latin typeface="宋体" panose="02010600030101010101" pitchFamily="2" charset="-122"/>
                    <a:ea typeface="宋体" panose="02010600030101010101" pitchFamily="2" charset="-122"/>
                  </a:endParaRPr>
                </a:p>
                <a:p>
                  <a:pPr algn="just" eaLnBrk="0" hangingPunct="0"/>
                  <a:endParaRPr kumimoji="1" lang="en-US" altLang="zh-CN" sz="2400" dirty="0">
                    <a:solidFill>
                      <a:srgbClr val="FFFFFF"/>
                    </a:solidFill>
                    <a:latin typeface="宋体" panose="02010600030101010101" pitchFamily="2" charset="-122"/>
                    <a:ea typeface="宋体" panose="02010600030101010101" pitchFamily="2" charset="-122"/>
                  </a:endParaRPr>
                </a:p>
                <a:p>
                  <a:pPr algn="just" eaLnBrk="0" hangingPunct="0"/>
                  <a:r>
                    <a:rPr kumimoji="1" lang="zh-CN" altLang="en-US" sz="2400" b="1" dirty="0">
                      <a:solidFill>
                        <a:srgbClr val="FFFFFF"/>
                      </a:solidFill>
                      <a:latin typeface="宋体" panose="02010600030101010101" pitchFamily="2" charset="-122"/>
                      <a:ea typeface="宋体" panose="02010600030101010101" pitchFamily="2" charset="-122"/>
                    </a:rPr>
                    <a:t>平行处理能力差</a:t>
                  </a:r>
                  <a:endParaRPr kumimoji="1" lang="zh-CN" altLang="en-US" sz="2100" b="1" dirty="0">
                    <a:solidFill>
                      <a:srgbClr val="FFFFFF"/>
                    </a:solidFill>
                    <a:latin typeface="宋体" panose="02010600030101010101" pitchFamily="2" charset="-122"/>
                    <a:ea typeface="宋体" panose="02010600030101010101" pitchFamily="2" charset="-122"/>
                  </a:endParaRPr>
                </a:p>
              </p:txBody>
            </p:sp>
            <p:sp>
              <p:nvSpPr>
                <p:cNvPr id="14355" name="Rectangle 33"/>
                <p:cNvSpPr>
                  <a:spLocks noChangeArrowheads="1"/>
                </p:cNvSpPr>
                <p:nvPr/>
              </p:nvSpPr>
              <p:spPr bwMode="auto">
                <a:xfrm>
                  <a:off x="2647" y="1440"/>
                  <a:ext cx="1324" cy="115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sp>
          <p:nvSpPr>
            <p:cNvPr id="14344" name="Rectangle 34"/>
            <p:cNvSpPr>
              <a:spLocks noChangeArrowheads="1"/>
            </p:cNvSpPr>
            <p:nvPr/>
          </p:nvSpPr>
          <p:spPr bwMode="auto">
            <a:xfrm>
              <a:off x="-3" y="-3"/>
              <a:ext cx="3977" cy="2598"/>
            </a:xfrm>
            <a:prstGeom prst="rect">
              <a:avLst/>
            </a:prstGeom>
            <a:noFill/>
            <a:ln w="9525"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sp>
        <p:nvSpPr>
          <p:cNvPr id="36" name="页脚占位符 35"/>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a:ln>
            <a:miter lim="800000"/>
          </a:ln>
        </p:spPr>
        <p:txBody>
          <a:bodyPr/>
          <a:lstStyle/>
          <a:p>
            <a:fld id="{BDD2D3E6-62B2-414D-8B94-07056E1AE58E}"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5363" name="灯片编号占位符 5"/>
          <p:cNvSpPr>
            <a:spLocks noGrp="1"/>
          </p:cNvSpPr>
          <p:nvPr>
            <p:ph type="sldNum" sz="quarter" idx="12"/>
          </p:nvPr>
        </p:nvSpPr>
        <p:spPr>
          <a:noFill/>
          <a:ln>
            <a:miter lim="800000"/>
          </a:ln>
        </p:spPr>
        <p:txBody>
          <a:bodyPr/>
          <a:lstStyle/>
          <a:p>
            <a:fld id="{C3E29858-F120-493C-9396-950890074EDA}"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5365" name="Rectangle 4"/>
          <p:cNvSpPr>
            <a:spLocks noGrp="1" noChangeArrowheads="1"/>
          </p:cNvSpPr>
          <p:nvPr>
            <p:ph type="title"/>
          </p:nvPr>
        </p:nvSpPr>
        <p:spPr>
          <a:xfrm>
            <a:off x="457200" y="277813"/>
            <a:ext cx="8229600" cy="1143000"/>
          </a:xfrm>
          <a:noFill/>
        </p:spPr>
        <p:txBody>
          <a:bodyPr/>
          <a:lstStyle/>
          <a:p>
            <a:pPr eaLnBrk="1" hangingPunct="1"/>
            <a:r>
              <a:rPr lang="zh-CN" altLang="en-US" sz="4000" b="1" smtClean="0">
                <a:ea typeface="宋体" panose="02010600030101010101" pitchFamily="2" charset="-122"/>
              </a:rPr>
              <a:t>光子器件与电子器件性能比较</a:t>
            </a:r>
            <a:endParaRPr lang="zh-CN" altLang="en-US" sz="4000" b="1" smtClean="0">
              <a:ea typeface="宋体" panose="02010600030101010101" pitchFamily="2" charset="-122"/>
            </a:endParaRPr>
          </a:p>
        </p:txBody>
      </p:sp>
      <p:grpSp>
        <p:nvGrpSpPr>
          <p:cNvPr id="2" name="Group 5"/>
          <p:cNvGrpSpPr/>
          <p:nvPr/>
        </p:nvGrpSpPr>
        <p:grpSpPr bwMode="auto">
          <a:xfrm>
            <a:off x="767748" y="1336114"/>
            <a:ext cx="7620000" cy="4758680"/>
            <a:chOff x="0" y="-111"/>
            <a:chExt cx="3977" cy="2271"/>
          </a:xfrm>
        </p:grpSpPr>
        <p:grpSp>
          <p:nvGrpSpPr>
            <p:cNvPr id="3" name="Group 6"/>
            <p:cNvGrpSpPr/>
            <p:nvPr/>
          </p:nvGrpSpPr>
          <p:grpSpPr bwMode="auto">
            <a:xfrm>
              <a:off x="0" y="0"/>
              <a:ext cx="3971" cy="2160"/>
              <a:chOff x="0" y="0"/>
              <a:chExt cx="3971" cy="2160"/>
            </a:xfrm>
          </p:grpSpPr>
          <p:grpSp>
            <p:nvGrpSpPr>
              <p:cNvPr id="4" name="Group 7"/>
              <p:cNvGrpSpPr/>
              <p:nvPr/>
            </p:nvGrpSpPr>
            <p:grpSpPr bwMode="auto">
              <a:xfrm>
                <a:off x="0" y="0"/>
                <a:ext cx="1262" cy="576"/>
                <a:chOff x="0" y="0"/>
                <a:chExt cx="1262" cy="576"/>
              </a:xfrm>
            </p:grpSpPr>
            <p:sp>
              <p:nvSpPr>
                <p:cNvPr id="15403" name="Rectangle 8"/>
                <p:cNvSpPr>
                  <a:spLocks noChangeArrowheads="1"/>
                </p:cNvSpPr>
                <p:nvPr/>
              </p:nvSpPr>
              <p:spPr bwMode="auto">
                <a:xfrm>
                  <a:off x="43" y="0"/>
                  <a:ext cx="1176" cy="576"/>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频率（带宽和信息容量）</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404" name="Rectangle 9"/>
                <p:cNvSpPr>
                  <a:spLocks noChangeArrowheads="1"/>
                </p:cNvSpPr>
                <p:nvPr/>
              </p:nvSpPr>
              <p:spPr bwMode="auto">
                <a:xfrm>
                  <a:off x="0" y="0"/>
                  <a:ext cx="1262" cy="576"/>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sp>
            <p:nvSpPr>
              <p:cNvPr id="15401" name="Rectangle 11"/>
              <p:cNvSpPr>
                <a:spLocks noChangeArrowheads="1"/>
              </p:cNvSpPr>
              <p:nvPr/>
            </p:nvSpPr>
            <p:spPr bwMode="auto">
              <a:xfrm>
                <a:off x="1305" y="0"/>
                <a:ext cx="1299" cy="576"/>
              </a:xfrm>
              <a:prstGeom prst="rect">
                <a:avLst/>
              </a:prstGeom>
              <a:noFill/>
              <a:ln w="12700" cap="sq">
                <a:noFill/>
                <a:miter lim="800000"/>
                <a:headEnd type="none" w="sm" len="sm"/>
                <a:tailEnd type="none" w="sm" len="sm"/>
              </a:ln>
              <a:effectLst/>
            </p:spPr>
            <p:txBody>
              <a:bodyPr anchor="ctr"/>
              <a:lstStyle/>
              <a:p>
                <a:pPr algn="just" eaLnBrk="0" hangingPunct="0"/>
                <a:r>
                  <a:rPr kumimoji="1" lang="en-US" altLang="zh-CN" sz="2000" b="1" dirty="0">
                    <a:solidFill>
                      <a:srgbClr val="FFFF00"/>
                    </a:solidFill>
                    <a:latin typeface="宋体" panose="02010600030101010101" pitchFamily="2" charset="-122"/>
                    <a:ea typeface="宋体" panose="02010600030101010101" pitchFamily="2" charset="-122"/>
                  </a:rPr>
                  <a:t>3× </a:t>
                </a:r>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11</a:t>
                </a:r>
                <a:r>
                  <a:rPr kumimoji="1" lang="zh-CN" altLang="zh-CN" sz="2000" b="1" dirty="0">
                    <a:solidFill>
                      <a:srgbClr val="FFFF00"/>
                    </a:solidFill>
                    <a:latin typeface="宋体" panose="02010600030101010101" pitchFamily="2" charset="-122"/>
                    <a:ea typeface="宋体" panose="02010600030101010101" pitchFamily="2" charset="-122"/>
                  </a:rPr>
                  <a:t> </a:t>
                </a:r>
                <a:r>
                  <a:rPr lang="zh-CN" altLang="en-US" sz="1800" b="1" dirty="0">
                    <a:solidFill>
                      <a:srgbClr val="FFFF00"/>
                    </a:solidFill>
                    <a:latin typeface="Times New Roman" panose="02020603050405020304" pitchFamily="18" charset="0"/>
                    <a:ea typeface="宋体" panose="02010600030101010101" pitchFamily="2" charset="-122"/>
                  </a:rPr>
                  <a:t>～</a:t>
                </a:r>
                <a:r>
                  <a:rPr kumimoji="1" lang="en-US" altLang="zh-CN" sz="2000" b="1" dirty="0">
                    <a:solidFill>
                      <a:srgbClr val="FFFF00"/>
                    </a:solidFill>
                    <a:latin typeface="宋体" panose="02010600030101010101" pitchFamily="2" charset="-122"/>
                    <a:ea typeface="宋体" panose="02010600030101010101" pitchFamily="2" charset="-122"/>
                  </a:rPr>
                  <a:t> 6× </a:t>
                </a:r>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16</a:t>
                </a:r>
                <a:r>
                  <a:rPr kumimoji="1" lang="zh-CN" altLang="zh-CN" sz="2400" b="1" dirty="0">
                    <a:solidFill>
                      <a:srgbClr val="FFFF00"/>
                    </a:solidFill>
                    <a:latin typeface="宋体" panose="02010600030101010101" pitchFamily="2" charset="-122"/>
                    <a:ea typeface="宋体" panose="02010600030101010101" pitchFamily="2" charset="-122"/>
                  </a:rPr>
                  <a:t> </a:t>
                </a:r>
                <a:r>
                  <a:rPr kumimoji="1" lang="en-US" altLang="zh-CN" sz="2000" b="1" dirty="0">
                    <a:solidFill>
                      <a:srgbClr val="FFFF00"/>
                    </a:solidFill>
                    <a:latin typeface="宋体" panose="02010600030101010101" pitchFamily="2" charset="-122"/>
                    <a:ea typeface="宋体" panose="02010600030101010101" pitchFamily="2" charset="-122"/>
                  </a:rPr>
                  <a:t>Hz</a:t>
                </a:r>
                <a:endParaRPr kumimoji="1" lang="en-US" altLang="zh-CN" sz="2400" dirty="0">
                  <a:solidFill>
                    <a:srgbClr val="FFFF00"/>
                  </a:solidFill>
                  <a:latin typeface="宋体" panose="02010600030101010101" pitchFamily="2" charset="-122"/>
                  <a:ea typeface="宋体" panose="02010600030101010101" pitchFamily="2" charset="-122"/>
                </a:endParaRPr>
              </a:p>
              <a:p>
                <a:pPr algn="just" eaLnBrk="0" hangingPunct="0"/>
                <a:r>
                  <a:rPr kumimoji="1" lang="en-US" altLang="zh-CN" sz="2000" b="1" dirty="0">
                    <a:solidFill>
                      <a:srgbClr val="FFFFFF"/>
                    </a:solidFill>
                    <a:latin typeface="宋体" panose="02010600030101010101" pitchFamily="2" charset="-122"/>
                    <a:ea typeface="宋体" panose="02010600030101010101" pitchFamily="2" charset="-122"/>
                  </a:rPr>
                  <a:t>&gt;1000</a:t>
                </a:r>
                <a:r>
                  <a:rPr kumimoji="1" lang="zh-CN" altLang="en-US" sz="2000" b="1" dirty="0">
                    <a:solidFill>
                      <a:srgbClr val="FFFFFF"/>
                    </a:solidFill>
                    <a:latin typeface="宋体" panose="02010600030101010101" pitchFamily="2" charset="-122"/>
                    <a:ea typeface="宋体" panose="02010600030101010101" pitchFamily="2" charset="-122"/>
                  </a:rPr>
                  <a:t>倍以上，高</a:t>
                </a:r>
                <a:r>
                  <a:rPr kumimoji="1" lang="en-US" altLang="zh-CN" sz="2000" b="1" dirty="0">
                    <a:solidFill>
                      <a:srgbClr val="FFFFFF"/>
                    </a:solidFill>
                    <a:latin typeface="宋体" panose="02010600030101010101" pitchFamily="2" charset="-122"/>
                    <a:ea typeface="宋体" panose="02010600030101010101" pitchFamily="2" charset="-122"/>
                  </a:rPr>
                  <a:t>4 </a:t>
                </a:r>
                <a:r>
                  <a:rPr lang="zh-CN" altLang="en-US" sz="1800" b="1" dirty="0">
                    <a:solidFill>
                      <a:srgbClr val="FFFFFF"/>
                    </a:solidFill>
                    <a:latin typeface="Times New Roman" panose="02020603050405020304" pitchFamily="18" charset="0"/>
                    <a:ea typeface="宋体" panose="02010600030101010101" pitchFamily="2" charset="-122"/>
                  </a:rPr>
                  <a:t>～</a:t>
                </a:r>
                <a:r>
                  <a:rPr kumimoji="1" lang="en-US" altLang="zh-CN" sz="1800" dirty="0">
                    <a:solidFill>
                      <a:srgbClr val="FFFFFF"/>
                    </a:solidFill>
                    <a:latin typeface="Times New Roman" panose="02020603050405020304" pitchFamily="18" charset="0"/>
                    <a:ea typeface="宋体" panose="02010600030101010101" pitchFamily="2" charset="-122"/>
                  </a:rPr>
                  <a:t> </a:t>
                </a:r>
                <a:r>
                  <a:rPr kumimoji="1" lang="en-US" altLang="zh-CN" sz="2000" b="1" dirty="0">
                    <a:solidFill>
                      <a:srgbClr val="FFFFFF"/>
                    </a:solidFill>
                    <a:latin typeface="宋体" panose="02010600030101010101" pitchFamily="2" charset="-122"/>
                    <a:ea typeface="宋体" panose="02010600030101010101" pitchFamily="2" charset="-122"/>
                  </a:rPr>
                  <a:t>5</a:t>
                </a:r>
                <a:r>
                  <a:rPr kumimoji="1" lang="zh-CN" altLang="en-US" sz="2000" b="1" dirty="0">
                    <a:solidFill>
                      <a:srgbClr val="FFFFFF"/>
                    </a:solidFill>
                    <a:latin typeface="宋体" panose="02010600030101010101" pitchFamily="2" charset="-122"/>
                    <a:ea typeface="宋体" panose="02010600030101010101" pitchFamily="2" charset="-122"/>
                  </a:rPr>
                  <a:t>个数量级</a:t>
                </a:r>
                <a:endParaRPr kumimoji="1" lang="zh-CN" altLang="en-US" sz="2000" b="1" dirty="0">
                  <a:solidFill>
                    <a:srgbClr val="FFFFFF"/>
                  </a:solidFill>
                  <a:latin typeface="宋体" panose="02010600030101010101" pitchFamily="2" charset="-122"/>
                  <a:ea typeface="宋体" panose="02010600030101010101" pitchFamily="2" charset="-122"/>
                </a:endParaRPr>
              </a:p>
            </p:txBody>
          </p:sp>
          <p:grpSp>
            <p:nvGrpSpPr>
              <p:cNvPr id="6" name="Group 13"/>
              <p:cNvGrpSpPr/>
              <p:nvPr/>
            </p:nvGrpSpPr>
            <p:grpSpPr bwMode="auto">
              <a:xfrm>
                <a:off x="2647" y="0"/>
                <a:ext cx="1324" cy="576"/>
                <a:chOff x="2647" y="0"/>
                <a:chExt cx="1324" cy="576"/>
              </a:xfrm>
            </p:grpSpPr>
            <p:sp>
              <p:nvSpPr>
                <p:cNvPr id="15399" name="Rectangle 14"/>
                <p:cNvSpPr>
                  <a:spLocks noChangeArrowheads="1"/>
                </p:cNvSpPr>
                <p:nvPr/>
              </p:nvSpPr>
              <p:spPr bwMode="auto">
                <a:xfrm>
                  <a:off x="2690" y="0"/>
                  <a:ext cx="1238" cy="576"/>
                </a:xfrm>
                <a:prstGeom prst="rect">
                  <a:avLst/>
                </a:prstGeom>
                <a:noFill/>
                <a:ln w="12700" cap="sq">
                  <a:noFill/>
                  <a:miter lim="800000"/>
                  <a:headEnd type="none" w="sm" len="sm"/>
                  <a:tailEnd type="none" w="sm" len="sm"/>
                </a:ln>
                <a:effectLst/>
              </p:spPr>
              <p:txBody>
                <a:bodyPr anchor="ctr"/>
                <a:lstStyle/>
                <a:p>
                  <a:pPr algn="just" eaLnBrk="0" hangingPunct="0"/>
                  <a:r>
                    <a:rPr kumimoji="1" lang="en-US" altLang="zh-CN" sz="2000" b="1" dirty="0">
                      <a:solidFill>
                        <a:srgbClr val="FFFF00"/>
                      </a:solidFill>
                      <a:latin typeface="宋体" panose="02010600030101010101" pitchFamily="2" charset="-122"/>
                      <a:ea typeface="宋体" panose="02010600030101010101" pitchFamily="2" charset="-122"/>
                    </a:rPr>
                    <a:t>3×</a:t>
                  </a:r>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8 </a:t>
                  </a:r>
                  <a:r>
                    <a:rPr lang="zh-CN" altLang="en-US" sz="1800" b="1" dirty="0">
                      <a:solidFill>
                        <a:srgbClr val="FFFF00"/>
                      </a:solidFill>
                      <a:latin typeface="Times New Roman" panose="02020603050405020304" pitchFamily="18" charset="0"/>
                      <a:ea typeface="宋体" panose="02010600030101010101" pitchFamily="2" charset="-122"/>
                    </a:rPr>
                    <a:t>～</a:t>
                  </a:r>
                  <a:r>
                    <a:rPr kumimoji="1" lang="en-US" altLang="zh-CN" sz="1800" dirty="0">
                      <a:solidFill>
                        <a:srgbClr val="FFFF00"/>
                      </a:solidFill>
                      <a:latin typeface="Times New Roman" panose="02020603050405020304" pitchFamily="18" charset="0"/>
                      <a:ea typeface="宋体" panose="02010600030101010101" pitchFamily="2" charset="-122"/>
                    </a:rPr>
                    <a:t> </a:t>
                  </a:r>
                  <a:r>
                    <a:rPr kumimoji="1" lang="en-US" altLang="zh-CN" sz="2000" b="1" dirty="0">
                      <a:solidFill>
                        <a:srgbClr val="FFFF00"/>
                      </a:solidFill>
                      <a:latin typeface="宋体" panose="02010600030101010101" pitchFamily="2" charset="-122"/>
                      <a:ea typeface="宋体" panose="02010600030101010101" pitchFamily="2" charset="-122"/>
                    </a:rPr>
                    <a:t>3×</a:t>
                  </a:r>
                  <a:r>
                    <a:rPr kumimoji="1" lang="en-US" altLang="zh-CN" sz="2000" b="1" baseline="-25000" dirty="0">
                      <a:solidFill>
                        <a:srgbClr val="FFFF00"/>
                      </a:solidFill>
                      <a:latin typeface="宋体" panose="02010600030101010101" pitchFamily="2" charset="-122"/>
                      <a:ea typeface="宋体" panose="02010600030101010101" pitchFamily="2" charset="-122"/>
                    </a:rPr>
                    <a:t>10</a:t>
                  </a:r>
                  <a:r>
                    <a:rPr kumimoji="1" lang="en-US" altLang="zh-CN" sz="2000" b="1" baseline="30000" dirty="0">
                      <a:solidFill>
                        <a:srgbClr val="FFFF00"/>
                      </a:solidFill>
                      <a:latin typeface="宋体" panose="02010600030101010101" pitchFamily="2" charset="-122"/>
                      <a:ea typeface="宋体" panose="02010600030101010101" pitchFamily="2" charset="-122"/>
                    </a:rPr>
                    <a:t>11</a:t>
                  </a:r>
                  <a:r>
                    <a:rPr kumimoji="1" lang="en-US" altLang="zh-CN" sz="2000" b="1" dirty="0">
                      <a:solidFill>
                        <a:srgbClr val="FFFFFF"/>
                      </a:solidFill>
                      <a:latin typeface="宋体" panose="02010600030101010101" pitchFamily="2" charset="-122"/>
                      <a:ea typeface="宋体" panose="02010600030101010101" pitchFamily="2" charset="-122"/>
                    </a:rPr>
                    <a:t>Hz</a:t>
                  </a:r>
                  <a:endParaRPr kumimoji="1" lang="en-US" altLang="zh-CN" sz="2000" b="1" dirty="0">
                    <a:solidFill>
                      <a:srgbClr val="FFFFFF"/>
                    </a:solidFill>
                    <a:latin typeface="宋体" panose="02010600030101010101" pitchFamily="2" charset="-122"/>
                    <a:ea typeface="宋体" panose="02010600030101010101" pitchFamily="2" charset="-122"/>
                  </a:endParaRPr>
                </a:p>
              </p:txBody>
            </p:sp>
            <p:sp>
              <p:nvSpPr>
                <p:cNvPr id="15400" name="Rectangle 15"/>
                <p:cNvSpPr>
                  <a:spLocks noChangeArrowheads="1"/>
                </p:cNvSpPr>
                <p:nvPr/>
              </p:nvSpPr>
              <p:spPr bwMode="auto">
                <a:xfrm>
                  <a:off x="2647" y="0"/>
                  <a:ext cx="1324" cy="576"/>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7" name="Group 16"/>
              <p:cNvGrpSpPr/>
              <p:nvPr/>
            </p:nvGrpSpPr>
            <p:grpSpPr bwMode="auto">
              <a:xfrm>
                <a:off x="0" y="576"/>
                <a:ext cx="1262" cy="720"/>
                <a:chOff x="0" y="576"/>
                <a:chExt cx="1262" cy="720"/>
              </a:xfrm>
            </p:grpSpPr>
            <p:sp>
              <p:nvSpPr>
                <p:cNvPr id="15397" name="Rectangle 17"/>
                <p:cNvSpPr>
                  <a:spLocks noChangeArrowheads="1"/>
                </p:cNvSpPr>
                <p:nvPr/>
              </p:nvSpPr>
              <p:spPr bwMode="auto">
                <a:xfrm>
                  <a:off x="43" y="576"/>
                  <a:ext cx="1176" cy="720"/>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传输速度</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98" name="Rectangle 18"/>
                <p:cNvSpPr>
                  <a:spLocks noChangeArrowheads="1"/>
                </p:cNvSpPr>
                <p:nvPr/>
              </p:nvSpPr>
              <p:spPr bwMode="auto">
                <a:xfrm>
                  <a:off x="0" y="576"/>
                  <a:ext cx="1262" cy="720"/>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8" name="Group 19"/>
              <p:cNvGrpSpPr/>
              <p:nvPr/>
            </p:nvGrpSpPr>
            <p:grpSpPr bwMode="auto">
              <a:xfrm>
                <a:off x="1262" y="576"/>
                <a:ext cx="1385" cy="720"/>
                <a:chOff x="1262" y="576"/>
                <a:chExt cx="1385" cy="720"/>
              </a:xfrm>
            </p:grpSpPr>
            <p:sp>
              <p:nvSpPr>
                <p:cNvPr id="15395" name="Rectangle 20"/>
                <p:cNvSpPr>
                  <a:spLocks noChangeArrowheads="1"/>
                </p:cNvSpPr>
                <p:nvPr/>
              </p:nvSpPr>
              <p:spPr bwMode="auto">
                <a:xfrm>
                  <a:off x="1305" y="576"/>
                  <a:ext cx="1299" cy="720"/>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光波在真空中传输速度为光速，在光纤中传输速度接近光速</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96" name="Rectangle 21"/>
                <p:cNvSpPr>
                  <a:spLocks noChangeArrowheads="1"/>
                </p:cNvSpPr>
                <p:nvPr/>
              </p:nvSpPr>
              <p:spPr bwMode="auto">
                <a:xfrm>
                  <a:off x="1262" y="576"/>
                  <a:ext cx="1385" cy="720"/>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9" name="Group 22"/>
              <p:cNvGrpSpPr/>
              <p:nvPr/>
            </p:nvGrpSpPr>
            <p:grpSpPr bwMode="auto">
              <a:xfrm>
                <a:off x="2647" y="576"/>
                <a:ext cx="1324" cy="720"/>
                <a:chOff x="2647" y="576"/>
                <a:chExt cx="1324" cy="720"/>
              </a:xfrm>
            </p:grpSpPr>
            <p:sp>
              <p:nvSpPr>
                <p:cNvPr id="15393" name="Rectangle 23"/>
                <p:cNvSpPr>
                  <a:spLocks noChangeArrowheads="1"/>
                </p:cNvSpPr>
                <p:nvPr/>
              </p:nvSpPr>
              <p:spPr bwMode="auto">
                <a:xfrm>
                  <a:off x="2690" y="576"/>
                  <a:ext cx="1238" cy="720"/>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无线电波在金属导线传输，受</a:t>
                  </a:r>
                  <a:r>
                    <a:rPr kumimoji="1" lang="en-US" altLang="zh-CN" sz="2000" b="1">
                      <a:solidFill>
                        <a:srgbClr val="FFFFFF"/>
                      </a:solidFill>
                      <a:latin typeface="宋体" panose="02010600030101010101" pitchFamily="2" charset="-122"/>
                      <a:ea typeface="宋体" panose="02010600030101010101" pitchFamily="2" charset="-122"/>
                    </a:rPr>
                    <a:t>RC</a:t>
                  </a:r>
                  <a:r>
                    <a:rPr kumimoji="1" lang="zh-CN" altLang="en-US" sz="2000" b="1">
                      <a:solidFill>
                        <a:srgbClr val="FFFFFF"/>
                      </a:solidFill>
                      <a:latin typeface="宋体" panose="02010600030101010101" pitchFamily="2" charset="-122"/>
                      <a:ea typeface="宋体" panose="02010600030101010101" pitchFamily="2" charset="-122"/>
                    </a:rPr>
                    <a:t>时间常数限制</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94" name="Rectangle 24"/>
                <p:cNvSpPr>
                  <a:spLocks noChangeArrowheads="1"/>
                </p:cNvSpPr>
                <p:nvPr/>
              </p:nvSpPr>
              <p:spPr bwMode="auto">
                <a:xfrm>
                  <a:off x="2647" y="576"/>
                  <a:ext cx="1324" cy="720"/>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0" name="Group 25"/>
              <p:cNvGrpSpPr/>
              <p:nvPr/>
            </p:nvGrpSpPr>
            <p:grpSpPr bwMode="auto">
              <a:xfrm>
                <a:off x="0" y="1296"/>
                <a:ext cx="1262" cy="432"/>
                <a:chOff x="0" y="1296"/>
                <a:chExt cx="1262" cy="432"/>
              </a:xfrm>
            </p:grpSpPr>
            <p:sp>
              <p:nvSpPr>
                <p:cNvPr id="15391" name="Rectangle 26"/>
                <p:cNvSpPr>
                  <a:spLocks noChangeArrowheads="1"/>
                </p:cNvSpPr>
                <p:nvPr/>
              </p:nvSpPr>
              <p:spPr bwMode="auto">
                <a:xfrm>
                  <a:off x="43" y="1296"/>
                  <a:ext cx="1176"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抗干扰能力</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92" name="Rectangle 27"/>
                <p:cNvSpPr>
                  <a:spLocks noChangeArrowheads="1"/>
                </p:cNvSpPr>
                <p:nvPr/>
              </p:nvSpPr>
              <p:spPr bwMode="auto">
                <a:xfrm>
                  <a:off x="0" y="1296"/>
                  <a:ext cx="1262"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1" name="Group 28"/>
              <p:cNvGrpSpPr/>
              <p:nvPr/>
            </p:nvGrpSpPr>
            <p:grpSpPr bwMode="auto">
              <a:xfrm>
                <a:off x="1262" y="1296"/>
                <a:ext cx="1385" cy="432"/>
                <a:chOff x="1262" y="1296"/>
                <a:chExt cx="1385" cy="432"/>
              </a:xfrm>
            </p:grpSpPr>
            <p:sp>
              <p:nvSpPr>
                <p:cNvPr id="15389" name="Rectangle 29"/>
                <p:cNvSpPr>
                  <a:spLocks noChangeArrowheads="1"/>
                </p:cNvSpPr>
                <p:nvPr/>
              </p:nvSpPr>
              <p:spPr bwMode="auto">
                <a:xfrm>
                  <a:off x="1305" y="1296"/>
                  <a:ext cx="1299"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无电磁干扰</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90" name="Rectangle 30"/>
                <p:cNvSpPr>
                  <a:spLocks noChangeArrowheads="1"/>
                </p:cNvSpPr>
                <p:nvPr/>
              </p:nvSpPr>
              <p:spPr bwMode="auto">
                <a:xfrm>
                  <a:off x="1262" y="1296"/>
                  <a:ext cx="1385"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2" name="Group 31"/>
              <p:cNvGrpSpPr/>
              <p:nvPr/>
            </p:nvGrpSpPr>
            <p:grpSpPr bwMode="auto">
              <a:xfrm>
                <a:off x="2647" y="1296"/>
                <a:ext cx="1324" cy="432"/>
                <a:chOff x="2647" y="1296"/>
                <a:chExt cx="1324" cy="432"/>
              </a:xfrm>
            </p:grpSpPr>
            <p:sp>
              <p:nvSpPr>
                <p:cNvPr id="15387" name="Rectangle 32"/>
                <p:cNvSpPr>
                  <a:spLocks noChangeArrowheads="1"/>
                </p:cNvSpPr>
                <p:nvPr/>
              </p:nvSpPr>
              <p:spPr bwMode="auto">
                <a:xfrm>
                  <a:off x="2690" y="1296"/>
                  <a:ext cx="1238"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抗干扰能力差</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88" name="Rectangle 33"/>
                <p:cNvSpPr>
                  <a:spLocks noChangeArrowheads="1"/>
                </p:cNvSpPr>
                <p:nvPr/>
              </p:nvSpPr>
              <p:spPr bwMode="auto">
                <a:xfrm>
                  <a:off x="2647" y="1296"/>
                  <a:ext cx="1324"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3" name="Group 34"/>
              <p:cNvGrpSpPr/>
              <p:nvPr/>
            </p:nvGrpSpPr>
            <p:grpSpPr bwMode="auto">
              <a:xfrm>
                <a:off x="0" y="1728"/>
                <a:ext cx="1262" cy="432"/>
                <a:chOff x="0" y="1728"/>
                <a:chExt cx="1262" cy="432"/>
              </a:xfrm>
            </p:grpSpPr>
            <p:sp>
              <p:nvSpPr>
                <p:cNvPr id="15385" name="Rectangle 35"/>
                <p:cNvSpPr>
                  <a:spLocks noChangeArrowheads="1"/>
                </p:cNvSpPr>
                <p:nvPr/>
              </p:nvSpPr>
              <p:spPr bwMode="auto">
                <a:xfrm>
                  <a:off x="43" y="1728"/>
                  <a:ext cx="1176"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信息存储能力</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86" name="Rectangle 36"/>
                <p:cNvSpPr>
                  <a:spLocks noChangeArrowheads="1"/>
                </p:cNvSpPr>
                <p:nvPr/>
              </p:nvSpPr>
              <p:spPr bwMode="auto">
                <a:xfrm>
                  <a:off x="0" y="1728"/>
                  <a:ext cx="1262"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4" name="Group 37"/>
              <p:cNvGrpSpPr/>
              <p:nvPr/>
            </p:nvGrpSpPr>
            <p:grpSpPr bwMode="auto">
              <a:xfrm>
                <a:off x="1262" y="1728"/>
                <a:ext cx="1385" cy="432"/>
                <a:chOff x="1262" y="1728"/>
                <a:chExt cx="1385" cy="432"/>
              </a:xfrm>
            </p:grpSpPr>
            <p:sp>
              <p:nvSpPr>
                <p:cNvPr id="15383" name="Rectangle 38"/>
                <p:cNvSpPr>
                  <a:spLocks noChangeArrowheads="1"/>
                </p:cNvSpPr>
                <p:nvPr/>
              </p:nvSpPr>
              <p:spPr bwMode="auto">
                <a:xfrm>
                  <a:off x="1305" y="1728"/>
                  <a:ext cx="1299"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000" b="1">
                      <a:solidFill>
                        <a:srgbClr val="FFFFFF"/>
                      </a:solidFill>
                      <a:latin typeface="宋体" panose="02010600030101010101" pitchFamily="2" charset="-122"/>
                      <a:ea typeface="宋体" panose="02010600030101010101" pitchFamily="2" charset="-122"/>
                    </a:rPr>
                    <a:t>可实现三维光存储</a:t>
                  </a:r>
                  <a:endParaRPr kumimoji="1" lang="zh-CN" altLang="en-US" sz="2000">
                    <a:solidFill>
                      <a:srgbClr val="FFFFFF"/>
                    </a:solidFill>
                    <a:latin typeface="宋体" panose="02010600030101010101" pitchFamily="2" charset="-122"/>
                    <a:ea typeface="宋体" panose="02010600030101010101" pitchFamily="2" charset="-122"/>
                  </a:endParaRPr>
                </a:p>
              </p:txBody>
            </p:sp>
            <p:sp>
              <p:nvSpPr>
                <p:cNvPr id="15384" name="Rectangle 39"/>
                <p:cNvSpPr>
                  <a:spLocks noChangeArrowheads="1"/>
                </p:cNvSpPr>
                <p:nvPr/>
              </p:nvSpPr>
              <p:spPr bwMode="auto">
                <a:xfrm>
                  <a:off x="1262" y="1728"/>
                  <a:ext cx="1385"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nvGrpSpPr>
              <p:cNvPr id="15" name="Group 40"/>
              <p:cNvGrpSpPr/>
              <p:nvPr/>
            </p:nvGrpSpPr>
            <p:grpSpPr bwMode="auto">
              <a:xfrm>
                <a:off x="2647" y="1728"/>
                <a:ext cx="1324" cy="432"/>
                <a:chOff x="2647" y="1728"/>
                <a:chExt cx="1324" cy="432"/>
              </a:xfrm>
            </p:grpSpPr>
            <p:sp>
              <p:nvSpPr>
                <p:cNvPr id="15381" name="Rectangle 41"/>
                <p:cNvSpPr>
                  <a:spLocks noChangeArrowheads="1"/>
                </p:cNvSpPr>
                <p:nvPr/>
              </p:nvSpPr>
              <p:spPr bwMode="auto">
                <a:xfrm>
                  <a:off x="2690" y="1728"/>
                  <a:ext cx="1238" cy="432"/>
                </a:xfrm>
                <a:prstGeom prst="rect">
                  <a:avLst/>
                </a:prstGeom>
                <a:noFill/>
                <a:ln w="12700" cap="sq">
                  <a:noFill/>
                  <a:miter lim="800000"/>
                  <a:headEnd type="none" w="sm" len="sm"/>
                  <a:tailEnd type="none" w="sm" len="sm"/>
                </a:ln>
                <a:effectLst/>
              </p:spPr>
              <p:txBody>
                <a:bodyPr anchor="ctr"/>
                <a:lstStyle/>
                <a:p>
                  <a:pPr algn="just" eaLnBrk="0" hangingPunct="0"/>
                  <a:r>
                    <a:rPr kumimoji="1" lang="zh-CN" altLang="en-US" sz="2400" b="1">
                      <a:solidFill>
                        <a:srgbClr val="FFFFFF"/>
                      </a:solidFill>
                      <a:latin typeface="宋体" panose="02010600030101010101" pitchFamily="2" charset="-122"/>
                      <a:ea typeface="宋体" panose="02010600030101010101" pitchFamily="2" charset="-122"/>
                    </a:rPr>
                    <a:t>磁存储</a:t>
                  </a:r>
                  <a:endParaRPr kumimoji="1" lang="zh-CN" altLang="en-US" sz="2400">
                    <a:solidFill>
                      <a:srgbClr val="FFFFFF"/>
                    </a:solidFill>
                    <a:latin typeface="宋体" panose="02010600030101010101" pitchFamily="2" charset="-122"/>
                    <a:ea typeface="宋体" panose="02010600030101010101" pitchFamily="2" charset="-122"/>
                  </a:endParaRPr>
                </a:p>
              </p:txBody>
            </p:sp>
            <p:sp>
              <p:nvSpPr>
                <p:cNvPr id="15382" name="Rectangle 42"/>
                <p:cNvSpPr>
                  <a:spLocks noChangeArrowheads="1"/>
                </p:cNvSpPr>
                <p:nvPr/>
              </p:nvSpPr>
              <p:spPr bwMode="auto">
                <a:xfrm>
                  <a:off x="2647" y="1728"/>
                  <a:ext cx="1324" cy="432"/>
                </a:xfrm>
                <a:prstGeom prst="rect">
                  <a:avLst/>
                </a:prstGeom>
                <a:noFill/>
                <a:ln w="7"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pSp>
        <p:sp>
          <p:nvSpPr>
            <p:cNvPr id="15368" name="Rectangle 43"/>
            <p:cNvSpPr>
              <a:spLocks noChangeArrowheads="1"/>
            </p:cNvSpPr>
            <p:nvPr/>
          </p:nvSpPr>
          <p:spPr bwMode="auto">
            <a:xfrm>
              <a:off x="0" y="-111"/>
              <a:ext cx="3977" cy="2166"/>
            </a:xfrm>
            <a:prstGeom prst="rect">
              <a:avLst/>
            </a:prstGeom>
            <a:noFill/>
            <a:ln w="9525" cap="sq">
              <a:solidFill>
                <a:srgbClr val="A0A0A0"/>
              </a:solidFill>
              <a:miter lim="800000"/>
              <a:headEnd type="none" w="sm" len="sm"/>
              <a:tailEnd type="none" w="sm" len="sm"/>
            </a:ln>
            <a:effectLst/>
          </p:spPr>
          <p:txBody>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sp>
        <p:nvSpPr>
          <p:cNvPr id="45" name="页脚占位符 44"/>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a:ln>
            <a:miter lim="800000"/>
          </a:ln>
        </p:spPr>
        <p:txBody>
          <a:bodyPr/>
          <a:lstStyle/>
          <a:p>
            <a:fld id="{5FDA03DE-D1DD-40D1-9080-5FB9F6EB8143}"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2531" name="灯片编号占位符 5"/>
          <p:cNvSpPr>
            <a:spLocks noGrp="1"/>
          </p:cNvSpPr>
          <p:nvPr>
            <p:ph type="sldNum" sz="quarter" idx="12"/>
          </p:nvPr>
        </p:nvSpPr>
        <p:spPr>
          <a:noFill/>
          <a:ln>
            <a:miter lim="800000"/>
          </a:ln>
        </p:spPr>
        <p:txBody>
          <a:bodyPr/>
          <a:lstStyle/>
          <a:p>
            <a:fld id="{62CA9479-3F9E-4A3A-B6EE-73D2B3105660}"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2532" name="Rectangle 2"/>
          <p:cNvSpPr>
            <a:spLocks noGrp="1" noChangeArrowheads="1"/>
          </p:cNvSpPr>
          <p:nvPr>
            <p:ph type="title"/>
          </p:nvPr>
        </p:nvSpPr>
        <p:spPr/>
        <p:txBody>
          <a:bodyPr/>
          <a:lstStyle/>
          <a:p>
            <a:pPr eaLnBrk="1" hangingPunct="1"/>
            <a:r>
              <a:rPr lang="zh-CN" altLang="en-US" b="1" dirty="0" smtClean="0">
                <a:latin typeface="Times New Roman" panose="02020603050405020304" pitchFamily="18" charset="0"/>
                <a:ea typeface="黑体" panose="02010609060101010101" pitchFamily="2" charset="-122"/>
              </a:rPr>
              <a:t>光子技术优越性</a:t>
            </a:r>
            <a:endParaRPr lang="zh-CN" altLang="en-US" b="1" dirty="0" smtClean="0">
              <a:latin typeface="Times New Roman" panose="02020603050405020304" pitchFamily="18" charset="0"/>
              <a:ea typeface="黑体" panose="02010609060101010101" pitchFamily="2" charset="-122"/>
            </a:endParaRPr>
          </a:p>
        </p:txBody>
      </p:sp>
      <p:sp>
        <p:nvSpPr>
          <p:cNvPr id="22533" name="Rectangle 3"/>
          <p:cNvSpPr>
            <a:spLocks noGrp="1" noChangeArrowheads="1"/>
          </p:cNvSpPr>
          <p:nvPr>
            <p:ph type="body" idx="1"/>
          </p:nvPr>
        </p:nvSpPr>
        <p:spPr>
          <a:xfrm>
            <a:off x="1153160" y="1412875"/>
            <a:ext cx="7231380" cy="3797935"/>
          </a:xfrm>
        </p:spPr>
        <p:txBody>
          <a:bodyPr/>
          <a:lstStyle/>
          <a:p>
            <a:pPr marL="0" indent="0" algn="just" eaLnBrk="1" hangingPunct="1">
              <a:lnSpc>
                <a:spcPct val="140000"/>
              </a:lnSpc>
              <a:spcBef>
                <a:spcPct val="0"/>
              </a:spcBef>
              <a:buNone/>
            </a:pPr>
            <a:r>
              <a:rPr lang="zh-CN" altLang="en-US" sz="2400" b="1" smtClean="0">
                <a:solidFill>
                  <a:srgbClr val="FF0000"/>
                </a:solidFill>
                <a:latin typeface="宋体" panose="02010600030101010101" pitchFamily="2" charset="-122"/>
                <a:ea typeface="宋体" panose="02010600030101010101" pitchFamily="2" charset="-122"/>
              </a:rPr>
              <a:t>（</a:t>
            </a:r>
            <a:r>
              <a:rPr lang="en-US" altLang="zh-CN" sz="2400" b="1" smtClean="0">
                <a:solidFill>
                  <a:srgbClr val="FF0000"/>
                </a:solidFill>
                <a:latin typeface="宋体" panose="02010600030101010101" pitchFamily="2" charset="-122"/>
                <a:ea typeface="宋体" panose="02010600030101010101" pitchFamily="2" charset="-122"/>
              </a:rPr>
              <a:t>1</a:t>
            </a:r>
            <a:r>
              <a:rPr lang="zh-CN" altLang="en-US" sz="2400" b="1" smtClean="0">
                <a:solidFill>
                  <a:srgbClr val="FF0000"/>
                </a:solidFill>
                <a:latin typeface="宋体" panose="02010600030101010101" pitchFamily="2" charset="-122"/>
                <a:ea typeface="宋体" panose="02010600030101010101" pitchFamily="2" charset="-122"/>
              </a:rPr>
              <a:t>）器件响应和系统处理速度快</a:t>
            </a:r>
            <a:endParaRPr lang="zh-CN" altLang="en-US" sz="2400" b="1" smtClean="0">
              <a:solidFill>
                <a:srgbClr val="FF0000"/>
              </a:solidFill>
              <a:latin typeface="宋体" panose="02010600030101010101" pitchFamily="2" charset="-122"/>
              <a:ea typeface="宋体" panose="02010600030101010101" pitchFamily="2" charset="-122"/>
            </a:endParaRPr>
          </a:p>
          <a:p>
            <a:pPr algn="just" eaLnBrk="1" hangingPunct="1">
              <a:lnSpc>
                <a:spcPct val="140000"/>
              </a:lnSpc>
              <a:spcBef>
                <a:spcPct val="0"/>
              </a:spcBef>
            </a:pPr>
            <a:r>
              <a:rPr lang="zh-CN" altLang="en-US" sz="2000" b="1" smtClean="0">
                <a:latin typeface="宋体" panose="02010600030101010101" pitchFamily="2" charset="-122"/>
                <a:ea typeface="宋体" panose="02010600030101010101" pitchFamily="2" charset="-122"/>
              </a:rPr>
              <a:t>光开关器件</a:t>
            </a:r>
            <a:r>
              <a:rPr lang="zh-CN" altLang="en-US" sz="2000" b="1" smtClean="0">
                <a:solidFill>
                  <a:schemeClr val="accent1"/>
                </a:solidFill>
                <a:latin typeface="宋体" panose="02010600030101010101" pitchFamily="2" charset="-122"/>
                <a:ea typeface="宋体" panose="02010600030101010101" pitchFamily="2" charset="-122"/>
              </a:rPr>
              <a:t>响应时间</a:t>
            </a:r>
            <a:r>
              <a:rPr lang="zh-CN" altLang="en-US" sz="2000" b="1" smtClean="0">
                <a:latin typeface="宋体" panose="02010600030101010101" pitchFamily="2" charset="-122"/>
                <a:ea typeface="宋体" panose="02010600030101010101" pitchFamily="2" charset="-122"/>
              </a:rPr>
              <a:t>最快达到</a:t>
            </a:r>
            <a:r>
              <a:rPr lang="en-US" altLang="zh-CN" sz="2000" b="1" smtClean="0">
                <a:latin typeface="宋体" panose="02010600030101010101" pitchFamily="2" charset="-122"/>
                <a:ea typeface="宋体" panose="02010600030101010101" pitchFamily="2" charset="-122"/>
              </a:rPr>
              <a:t>10</a:t>
            </a:r>
            <a:r>
              <a:rPr lang="en-US" altLang="zh-CN" sz="2000" b="1" baseline="30000" smtClean="0">
                <a:latin typeface="宋体" panose="02010600030101010101" pitchFamily="2" charset="-122"/>
                <a:ea typeface="宋体" panose="02010600030101010101" pitchFamily="2" charset="-122"/>
              </a:rPr>
              <a:t>-15</a:t>
            </a:r>
            <a:r>
              <a:rPr lang="en-US" altLang="zh-CN" sz="2000" b="1" smtClean="0">
                <a:latin typeface="宋体" panose="02010600030101010101" pitchFamily="2" charset="-122"/>
                <a:ea typeface="宋体" panose="02010600030101010101" pitchFamily="2" charset="-122"/>
              </a:rPr>
              <a:t>s</a:t>
            </a:r>
            <a:r>
              <a:rPr lang="zh-CN" altLang="en-US" sz="2000" b="1" smtClean="0">
                <a:latin typeface="宋体" panose="02010600030101010101" pitchFamily="2" charset="-122"/>
                <a:ea typeface="宋体" panose="02010600030101010101" pitchFamily="2" charset="-122"/>
              </a:rPr>
              <a:t>即飞秒 </a:t>
            </a:r>
            <a:r>
              <a:rPr lang="en-US" altLang="zh-CN" sz="2000" b="1" smtClean="0">
                <a:latin typeface="宋体" panose="02010600030101010101" pitchFamily="2" charset="-122"/>
                <a:ea typeface="宋体" panose="02010600030101010101" pitchFamily="2" charset="-122"/>
              </a:rPr>
              <a:t>(fs)</a:t>
            </a:r>
            <a:r>
              <a:rPr lang="zh-CN" altLang="en-US" sz="2000" b="1" smtClean="0">
                <a:latin typeface="宋体" panose="02010600030101010101" pitchFamily="2" charset="-122"/>
                <a:ea typeface="宋体" panose="02010600030101010101" pitchFamily="2" charset="-122"/>
              </a:rPr>
              <a:t>量级，几乎到了其固有极限值。</a:t>
            </a:r>
            <a:endParaRPr lang="zh-CN" altLang="en-US" sz="2000" b="1" smtClean="0">
              <a:latin typeface="宋体" panose="02010600030101010101" pitchFamily="2" charset="-122"/>
              <a:ea typeface="宋体" panose="02010600030101010101" pitchFamily="2" charset="-122"/>
            </a:endParaRPr>
          </a:p>
          <a:p>
            <a:pPr algn="just" eaLnBrk="1" hangingPunct="1">
              <a:lnSpc>
                <a:spcPct val="140000"/>
              </a:lnSpc>
              <a:spcBef>
                <a:spcPct val="0"/>
              </a:spcBef>
            </a:pPr>
            <a:r>
              <a:rPr lang="zh-CN" altLang="en-US" sz="2000" b="1" smtClean="0">
                <a:latin typeface="宋体" panose="02010600030101010101" pitchFamily="2" charset="-122"/>
                <a:ea typeface="宋体" panose="02010600030101010101" pitchFamily="2" charset="-122"/>
              </a:rPr>
              <a:t>利用多重波长和并行互联及并行处理，能克服冯</a:t>
            </a:r>
            <a:r>
              <a:rPr lang="en-US" altLang="zh-CN" sz="2000" b="1" smtClean="0">
                <a:latin typeface="宋体" panose="02010600030101010101" pitchFamily="2" charset="-122"/>
                <a:ea typeface="宋体" panose="02010600030101010101" pitchFamily="2" charset="-122"/>
              </a:rPr>
              <a:t>·</a:t>
            </a:r>
            <a:r>
              <a:rPr lang="zh-CN" altLang="en-US" sz="2000" b="1" smtClean="0">
                <a:latin typeface="宋体" panose="02010600030101010101" pitchFamily="2" charset="-122"/>
                <a:ea typeface="宋体" panose="02010600030101010101" pitchFamily="2" charset="-122"/>
              </a:rPr>
              <a:t>诺依曼结构的电子计算机的瓶颈效应，光布线技术，可实现</a:t>
            </a:r>
            <a:r>
              <a:rPr lang="zh-CN" altLang="en-US" sz="2000" b="1" smtClean="0">
                <a:solidFill>
                  <a:schemeClr val="accent1"/>
                </a:solidFill>
                <a:latin typeface="宋体" panose="02010600030101010101" pitchFamily="2" charset="-122"/>
                <a:ea typeface="宋体" panose="02010600030101010101" pitchFamily="2" charset="-122"/>
              </a:rPr>
              <a:t>光互联</a:t>
            </a:r>
            <a:r>
              <a:rPr lang="zh-CN" altLang="en-US" sz="2000" b="1" smtClean="0">
                <a:latin typeface="宋体" panose="02010600030101010101" pitchFamily="2" charset="-122"/>
                <a:ea typeface="宋体" panose="02010600030101010101" pitchFamily="2" charset="-122"/>
              </a:rPr>
              <a:t>；</a:t>
            </a:r>
            <a:endParaRPr lang="zh-CN" altLang="en-US" sz="2000" b="1" smtClean="0">
              <a:latin typeface="宋体" panose="02010600030101010101" pitchFamily="2" charset="-122"/>
              <a:ea typeface="宋体" panose="02010600030101010101" pitchFamily="2" charset="-122"/>
            </a:endParaRPr>
          </a:p>
          <a:p>
            <a:pPr algn="just" eaLnBrk="1" hangingPunct="1">
              <a:lnSpc>
                <a:spcPct val="140000"/>
              </a:lnSpc>
              <a:spcBef>
                <a:spcPct val="0"/>
              </a:spcBef>
            </a:pPr>
            <a:r>
              <a:rPr lang="zh-CN" altLang="en-US" sz="2000" b="1" smtClean="0">
                <a:latin typeface="宋体" panose="02010600030101010101" pitchFamily="2" charset="-122"/>
                <a:ea typeface="宋体" panose="02010600030101010101" pitchFamily="2" charset="-122"/>
              </a:rPr>
              <a:t>由于光可以进行并行处理，没有阻抗匹配和没有必要布线回路，故可进行</a:t>
            </a:r>
            <a:r>
              <a:rPr lang="zh-CN" altLang="en-US" sz="2000" b="1" smtClean="0">
                <a:solidFill>
                  <a:schemeClr val="accent1"/>
                </a:solidFill>
                <a:latin typeface="宋体" panose="02010600030101010101" pitchFamily="2" charset="-122"/>
                <a:ea typeface="宋体" panose="02010600030101010101" pitchFamily="2" charset="-122"/>
              </a:rPr>
              <a:t>高速信号处理</a:t>
            </a:r>
            <a:r>
              <a:rPr lang="zh-CN" altLang="en-US" sz="2000" b="1" smtClean="0">
                <a:latin typeface="宋体" panose="02010600030101010101" pitchFamily="2" charset="-122"/>
                <a:ea typeface="宋体" panose="02010600030101010101" pitchFamily="2" charset="-122"/>
              </a:rPr>
              <a:t>等。</a:t>
            </a:r>
            <a:endParaRPr lang="zh-CN" altLang="en-US" sz="2000" smtClean="0">
              <a:latin typeface="宋体" panose="02010600030101010101" pitchFamily="2" charset="-122"/>
              <a:ea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a:ln>
            <a:miter lim="800000"/>
          </a:ln>
        </p:spPr>
        <p:txBody>
          <a:bodyPr/>
          <a:lstStyle/>
          <a:p>
            <a:fld id="{B39BBC7B-5157-478D-80CB-A60B46AEA2CF}"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5603" name="灯片编号占位符 5"/>
          <p:cNvSpPr>
            <a:spLocks noGrp="1"/>
          </p:cNvSpPr>
          <p:nvPr>
            <p:ph type="sldNum" sz="quarter" idx="12"/>
          </p:nvPr>
        </p:nvSpPr>
        <p:spPr>
          <a:noFill/>
          <a:ln>
            <a:miter lim="800000"/>
          </a:ln>
        </p:spPr>
        <p:txBody>
          <a:bodyPr/>
          <a:lstStyle/>
          <a:p>
            <a:fld id="{6EF560BB-254A-4D37-88E8-AC96C210F18B}"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608260" name="Rectangle 4"/>
          <p:cNvSpPr>
            <a:spLocks noChangeArrowheads="1"/>
          </p:cNvSpPr>
          <p:nvPr/>
        </p:nvSpPr>
        <p:spPr bwMode="auto">
          <a:xfrm>
            <a:off x="0" y="5734050"/>
            <a:ext cx="9144000" cy="719138"/>
          </a:xfrm>
          <a:prstGeom prst="rect">
            <a:avLst/>
          </a:prstGeom>
          <a:gradFill rotWithShape="1">
            <a:gsLst>
              <a:gs pos="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25605" name="Rectangle 2"/>
          <p:cNvSpPr>
            <a:spLocks noGrp="1" noChangeArrowheads="1"/>
          </p:cNvSpPr>
          <p:nvPr>
            <p:ph type="title"/>
          </p:nvPr>
        </p:nvSpPr>
        <p:spPr>
          <a:xfrm>
            <a:off x="685800" y="476885"/>
            <a:ext cx="6579235" cy="1143000"/>
          </a:xfrm>
        </p:spPr>
        <p:txBody>
          <a:bodyPr/>
          <a:lstStyle/>
          <a:p>
            <a:pPr algn="l" eaLnBrk="1" hangingPunct="1"/>
            <a:r>
              <a:rPr lang="zh-CN" altLang="en-US" sz="2400" b="1" smtClean="0">
                <a:solidFill>
                  <a:srgbClr val="FF0000"/>
                </a:solidFill>
                <a:latin typeface="黑体" panose="02010609060101010101" pitchFamily="2" charset="-122"/>
                <a:ea typeface="黑体" panose="02010609060101010101" pitchFamily="2" charset="-122"/>
              </a:rPr>
              <a:t>（</a:t>
            </a:r>
            <a:r>
              <a:rPr lang="en-US" altLang="zh-CN" sz="2400" b="1" smtClean="0">
                <a:solidFill>
                  <a:srgbClr val="FF0000"/>
                </a:solidFill>
                <a:latin typeface="黑体" panose="02010609060101010101" pitchFamily="2" charset="-122"/>
                <a:ea typeface="黑体" panose="02010609060101010101" pitchFamily="2" charset="-122"/>
              </a:rPr>
              <a:t>2</a:t>
            </a:r>
            <a:r>
              <a:rPr lang="zh-CN" altLang="en-US" sz="2400" b="1" smtClean="0">
                <a:solidFill>
                  <a:srgbClr val="FF0000"/>
                </a:solidFill>
                <a:latin typeface="黑体" panose="02010609060101010101" pitchFamily="2" charset="-122"/>
                <a:ea typeface="黑体" panose="02010609060101010101" pitchFamily="2" charset="-122"/>
              </a:rPr>
              <a:t>）</a:t>
            </a:r>
            <a:r>
              <a:rPr lang="zh-CN" altLang="en-US" sz="2400" b="1" smtClean="0">
                <a:solidFill>
                  <a:srgbClr val="FF0000"/>
                </a:solidFill>
                <a:latin typeface="宋体" panose="02010600030101010101" pitchFamily="2" charset="-122"/>
                <a:ea typeface="宋体" panose="02010600030101010101" pitchFamily="2" charset="-122"/>
              </a:rPr>
              <a:t>光脑（光计算机）</a:t>
            </a:r>
            <a:r>
              <a:rPr lang="zh-CN" altLang="en-US" sz="2400" b="1" dirty="0" smtClean="0">
                <a:solidFill>
                  <a:srgbClr val="FF0000"/>
                </a:solidFill>
                <a:latin typeface="宋体" panose="02010600030101010101" pitchFamily="2" charset="-122"/>
                <a:ea typeface="宋体" panose="02010600030101010101" pitchFamily="2" charset="-122"/>
                <a:sym typeface="+mn-ea"/>
              </a:rPr>
              <a:t>优越性多</a:t>
            </a:r>
            <a:endParaRPr lang="zh-CN" altLang="en-US" sz="2400" b="1" smtClean="0">
              <a:solidFill>
                <a:srgbClr val="FF0000"/>
              </a:solidFill>
              <a:latin typeface="宋体" panose="02010600030101010101" pitchFamily="2" charset="-122"/>
              <a:ea typeface="宋体" panose="02010600030101010101" pitchFamily="2" charset="-122"/>
            </a:endParaRPr>
          </a:p>
        </p:txBody>
      </p:sp>
      <p:sp>
        <p:nvSpPr>
          <p:cNvPr id="25606" name="Rectangle 3"/>
          <p:cNvSpPr>
            <a:spLocks noGrp="1" noChangeArrowheads="1"/>
          </p:cNvSpPr>
          <p:nvPr>
            <p:ph type="body" idx="1"/>
          </p:nvPr>
        </p:nvSpPr>
        <p:spPr>
          <a:xfrm>
            <a:off x="467995" y="1556385"/>
            <a:ext cx="7957185" cy="4008120"/>
          </a:xfrm>
        </p:spPr>
        <p:txBody>
          <a:bodyPr/>
          <a:lstStyle/>
          <a:p>
            <a:pPr algn="just" eaLnBrk="1" latinLnBrk="0" hangingPunct="1">
              <a:lnSpc>
                <a:spcPct val="150000"/>
              </a:lnSpc>
              <a:spcBef>
                <a:spcPct val="0"/>
              </a:spcBef>
            </a:pP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光脑的并行处理能力强，具有超高速运算速度，其运算速度比电脑快</a:t>
            </a:r>
            <a:r>
              <a:rPr lang="en-US" altLang="zh-CN"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1000</a:t>
            </a: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倍。</a:t>
            </a:r>
            <a:endPar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ct val="0"/>
              </a:spcBef>
            </a:pP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超高速电脑只能在低温状态工作，而光脑在室温下即可工作。</a:t>
            </a:r>
            <a:endPar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ct val="0"/>
              </a:spcBef>
            </a:pP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光脑利用光子传递信息，不需要导线，即使在光线相交的情况下，它们之间也丝毫不会相互影响。</a:t>
            </a:r>
            <a:endPar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ct val="0"/>
              </a:spcBef>
            </a:pP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光脑所需之驱动能量很小，所产生的热量大大减少。</a:t>
            </a:r>
            <a:endPar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just" eaLnBrk="1" latinLnBrk="0" hangingPunct="1">
              <a:lnSpc>
                <a:spcPct val="150000"/>
              </a:lnSpc>
              <a:spcBef>
                <a:spcPct val="0"/>
              </a:spcBef>
            </a:pPr>
            <a:r>
              <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rPr>
              <a:t>光子互联可立足在硅基材料上实现，发展硅基光子学对光电子产业化将会带来变革性的突破。</a:t>
            </a:r>
            <a:endParaRPr lang="zh-CN" altLang="en-US" sz="2000" b="1"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7" name="页脚占位符 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a:ln>
            <a:miter lim="800000"/>
          </a:ln>
        </p:spPr>
        <p:txBody>
          <a:bodyPr/>
          <a:lstStyle/>
          <a:p>
            <a:fld id="{06F3D3F8-9E21-4358-B360-6E7E4F5BB526}"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3555" name="灯片编号占位符 5"/>
          <p:cNvSpPr>
            <a:spLocks noGrp="1"/>
          </p:cNvSpPr>
          <p:nvPr>
            <p:ph type="sldNum" sz="quarter" idx="12"/>
          </p:nvPr>
        </p:nvSpPr>
        <p:spPr>
          <a:noFill/>
          <a:ln>
            <a:miter lim="800000"/>
          </a:ln>
        </p:spPr>
        <p:txBody>
          <a:bodyPr/>
          <a:lstStyle/>
          <a:p>
            <a:fld id="{40C245A4-2373-44FE-BF46-DD48AAE265DA}"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3556" name="Rectangle 2"/>
          <p:cNvSpPr>
            <a:spLocks noGrp="1" noChangeArrowheads="1"/>
          </p:cNvSpPr>
          <p:nvPr>
            <p:ph type="title"/>
          </p:nvPr>
        </p:nvSpPr>
        <p:spPr>
          <a:xfrm>
            <a:off x="685800" y="405130"/>
            <a:ext cx="7772400" cy="1143000"/>
          </a:xfrm>
        </p:spPr>
        <p:txBody>
          <a:bodyPr/>
          <a:lstStyle/>
          <a:p>
            <a:pPr algn="l" eaLnBrk="1" hangingPunct="1"/>
            <a:r>
              <a:rPr lang="zh-CN" altLang="en-US" sz="2800" b="1" smtClean="0">
                <a:solidFill>
                  <a:srgbClr val="FF0000"/>
                </a:solidFill>
                <a:latin typeface="黑体" panose="02010609060101010101" pitchFamily="2" charset="-122"/>
                <a:ea typeface="黑体" panose="02010609060101010101" pitchFamily="2" charset="-122"/>
              </a:rPr>
              <a:t>（</a:t>
            </a:r>
            <a:r>
              <a:rPr lang="en-US" altLang="zh-CN" sz="2800" b="1" smtClean="0">
                <a:solidFill>
                  <a:srgbClr val="FF0000"/>
                </a:solidFill>
                <a:latin typeface="黑体" panose="02010609060101010101" pitchFamily="2" charset="-122"/>
                <a:ea typeface="黑体" panose="02010609060101010101" pitchFamily="2" charset="-122"/>
              </a:rPr>
              <a:t>3</a:t>
            </a:r>
            <a:r>
              <a:rPr lang="zh-CN" altLang="en-US" sz="2800" b="1" smtClean="0">
                <a:solidFill>
                  <a:srgbClr val="FF0000"/>
                </a:solidFill>
                <a:latin typeface="黑体" panose="02010609060101010101" pitchFamily="2" charset="-122"/>
                <a:ea typeface="黑体" panose="02010609060101010101" pitchFamily="2" charset="-122"/>
              </a:rPr>
              <a:t>）光子信息系统传输容量大</a:t>
            </a:r>
            <a:endParaRPr lang="zh-CN" altLang="en-US" sz="2800" b="1" smtClean="0">
              <a:solidFill>
                <a:srgbClr val="FF0000"/>
              </a:solidFill>
              <a:latin typeface="黑体" panose="02010609060101010101" pitchFamily="2" charset="-122"/>
              <a:ea typeface="黑体" panose="02010609060101010101" pitchFamily="2" charset="-122"/>
            </a:endParaRPr>
          </a:p>
        </p:txBody>
      </p:sp>
      <p:sp>
        <p:nvSpPr>
          <p:cNvPr id="23557" name="Rectangle 3"/>
          <p:cNvSpPr>
            <a:spLocks noGrp="1" noChangeArrowheads="1"/>
          </p:cNvSpPr>
          <p:nvPr>
            <p:ph type="body" idx="1"/>
          </p:nvPr>
        </p:nvSpPr>
        <p:spPr>
          <a:xfrm>
            <a:off x="732155" y="1600200"/>
            <a:ext cx="7552055" cy="3223260"/>
          </a:xfrm>
        </p:spPr>
        <p:txBody>
          <a:bodyPr/>
          <a:lstStyle/>
          <a:p>
            <a:pPr algn="just" eaLnBrk="1" hangingPunct="1">
              <a:lnSpc>
                <a:spcPct val="140000"/>
              </a:lnSpc>
              <a:spcBef>
                <a:spcPct val="0"/>
              </a:spcBef>
            </a:pPr>
            <a:r>
              <a:rPr lang="zh-CN" altLang="en-US" sz="2000" dirty="0" smtClean="0">
                <a:latin typeface="宋体" panose="02010600030101010101" pitchFamily="2" charset="-122"/>
                <a:ea typeface="宋体" panose="02010600030101010101" pitchFamily="2" charset="-122"/>
                <a:cs typeface="宋体" panose="02010600030101010101" pitchFamily="2" charset="-122"/>
              </a:rPr>
              <a:t>光子信息系统的带宽和连接性的彻底改善使系统的信息交换和传递更加通畅。这一优异特性已在现代光通信中得以充分体现，或者说近</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10</a:t>
            </a:r>
            <a:r>
              <a:rPr lang="zh-CN" altLang="en-US" sz="2000" dirty="0" smtClean="0">
                <a:latin typeface="宋体" panose="02010600030101010101" pitchFamily="2" charset="-122"/>
                <a:ea typeface="宋体" panose="02010600030101010101" pitchFamily="2" charset="-122"/>
                <a:cs typeface="宋体" panose="02010600030101010101" pitchFamily="2" charset="-122"/>
              </a:rPr>
              <a:t>年光纤通信的迅猛发展恰恰是光子技术促成的。光纤通信的容量从原理上讲比微波通信大</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a:t>
            </a:r>
            <a:r>
              <a:rPr lang="zh-CN" altLang="en-US" sz="2000" dirty="0" smtClean="0">
                <a:latin typeface="宋体" panose="02010600030101010101" pitchFamily="2" charset="-122"/>
                <a:ea typeface="宋体" panose="02010600030101010101" pitchFamily="2" charset="-122"/>
                <a:cs typeface="宋体" panose="02010600030101010101" pitchFamily="2" charset="-122"/>
              </a:rPr>
              <a:t>万倍到</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10</a:t>
            </a:r>
            <a:r>
              <a:rPr lang="zh-CN" altLang="en-US" sz="2000" dirty="0" smtClean="0">
                <a:latin typeface="宋体" panose="02010600030101010101" pitchFamily="2" charset="-122"/>
                <a:ea typeface="宋体" panose="02010600030101010101" pitchFamily="2" charset="-122"/>
                <a:cs typeface="宋体" panose="02010600030101010101" pitchFamily="2" charset="-122"/>
              </a:rPr>
              <a:t>万倍以上，一路微波通道可以传送一路彩色电视或</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a:t>
            </a:r>
            <a:r>
              <a:rPr lang="zh-CN" altLang="en-US" sz="2000" dirty="0" smtClean="0">
                <a:latin typeface="宋体" panose="02010600030101010101" pitchFamily="2" charset="-122"/>
                <a:ea typeface="宋体" panose="02010600030101010101" pitchFamily="2" charset="-122"/>
                <a:cs typeface="宋体" panose="02010600030101010101" pitchFamily="2" charset="-122"/>
              </a:rPr>
              <a:t>千多路数字电话信号；而一根光纤则可以同时促进传送</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a:t>
            </a:r>
            <a:r>
              <a:rPr lang="zh-CN" altLang="en-US" sz="2000" dirty="0" smtClean="0">
                <a:latin typeface="宋体" panose="02010600030101010101" pitchFamily="2" charset="-122"/>
                <a:ea typeface="宋体" panose="02010600030101010101" pitchFamily="2" charset="-122"/>
                <a:cs typeface="宋体" panose="02010600030101010101" pitchFamily="2" charset="-122"/>
              </a:rPr>
              <a:t>千多万甚至</a:t>
            </a:r>
            <a:r>
              <a:rPr lang="en-US" altLang="zh-CN" sz="2000" dirty="0" smtClean="0">
                <a:latin typeface="宋体" panose="02010600030101010101" pitchFamily="2" charset="-122"/>
                <a:ea typeface="宋体" panose="02010600030101010101" pitchFamily="2" charset="-122"/>
                <a:cs typeface="宋体" panose="02010600030101010101" pitchFamily="2" charset="-122"/>
              </a:rPr>
              <a:t>1</a:t>
            </a:r>
            <a:r>
              <a:rPr lang="zh-CN" altLang="en-US" sz="2000" dirty="0" smtClean="0">
                <a:latin typeface="宋体" panose="02010600030101010101" pitchFamily="2" charset="-122"/>
                <a:ea typeface="宋体" panose="02010600030101010101" pitchFamily="2" charset="-122"/>
                <a:cs typeface="宋体" panose="02010600030101010101" pitchFamily="2" charset="-122"/>
              </a:rPr>
              <a:t>亿路电话。</a:t>
            </a:r>
            <a:endParaRPr lang="zh-CN" altLang="en-US" sz="2000" dirty="0" smtClean="0">
              <a:latin typeface="宋体" panose="02010600030101010101" pitchFamily="2" charset="-122"/>
              <a:ea typeface="宋体" panose="02010600030101010101" pitchFamily="2" charset="-122"/>
              <a:cs typeface="宋体" panose="02010600030101010101" pitchFamily="2" charset="-122"/>
            </a:endParaRPr>
          </a:p>
          <a:p>
            <a:pPr eaLnBrk="1" hangingPunct="1">
              <a:lnSpc>
                <a:spcPct val="80000"/>
              </a:lnSpc>
            </a:pPr>
            <a:endParaRPr lang="zh-CN" altLang="en-US" sz="2000" dirty="0" smtClean="0">
              <a:latin typeface="宋体" panose="02010600030101010101" pitchFamily="2" charset="-122"/>
              <a:ea typeface="宋体" panose="02010600030101010101" pitchFamily="2" charset="-122"/>
              <a:cs typeface="宋体" panose="02010600030101010101" pitchFamily="2" charset="-122"/>
            </a:endParaRPr>
          </a:p>
        </p:txBody>
      </p:sp>
      <p:sp>
        <p:nvSpPr>
          <p:cNvPr id="6" name="页脚占位符 5"/>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ln>
            <a:miter lim="800000"/>
          </a:ln>
        </p:spPr>
        <p:txBody>
          <a:bodyPr/>
          <a:lstStyle/>
          <a:p>
            <a:fld id="{E64933CC-6C91-46CF-8192-13B98E979877}"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4579" name="灯片编号占位符 5"/>
          <p:cNvSpPr>
            <a:spLocks noGrp="1"/>
          </p:cNvSpPr>
          <p:nvPr>
            <p:ph type="sldNum" sz="quarter" idx="12"/>
          </p:nvPr>
        </p:nvSpPr>
        <p:spPr>
          <a:noFill/>
          <a:ln>
            <a:miter lim="800000"/>
          </a:ln>
        </p:spPr>
        <p:txBody>
          <a:bodyPr/>
          <a:lstStyle/>
          <a:p>
            <a:fld id="{A23EDBAF-BEAB-4138-B31E-EACD2C14A5D1}"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pic>
        <p:nvPicPr>
          <p:cNvPr id="24580" name="Picture 4" descr="Data pattern projected into a crystal">
            <a:hlinkClick r:id="rId1"/>
          </p:cNvPr>
          <p:cNvPicPr>
            <a:picLocks noChangeAspect="1" noChangeArrowheads="1"/>
          </p:cNvPicPr>
          <p:nvPr/>
        </p:nvPicPr>
        <p:blipFill>
          <a:blip r:embed="rId2" cstate="print"/>
          <a:srcRect/>
          <a:stretch>
            <a:fillRect/>
          </a:stretch>
        </p:blipFill>
        <p:spPr bwMode="auto">
          <a:xfrm>
            <a:off x="776605" y="1983740"/>
            <a:ext cx="3637280" cy="3893185"/>
          </a:xfrm>
          <a:prstGeom prst="rect">
            <a:avLst/>
          </a:prstGeom>
          <a:noFill/>
          <a:ln w="9525">
            <a:noFill/>
            <a:miter lim="800000"/>
            <a:headEnd/>
            <a:tailEnd/>
          </a:ln>
          <a:effectLst/>
        </p:spPr>
      </p:pic>
      <p:sp>
        <p:nvSpPr>
          <p:cNvPr id="24581" name="Rectangle 5"/>
          <p:cNvSpPr>
            <a:spLocks noChangeArrowheads="1"/>
          </p:cNvSpPr>
          <p:nvPr/>
        </p:nvSpPr>
        <p:spPr bwMode="auto">
          <a:xfrm>
            <a:off x="755650" y="476250"/>
            <a:ext cx="8064500" cy="993775"/>
          </a:xfrm>
          <a:prstGeom prst="rect">
            <a:avLst/>
          </a:prstGeom>
          <a:noFill/>
          <a:ln w="9525">
            <a:noFill/>
            <a:miter lim="800000"/>
          </a:ln>
          <a:effectLst/>
        </p:spPr>
        <p:txBody>
          <a:bodyPr anchor="ctr"/>
          <a:lstStyle/>
          <a:p>
            <a:pPr algn="l"/>
            <a:r>
              <a:rPr lang="zh-CN" altLang="en-US" sz="2400" b="1">
                <a:solidFill>
                  <a:srgbClr val="FF6600"/>
                </a:solidFill>
                <a:latin typeface="Book Antiqua" panose="02040602050305030304" pitchFamily="18" charset="0"/>
                <a:ea typeface="黑体" panose="02010609060101010101" pitchFamily="2" charset="-122"/>
              </a:rPr>
              <a:t>（</a:t>
            </a:r>
            <a:r>
              <a:rPr lang="en-US" altLang="zh-CN" sz="2400" b="1">
                <a:solidFill>
                  <a:srgbClr val="FF6600"/>
                </a:solidFill>
                <a:latin typeface="Book Antiqua" panose="02040602050305030304" pitchFamily="18" charset="0"/>
                <a:ea typeface="黑体" panose="02010609060101010101" pitchFamily="2" charset="-122"/>
              </a:rPr>
              <a:t>4</a:t>
            </a:r>
            <a:r>
              <a:rPr lang="zh-CN" altLang="en-US" sz="2400" b="1">
                <a:solidFill>
                  <a:srgbClr val="FF6600"/>
                </a:solidFill>
                <a:latin typeface="Book Antiqua" panose="02040602050305030304" pitchFamily="18" charset="0"/>
                <a:ea typeface="黑体" panose="02010609060101010101" pitchFamily="2" charset="-122"/>
              </a:rPr>
              <a:t>）光存储技术 发展潜力大</a:t>
            </a:r>
            <a:r>
              <a:rPr lang="zh-CN" altLang="en-US" sz="4000" b="1">
                <a:solidFill>
                  <a:srgbClr val="FF6600"/>
                </a:solidFill>
                <a:latin typeface="Book Antiqua" panose="02040602050305030304" pitchFamily="18" charset="0"/>
                <a:ea typeface="黑体" panose="02010609060101010101" pitchFamily="2" charset="-122"/>
              </a:rPr>
              <a:t>       </a:t>
            </a:r>
            <a:endParaRPr lang="zh-CN" altLang="en-US" sz="4400" b="1">
              <a:solidFill>
                <a:srgbClr val="FFFF00"/>
              </a:solidFill>
              <a:latin typeface="宋体" panose="02010600030101010101" pitchFamily="2" charset="-122"/>
              <a:ea typeface="宋体" panose="02010600030101010101" pitchFamily="2" charset="-122"/>
            </a:endParaRPr>
          </a:p>
        </p:txBody>
      </p:sp>
      <p:sp>
        <p:nvSpPr>
          <p:cNvPr id="24582" name="Rectangle 6"/>
          <p:cNvSpPr>
            <a:spLocks noChangeArrowheads="1"/>
          </p:cNvSpPr>
          <p:nvPr/>
        </p:nvSpPr>
        <p:spPr bwMode="auto">
          <a:xfrm>
            <a:off x="599440" y="1619885"/>
            <a:ext cx="3929380" cy="2406015"/>
          </a:xfrm>
          <a:prstGeom prst="rect">
            <a:avLst/>
          </a:prstGeom>
          <a:noFill/>
          <a:ln w="9525">
            <a:noFill/>
            <a:miter lim="800000"/>
          </a:ln>
          <a:effectLst/>
        </p:spPr>
        <p:txBody>
          <a:bodyPr/>
          <a:lstStyle/>
          <a:p>
            <a:pPr marL="342900" indent="-342900">
              <a:spcBef>
                <a:spcPct val="20000"/>
              </a:spcBef>
              <a:buClr>
                <a:srgbClr val="FFFF00"/>
              </a:buClr>
              <a:buFontTx/>
              <a:buChar char="•"/>
            </a:pPr>
            <a:r>
              <a:rPr lang="zh-CN" altLang="en-US" b="1">
                <a:solidFill>
                  <a:srgbClr val="FFFFFF"/>
                </a:solidFill>
                <a:latin typeface="Book Antiqua" panose="02040602050305030304" pitchFamily="18" charset="0"/>
                <a:ea typeface="宋体" panose="02010600030101010101" pitchFamily="2" charset="-122"/>
              </a:rPr>
              <a:t>光存储技术</a:t>
            </a:r>
            <a:r>
              <a:rPr lang="en-US" altLang="zh-CN" b="1">
                <a:solidFill>
                  <a:srgbClr val="FFFFFF"/>
                </a:solidFill>
                <a:latin typeface="Book Antiqua" panose="02040602050305030304" pitchFamily="18" charset="0"/>
                <a:ea typeface="宋体" panose="02010600030101010101" pitchFamily="2" charset="-122"/>
              </a:rPr>
              <a:t>:</a:t>
            </a:r>
            <a:endParaRPr lang="en-US" altLang="zh-CN" b="1">
              <a:solidFill>
                <a:srgbClr val="FFFFFF"/>
              </a:solidFill>
              <a:latin typeface="Book Antiqua" panose="02040602050305030304" pitchFamily="18" charset="0"/>
              <a:ea typeface="宋体" panose="02010600030101010101" pitchFamily="2" charset="-122"/>
            </a:endParaRPr>
          </a:p>
          <a:p>
            <a:pPr marL="342900" indent="-342900">
              <a:spcBef>
                <a:spcPct val="20000"/>
              </a:spcBef>
              <a:buClr>
                <a:srgbClr val="FFFF00"/>
              </a:buClr>
              <a:buFontTx/>
              <a:buChar char="•"/>
            </a:pPr>
            <a:r>
              <a:rPr lang="zh-CN" altLang="en-US" b="1">
                <a:solidFill>
                  <a:srgbClr val="FFFFFF"/>
                </a:solidFill>
                <a:latin typeface="Book Antiqua" panose="02040602050305030304" pitchFamily="18" charset="0"/>
                <a:ea typeface="宋体" panose="02010600030101010101" pitchFamily="2" charset="-122"/>
              </a:rPr>
              <a:t>磁光记录、三维存储技术、发展短波长激光器件。</a:t>
            </a:r>
            <a:endParaRPr lang="zh-CN" altLang="en-US" sz="3200">
              <a:solidFill>
                <a:srgbClr val="FFFFFF"/>
              </a:solidFill>
              <a:latin typeface="Book Antiqua" panose="02040602050305030304" pitchFamily="18" charset="0"/>
              <a:ea typeface="宋体" panose="02010600030101010101" pitchFamily="2" charset="-122"/>
            </a:endParaRPr>
          </a:p>
        </p:txBody>
      </p:sp>
      <p:sp>
        <p:nvSpPr>
          <p:cNvPr id="24583" name="Text Box 8"/>
          <p:cNvSpPr txBox="1">
            <a:spLocks noChangeArrowheads="1"/>
          </p:cNvSpPr>
          <p:nvPr/>
        </p:nvSpPr>
        <p:spPr bwMode="auto">
          <a:xfrm>
            <a:off x="4427538" y="5445125"/>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4" name="Text Box 9"/>
          <p:cNvSpPr txBox="1">
            <a:spLocks noChangeArrowheads="1"/>
          </p:cNvSpPr>
          <p:nvPr/>
        </p:nvSpPr>
        <p:spPr bwMode="auto">
          <a:xfrm>
            <a:off x="827088" y="53736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5" name="Text Box 10"/>
          <p:cNvSpPr txBox="1">
            <a:spLocks noChangeArrowheads="1"/>
          </p:cNvSpPr>
          <p:nvPr/>
        </p:nvSpPr>
        <p:spPr bwMode="auto">
          <a:xfrm>
            <a:off x="684213" y="58054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6" name="Text Box 11"/>
          <p:cNvSpPr txBox="1">
            <a:spLocks noChangeArrowheads="1"/>
          </p:cNvSpPr>
          <p:nvPr/>
        </p:nvSpPr>
        <p:spPr bwMode="auto">
          <a:xfrm>
            <a:off x="1116013" y="58054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7" name="Text Box 12"/>
          <p:cNvSpPr txBox="1">
            <a:spLocks noChangeArrowheads="1"/>
          </p:cNvSpPr>
          <p:nvPr/>
        </p:nvSpPr>
        <p:spPr bwMode="auto">
          <a:xfrm>
            <a:off x="2411413" y="5516563"/>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8" name="Text Box 13"/>
          <p:cNvSpPr txBox="1">
            <a:spLocks noChangeArrowheads="1"/>
          </p:cNvSpPr>
          <p:nvPr/>
        </p:nvSpPr>
        <p:spPr bwMode="auto">
          <a:xfrm>
            <a:off x="2051050" y="4868863"/>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89" name="Text Box 14"/>
          <p:cNvSpPr txBox="1">
            <a:spLocks noChangeArrowheads="1"/>
          </p:cNvSpPr>
          <p:nvPr/>
        </p:nvSpPr>
        <p:spPr bwMode="auto">
          <a:xfrm>
            <a:off x="2771775" y="5300663"/>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0" name="Text Box 15"/>
          <p:cNvSpPr txBox="1">
            <a:spLocks noChangeArrowheads="1"/>
          </p:cNvSpPr>
          <p:nvPr/>
        </p:nvSpPr>
        <p:spPr bwMode="auto">
          <a:xfrm>
            <a:off x="2051050" y="5445125"/>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1" name="Text Box 16"/>
          <p:cNvSpPr txBox="1">
            <a:spLocks noChangeArrowheads="1"/>
          </p:cNvSpPr>
          <p:nvPr/>
        </p:nvSpPr>
        <p:spPr bwMode="auto">
          <a:xfrm>
            <a:off x="3276600" y="5229225"/>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2" name="Text Box 17"/>
          <p:cNvSpPr txBox="1">
            <a:spLocks noChangeArrowheads="1"/>
          </p:cNvSpPr>
          <p:nvPr/>
        </p:nvSpPr>
        <p:spPr bwMode="auto">
          <a:xfrm>
            <a:off x="3779838" y="51577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3" name="Text Box 18"/>
          <p:cNvSpPr txBox="1">
            <a:spLocks noChangeArrowheads="1"/>
          </p:cNvSpPr>
          <p:nvPr/>
        </p:nvSpPr>
        <p:spPr bwMode="auto">
          <a:xfrm>
            <a:off x="1187450" y="5300663"/>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4" name="Text Box 19"/>
          <p:cNvSpPr txBox="1">
            <a:spLocks noChangeArrowheads="1"/>
          </p:cNvSpPr>
          <p:nvPr/>
        </p:nvSpPr>
        <p:spPr bwMode="auto">
          <a:xfrm>
            <a:off x="1547813" y="55895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5" name="Text Box 20"/>
          <p:cNvSpPr txBox="1">
            <a:spLocks noChangeArrowheads="1"/>
          </p:cNvSpPr>
          <p:nvPr/>
        </p:nvSpPr>
        <p:spPr bwMode="auto">
          <a:xfrm>
            <a:off x="2124075" y="5876925"/>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6" name="Text Box 21"/>
          <p:cNvSpPr txBox="1">
            <a:spLocks noChangeArrowheads="1"/>
          </p:cNvSpPr>
          <p:nvPr/>
        </p:nvSpPr>
        <p:spPr bwMode="auto">
          <a:xfrm>
            <a:off x="2700338" y="58054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7" name="Text Box 22"/>
          <p:cNvSpPr txBox="1">
            <a:spLocks noChangeArrowheads="1"/>
          </p:cNvSpPr>
          <p:nvPr/>
        </p:nvSpPr>
        <p:spPr bwMode="auto">
          <a:xfrm>
            <a:off x="3419475" y="5734050"/>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8" name="Text Box 23"/>
          <p:cNvSpPr txBox="1">
            <a:spLocks noChangeArrowheads="1"/>
          </p:cNvSpPr>
          <p:nvPr/>
        </p:nvSpPr>
        <p:spPr bwMode="auto">
          <a:xfrm>
            <a:off x="3779838" y="5661025"/>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0</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24599" name="Text Box 24"/>
          <p:cNvSpPr txBox="1">
            <a:spLocks noChangeArrowheads="1"/>
          </p:cNvSpPr>
          <p:nvPr/>
        </p:nvSpPr>
        <p:spPr bwMode="auto">
          <a:xfrm>
            <a:off x="4067175" y="5589588"/>
            <a:ext cx="304800" cy="396875"/>
          </a:xfrm>
          <a:prstGeom prst="rect">
            <a:avLst/>
          </a:prstGeom>
          <a:noFill/>
          <a:ln w="9525">
            <a:noFill/>
            <a:miter lim="800000"/>
          </a:ln>
          <a:effectLst/>
        </p:spPr>
        <p:txBody>
          <a:bodyPr>
            <a:spAutoFit/>
          </a:bodyPr>
          <a:lstStyle/>
          <a:p>
            <a:pPr>
              <a:spcBef>
                <a:spcPct val="50000"/>
              </a:spcBef>
            </a:pPr>
            <a:r>
              <a:rPr lang="en-US" altLang="zh-CN" sz="2000">
                <a:solidFill>
                  <a:srgbClr val="000000"/>
                </a:solidFill>
                <a:latin typeface="Microsoft Sans Serif" panose="020B0604020202020204" pitchFamily="34" charset="0"/>
                <a:ea typeface="宋体" panose="02010600030101010101" pitchFamily="2" charset="-122"/>
              </a:rPr>
              <a:t>1</a:t>
            </a:r>
            <a:endParaRPr lang="th-TH" altLang="zh-CN" sz="2000">
              <a:solidFill>
                <a:srgbClr val="000000"/>
              </a:solidFill>
              <a:latin typeface="Microsoft Sans Serif" panose="020B0604020202020204" pitchFamily="34" charset="0"/>
              <a:ea typeface="宋体" panose="02010600030101010101" pitchFamily="2" charset="-122"/>
            </a:endParaRPr>
          </a:p>
        </p:txBody>
      </p:sp>
      <p:sp>
        <p:nvSpPr>
          <p:cNvPr id="610329" name="Rectangle 25"/>
          <p:cNvSpPr>
            <a:spLocks noChangeArrowheads="1"/>
          </p:cNvSpPr>
          <p:nvPr/>
        </p:nvSpPr>
        <p:spPr bwMode="auto">
          <a:xfrm>
            <a:off x="5940425" y="3068638"/>
            <a:ext cx="2592388" cy="2303462"/>
          </a:xfrm>
          <a:prstGeom prst="rect">
            <a:avLst/>
          </a:prstGeom>
          <a:solidFill>
            <a:srgbClr val="CCFFFF"/>
          </a:solidFill>
          <a:ln w="9525">
            <a:miter lim="800000"/>
          </a:ln>
          <a:effectLst/>
          <a:scene3d>
            <a:camera prst="legacyObliqueTopLeft"/>
            <a:lightRig rig="legacyFlat3" dir="t"/>
          </a:scene3d>
          <a:sp3d extrusionH="1801800" prstMaterial="legacyMatte">
            <a:bevelT w="13500" h="13500" prst="angle"/>
            <a:bevelB w="13500" h="13500" prst="angle"/>
            <a:extrusionClr>
              <a:srgbClr val="CCFFFF"/>
            </a:extrusionClr>
          </a:sp3d>
        </p:spPr>
        <p:txBody>
          <a:bodyPr wrap="none" anchor="ctr">
            <a:flatTx/>
          </a:bodyP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nvGrpSpPr>
          <p:cNvPr id="2" name="Group 26"/>
          <p:cNvGrpSpPr/>
          <p:nvPr/>
        </p:nvGrpSpPr>
        <p:grpSpPr bwMode="auto">
          <a:xfrm>
            <a:off x="5795963" y="4005263"/>
            <a:ext cx="2430462" cy="1020762"/>
            <a:chOff x="480" y="1584"/>
            <a:chExt cx="1440" cy="643"/>
          </a:xfrm>
        </p:grpSpPr>
        <p:sp>
          <p:nvSpPr>
            <p:cNvPr id="24637" name="WordArt 27"/>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8" name="WordArt 28"/>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9" name="WordArt 29"/>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40" name="WordArt 30"/>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41" name="WordArt 31"/>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42" name="WordArt 32"/>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grpSp>
        <p:nvGrpSpPr>
          <p:cNvPr id="3" name="Group 33"/>
          <p:cNvGrpSpPr/>
          <p:nvPr/>
        </p:nvGrpSpPr>
        <p:grpSpPr bwMode="auto">
          <a:xfrm>
            <a:off x="5321300" y="4025900"/>
            <a:ext cx="2286000" cy="1020763"/>
            <a:chOff x="480" y="1584"/>
            <a:chExt cx="1440" cy="643"/>
          </a:xfrm>
        </p:grpSpPr>
        <p:sp>
          <p:nvSpPr>
            <p:cNvPr id="24631" name="WordArt 34"/>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2" name="WordArt 35"/>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3" name="WordArt 36"/>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4" name="WordArt 37"/>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5" name="WordArt 38"/>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6" name="WordArt 39"/>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336699"/>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grpSp>
        <p:nvGrpSpPr>
          <p:cNvPr id="4" name="Group 40"/>
          <p:cNvGrpSpPr/>
          <p:nvPr/>
        </p:nvGrpSpPr>
        <p:grpSpPr bwMode="auto">
          <a:xfrm>
            <a:off x="5321300" y="3873500"/>
            <a:ext cx="2286000" cy="1020763"/>
            <a:chOff x="480" y="1584"/>
            <a:chExt cx="1440" cy="643"/>
          </a:xfrm>
        </p:grpSpPr>
        <p:sp>
          <p:nvSpPr>
            <p:cNvPr id="24625" name="WordArt 41"/>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6" name="WordArt 42"/>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7" name="WordArt 43"/>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8" name="WordArt 44"/>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9" name="WordArt 45"/>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30" name="WordArt 46"/>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grpSp>
        <p:nvGrpSpPr>
          <p:cNvPr id="5" name="Group 47"/>
          <p:cNvGrpSpPr/>
          <p:nvPr/>
        </p:nvGrpSpPr>
        <p:grpSpPr bwMode="auto">
          <a:xfrm>
            <a:off x="5397500" y="3644900"/>
            <a:ext cx="2286000" cy="1020763"/>
            <a:chOff x="480" y="1584"/>
            <a:chExt cx="1440" cy="643"/>
          </a:xfrm>
        </p:grpSpPr>
        <p:sp>
          <p:nvSpPr>
            <p:cNvPr id="24619" name="WordArt 48"/>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0" name="WordArt 49"/>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1" name="WordArt 50"/>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2" name="WordArt 51"/>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3" name="WordArt 52"/>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24" name="WordArt 53"/>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0000"/>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grpSp>
        <p:nvGrpSpPr>
          <p:cNvPr id="6" name="Group 54"/>
          <p:cNvGrpSpPr/>
          <p:nvPr/>
        </p:nvGrpSpPr>
        <p:grpSpPr bwMode="auto">
          <a:xfrm>
            <a:off x="5508625" y="2492375"/>
            <a:ext cx="2994025" cy="1263650"/>
            <a:chOff x="480" y="1584"/>
            <a:chExt cx="1440" cy="643"/>
          </a:xfrm>
        </p:grpSpPr>
        <p:sp>
          <p:nvSpPr>
            <p:cNvPr id="24613" name="WordArt 55"/>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4" name="WordArt 56"/>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5" name="WordArt 57"/>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6" name="WordArt 58"/>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7" name="WordArt 59"/>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8" name="WordArt 60"/>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FF6600"/>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grpSp>
        <p:nvGrpSpPr>
          <p:cNvPr id="7" name="Group 61"/>
          <p:cNvGrpSpPr/>
          <p:nvPr/>
        </p:nvGrpSpPr>
        <p:grpSpPr bwMode="auto">
          <a:xfrm>
            <a:off x="5940425" y="4292600"/>
            <a:ext cx="2286000" cy="1020763"/>
            <a:chOff x="480" y="1584"/>
            <a:chExt cx="1440" cy="643"/>
          </a:xfrm>
        </p:grpSpPr>
        <p:sp>
          <p:nvSpPr>
            <p:cNvPr id="24607" name="WordArt 62"/>
            <p:cNvSpPr>
              <a:spLocks noChangeArrowheads="1" noChangeShapeType="1" noTextEdit="1"/>
            </p:cNvSpPr>
            <p:nvPr/>
          </p:nvSpPr>
          <p:spPr bwMode="auto">
            <a:xfrm>
              <a:off x="480" y="158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08" name="WordArt 63"/>
            <p:cNvSpPr>
              <a:spLocks noChangeArrowheads="1" noChangeShapeType="1" noTextEdit="1"/>
            </p:cNvSpPr>
            <p:nvPr/>
          </p:nvSpPr>
          <p:spPr bwMode="auto">
            <a:xfrm>
              <a:off x="576" y="1680"/>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09" name="WordArt 64"/>
            <p:cNvSpPr>
              <a:spLocks noChangeArrowheads="1" noChangeShapeType="1" noTextEdit="1"/>
            </p:cNvSpPr>
            <p:nvPr/>
          </p:nvSpPr>
          <p:spPr bwMode="auto">
            <a:xfrm>
              <a:off x="672" y="1776"/>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0" name="WordArt 65"/>
            <p:cNvSpPr>
              <a:spLocks noChangeArrowheads="1" noChangeShapeType="1" noTextEdit="1"/>
            </p:cNvSpPr>
            <p:nvPr/>
          </p:nvSpPr>
          <p:spPr bwMode="auto">
            <a:xfrm>
              <a:off x="768" y="1872"/>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1" name="WordArt 66"/>
            <p:cNvSpPr>
              <a:spLocks noChangeArrowheads="1" noChangeShapeType="1" noTextEdit="1"/>
            </p:cNvSpPr>
            <p:nvPr/>
          </p:nvSpPr>
          <p:spPr bwMode="auto">
            <a:xfrm>
              <a:off x="864" y="1968"/>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sp>
          <p:nvSpPr>
            <p:cNvPr id="24612" name="WordArt 67"/>
            <p:cNvSpPr>
              <a:spLocks noChangeArrowheads="1" noChangeShapeType="1" noTextEdit="1"/>
            </p:cNvSpPr>
            <p:nvPr/>
          </p:nvSpPr>
          <p:spPr bwMode="auto">
            <a:xfrm>
              <a:off x="960" y="2064"/>
              <a:ext cx="960" cy="163"/>
            </a:xfrm>
            <a:prstGeom prst="rect">
              <a:avLst/>
            </a:prstGeom>
          </p:spPr>
          <p:txBody>
            <a:bodyPr wrap="none" fromWordArt="1">
              <a:prstTxWarp prst="textPlain">
                <a:avLst>
                  <a:gd name="adj" fmla="val 50000"/>
                </a:avLst>
              </a:prstTxWarp>
            </a:bodyPr>
            <a:lstStyle/>
            <a:p>
              <a:pPr algn="ctr"/>
              <a:r>
                <a:rPr lang="en-US" altLang="zh-CN"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rPr>
                <a:t>0100110</a:t>
              </a:r>
              <a:endParaRPr lang="zh-CN" altLang="en-US" kern="10">
                <a:ln w="9525">
                  <a:noFill/>
                  <a:round/>
                </a:ln>
                <a:solidFill>
                  <a:srgbClr val="0000FF"/>
                </a:solidFill>
                <a:effectLst>
                  <a:outerShdw dist="45791" dir="2021404" algn="ctr" rotWithShape="0">
                    <a:srgbClr val="C0C0C0"/>
                  </a:outerShdw>
                </a:effectLst>
                <a:latin typeface="Times New Roman" panose="02020603050405020304"/>
                <a:ea typeface="+mn-ea"/>
                <a:cs typeface="Times New Roman" panose="02020603050405020304"/>
              </a:endParaRPr>
            </a:p>
          </p:txBody>
        </p:sp>
      </p:grpSp>
      <p:sp>
        <p:nvSpPr>
          <p:cNvPr id="67" name="页脚占位符 6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8" name="文本框 7"/>
          <p:cNvSpPr txBox="1"/>
          <p:nvPr/>
        </p:nvSpPr>
        <p:spPr>
          <a:xfrm>
            <a:off x="4932045" y="1700530"/>
            <a:ext cx="2146300" cy="645160"/>
          </a:xfrm>
          <a:prstGeom prst="rect">
            <a:avLst/>
          </a:prstGeom>
          <a:noFill/>
        </p:spPr>
        <p:txBody>
          <a:bodyPr wrap="none" rtlCol="0" anchor="t">
            <a:spAutoFit/>
          </a:bodyPr>
          <a:p>
            <a:r>
              <a:rPr lang="zh-CN" altLang="en-US" b="1">
                <a:solidFill>
                  <a:srgbClr val="FF6600"/>
                </a:solidFill>
                <a:latin typeface="Book Antiqua" panose="02040602050305030304" pitchFamily="18" charset="0"/>
                <a:ea typeface="黑体" panose="02010609060101010101" pitchFamily="2" charset="-122"/>
                <a:sym typeface="+mn-ea"/>
              </a:rPr>
              <a:t> </a:t>
            </a:r>
            <a:r>
              <a:rPr lang="zh-CN" altLang="en-US" sz="2400" b="1">
                <a:solidFill>
                  <a:srgbClr val="FFFF00"/>
                </a:solidFill>
                <a:latin typeface="宋体" panose="02010600030101010101" pitchFamily="2" charset="-122"/>
                <a:ea typeface="宋体" panose="02010600030101010101" pitchFamily="2" charset="-122"/>
                <a:sym typeface="+mn-ea"/>
              </a:rPr>
              <a:t>三维立体存储</a:t>
            </a:r>
            <a:endParaRPr lang="zh-CN" altLang="en-US" sz="2400" b="1">
              <a:solidFill>
                <a:srgbClr val="FFFF00"/>
              </a:solidFill>
              <a:latin typeface="宋体" panose="02010600030101010101" pitchFamily="2" charset="-122"/>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fill="hold" grpId="0" nodeType="clickEffect">
                                  <p:stCondLst>
                                    <p:cond delay="0"/>
                                  </p:stCondLst>
                                  <p:childTnLst>
                                    <p:anim calcmode="discrete" valueType="str">
                                      <p:cBhvr>
                                        <p:cTn id="38" dur="1000" fill="hold"/>
                                        <p:tgtEl>
                                          <p:spTgt spid="6103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2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a:ln>
            <a:miter lim="800000"/>
          </a:ln>
        </p:spPr>
        <p:txBody>
          <a:bodyPr/>
          <a:lstStyle/>
          <a:p>
            <a:fld id="{3A16D5A3-EE37-497D-9CB1-AAC18E3BE67F}"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21507" name="灯片编号占位符 5"/>
          <p:cNvSpPr>
            <a:spLocks noGrp="1"/>
          </p:cNvSpPr>
          <p:nvPr>
            <p:ph type="sldNum" sz="quarter" idx="12"/>
          </p:nvPr>
        </p:nvSpPr>
        <p:spPr>
          <a:noFill/>
          <a:ln>
            <a:miter lim="800000"/>
          </a:ln>
        </p:spPr>
        <p:txBody>
          <a:bodyPr/>
          <a:lstStyle/>
          <a:p>
            <a:fld id="{1C1D8DD2-5915-497C-BE64-F9F1827131D6}"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458756" name="Rectangle 4"/>
          <p:cNvSpPr>
            <a:spLocks noChangeArrowheads="1"/>
          </p:cNvSpPr>
          <p:nvPr/>
        </p:nvSpPr>
        <p:spPr bwMode="auto">
          <a:xfrm>
            <a:off x="914400" y="228600"/>
            <a:ext cx="7772400" cy="762000"/>
          </a:xfrm>
          <a:prstGeom prst="rect">
            <a:avLst/>
          </a:prstGeom>
          <a:noFill/>
          <a:ln w="9525">
            <a:noFill/>
            <a:miter lim="800000"/>
          </a:ln>
          <a:effectLst/>
        </p:spPr>
        <p:txBody>
          <a:bodyPr lIns="92075" tIns="46038" rIns="92075" bIns="46038" anchor="b"/>
          <a:lstStyle/>
          <a:p>
            <a:pPr algn="ctr"/>
            <a:r>
              <a:rPr lang="zh-CN" altLang="en-US" sz="2400" b="1">
                <a:solidFill>
                  <a:srgbClr val="FFFF00"/>
                </a:solidFill>
                <a:latin typeface="Book Antiqua" panose="02040602050305030304" pitchFamily="18" charset="0"/>
                <a:ea typeface="宋体" panose="02010600030101010101" pitchFamily="2" charset="-122"/>
              </a:rPr>
              <a:t>不同波长激光器存储容量比较</a:t>
            </a:r>
            <a:endParaRPr lang="zh-CN" altLang="en-US" sz="2400" b="1">
              <a:solidFill>
                <a:srgbClr val="FFFF00"/>
              </a:solidFill>
              <a:latin typeface="Book Antiqua" panose="02040602050305030304" pitchFamily="18" charset="0"/>
              <a:ea typeface="宋体" panose="02010600030101010101" pitchFamily="2" charset="-122"/>
            </a:endParaRPr>
          </a:p>
        </p:txBody>
      </p:sp>
      <p:graphicFrame>
        <p:nvGraphicFramePr>
          <p:cNvPr id="21509" name="Object 5"/>
          <p:cNvGraphicFramePr>
            <a:graphicFrameLocks noChangeAspect="1"/>
          </p:cNvGraphicFramePr>
          <p:nvPr/>
        </p:nvGraphicFramePr>
        <p:xfrm>
          <a:off x="0" y="1219200"/>
          <a:ext cx="9144000" cy="2743200"/>
        </p:xfrm>
        <a:graphic>
          <a:graphicData uri="http://schemas.openxmlformats.org/presentationml/2006/ole">
            <mc:AlternateContent xmlns:mc="http://schemas.openxmlformats.org/markup-compatibility/2006">
              <mc:Choice xmlns:v="urn:schemas-microsoft-com:vml" Requires="v">
                <p:oleObj spid="_x0000_s4097" name="Document" r:id="rId1" imgW="35185350" imgH="9820275" progId="Word.Document.8">
                  <p:embed/>
                </p:oleObj>
              </mc:Choice>
              <mc:Fallback>
                <p:oleObj name="Document" r:id="rId1" imgW="35185350" imgH="9820275" progId="Word.Document.8">
                  <p:embed/>
                  <p:pic>
                    <p:nvPicPr>
                      <p:cNvPr id="0" name="Object 5"/>
                      <p:cNvPicPr>
                        <a:picLocks noChangeAspect="1"/>
                      </p:cNvPicPr>
                      <p:nvPr/>
                    </p:nvPicPr>
                    <p:blipFill>
                      <a:blip r:embed="rId2"/>
                      <a:stretch>
                        <a:fillRect/>
                      </a:stretch>
                    </p:blipFill>
                    <p:spPr>
                      <a:xfrm>
                        <a:off x="0" y="1219200"/>
                        <a:ext cx="9144000" cy="2743200"/>
                      </a:xfrm>
                      <a:prstGeom prst="rect">
                        <a:avLst/>
                      </a:prstGeom>
                      <a:gradFill rotWithShape="0">
                        <a:gsLst>
                          <a:gs pos="0">
                            <a:srgbClr val="765E00"/>
                          </a:gs>
                          <a:gs pos="50000">
                            <a:srgbClr val="FFCC00"/>
                          </a:gs>
                          <a:gs pos="100000">
                            <a:srgbClr val="765E00"/>
                          </a:gs>
                        </a:gsLst>
                        <a:lin ang="5400000" scaled="1"/>
                        <a:tileRect/>
                      </a:gradFill>
                      <a:ln w="9525" cap="flat" cmpd="sng">
                        <a:solidFill>
                          <a:srgbClr val="FFFFFF"/>
                        </a:solidFill>
                        <a:prstDash val="solid"/>
                        <a:miter/>
                        <a:headEnd type="none" w="med" len="med"/>
                        <a:tailEnd type="none" w="med" len="med"/>
                      </a:ln>
                    </p:spPr>
                  </p:pic>
                </p:oleObj>
              </mc:Fallback>
            </mc:AlternateContent>
          </a:graphicData>
        </a:graphic>
      </p:graphicFrame>
      <p:pic>
        <p:nvPicPr>
          <p:cNvPr id="21510" name="Picture 6" descr="bluelaser"/>
          <p:cNvPicPr>
            <a:picLocks noChangeAspect="1" noChangeArrowheads="1"/>
          </p:cNvPicPr>
          <p:nvPr/>
        </p:nvPicPr>
        <p:blipFill>
          <a:blip r:embed="rId3" cstate="print"/>
          <a:srcRect/>
          <a:stretch>
            <a:fillRect/>
          </a:stretch>
        </p:blipFill>
        <p:spPr bwMode="auto">
          <a:xfrm>
            <a:off x="1752600" y="3716338"/>
            <a:ext cx="6324600" cy="2913062"/>
          </a:xfrm>
          <a:prstGeom prst="rect">
            <a:avLst/>
          </a:prstGeom>
          <a:noFill/>
          <a:ln w="9525">
            <a:noFill/>
            <a:miter lim="800000"/>
            <a:headEnd/>
            <a:tailEnd/>
          </a:ln>
        </p:spPr>
      </p:pic>
      <p:sp>
        <p:nvSpPr>
          <p:cNvPr id="7" name="页脚占位符 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indefinite" fill="hold">
                                          <p:stCondLst>
                                            <p:cond delay="0"/>
                                          </p:stCondLst>
                                        </p:cTn>
                                        <p:tgtEl>
                                          <p:spTgt spid="458756"/>
                                        </p:tgtEl>
                                        <p:attrNameLst>
                                          <p:attrName>style.visibility</p:attrName>
                                        </p:attrNameLst>
                                      </p:cBhvr>
                                      <p:to>
                                        <p:strVal val="visible"/>
                                      </p:to>
                                    </p:set>
                                    <p:animEffect transition="in" filter="fade">
                                      <p:cBhvr>
                                        <p:cTn id="7" dur="1000"/>
                                        <p:tgtEl>
                                          <p:spTgt spid="458756"/>
                                        </p:tgtEl>
                                      </p:cBhvr>
                                    </p:animEffect>
                                    <p:anim calcmode="lin" valueType="num">
                                      <p:cBhvr>
                                        <p:cTn id="8" dur="1000" fill="hold"/>
                                        <p:tgtEl>
                                          <p:spTgt spid="458756"/>
                                        </p:tgtEl>
                                        <p:attrNameLst>
                                          <p:attrName>ppt_x</p:attrName>
                                        </p:attrNameLst>
                                      </p:cBhvr>
                                      <p:tavLst>
                                        <p:tav tm="0">
                                          <p:val>
                                            <p:strVal val="#ppt_x"/>
                                          </p:val>
                                        </p:tav>
                                        <p:tav tm="100000">
                                          <p:val>
                                            <p:strVal val="#ppt_x"/>
                                          </p:val>
                                        </p:tav>
                                      </p:tavLst>
                                    </p:anim>
                                    <p:anim calcmode="lin" valueType="num">
                                      <p:cBhvr>
                                        <p:cTn id="9" dur="1000" fill="hold"/>
                                        <p:tgtEl>
                                          <p:spTgt spid="4587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a:ln>
            <a:miter lim="800000"/>
          </a:ln>
        </p:spPr>
        <p:txBody>
          <a:bodyPr/>
          <a:lstStyle/>
          <a:p>
            <a:fld id="{BAA01F1F-4896-4635-9643-BA5E9D19646D}"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1267" name="灯片编号占位符 5"/>
          <p:cNvSpPr>
            <a:spLocks noGrp="1"/>
          </p:cNvSpPr>
          <p:nvPr>
            <p:ph type="sldNum" sz="quarter" idx="12"/>
          </p:nvPr>
        </p:nvSpPr>
        <p:spPr>
          <a:noFill/>
          <a:ln>
            <a:miter lim="800000"/>
          </a:ln>
        </p:spPr>
        <p:txBody>
          <a:bodyPr/>
          <a:lstStyle/>
          <a:p>
            <a:fld id="{D22B3BB5-ED06-4CF4-B079-A38B8DBB1282}"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1269" name="Rectangle 3"/>
          <p:cNvSpPr>
            <a:spLocks noGrp="1" noChangeArrowheads="1"/>
          </p:cNvSpPr>
          <p:nvPr>
            <p:ph type="body" idx="1"/>
          </p:nvPr>
        </p:nvSpPr>
        <p:spPr>
          <a:xfrm>
            <a:off x="685800" y="1600200"/>
            <a:ext cx="7939405" cy="4114800"/>
          </a:xfrm>
        </p:spPr>
        <p:txBody>
          <a:bodyPr/>
          <a:lstStyle/>
          <a:p>
            <a:pPr marL="0" indent="0" algn="just" latinLnBrk="0">
              <a:lnSpc>
                <a:spcPct val="150000"/>
              </a:lnSpc>
              <a:spcBef>
                <a:spcPct val="0"/>
              </a:spcBef>
              <a:buClrTx/>
              <a:buNone/>
            </a:pPr>
            <a:r>
              <a:rPr kumimoji="1" lang="zh-CN" altLang="en-US" sz="2400" b="1" dirty="0" smtClean="0">
                <a:solidFill>
                  <a:schemeClr val="tx1"/>
                </a:solidFill>
                <a:latin typeface="隶书" panose="02010509060101010101" pitchFamily="49" charset="-122"/>
                <a:ea typeface="隶书" panose="02010509060101010101" pitchFamily="49" charset="-122"/>
              </a:rPr>
              <a:t>光电子学与电子学的关系</a:t>
            </a:r>
            <a:r>
              <a:rPr kumimoji="1" lang="en-US" altLang="zh-CN" sz="2400" b="1" dirty="0" smtClean="0">
                <a:solidFill>
                  <a:schemeClr val="tx1"/>
                </a:solidFill>
                <a:latin typeface="隶书" panose="02010509060101010101" pitchFamily="49" charset="-122"/>
                <a:ea typeface="隶书" panose="02010509060101010101" pitchFamily="49" charset="-122"/>
              </a:rPr>
              <a:t>---</a:t>
            </a:r>
            <a:r>
              <a:rPr kumimoji="1" lang="zh-CN" altLang="en-US" sz="2400" b="1" dirty="0" smtClean="0">
                <a:solidFill>
                  <a:schemeClr val="tx1"/>
                </a:solidFill>
                <a:latin typeface="隶书" panose="02010509060101010101" pitchFamily="49" charset="-122"/>
                <a:ea typeface="隶书" panose="02010509060101010101" pitchFamily="49" charset="-122"/>
              </a:rPr>
              <a:t>继承发展、相互依存</a:t>
            </a:r>
            <a:endParaRPr kumimoji="1" lang="zh-CN" altLang="en-US" sz="2400" b="1" dirty="0" smtClean="0">
              <a:latin typeface="隶书" panose="02010509060101010101" pitchFamily="49" charset="-122"/>
              <a:ea typeface="隶书" panose="02010509060101010101" pitchFamily="49" charset="-122"/>
            </a:endParaRPr>
          </a:p>
          <a:p>
            <a:pPr algn="just" latinLnBrk="0">
              <a:lnSpc>
                <a:spcPct val="150000"/>
              </a:lnSpc>
              <a:spcBef>
                <a:spcPct val="0"/>
              </a:spcBef>
              <a:buClrTx/>
            </a:pPr>
            <a:r>
              <a:rPr kumimoji="1" lang="zh-CN" altLang="en-US" sz="2000" b="1" dirty="0" smtClean="0">
                <a:latin typeface="隶书" panose="02010509060101010101" pitchFamily="49" charset="-122"/>
                <a:ea typeface="隶书" panose="02010509060101010101" pitchFamily="49" charset="-122"/>
                <a:sym typeface="+mn-ea"/>
              </a:rPr>
              <a:t>在信息科技领域，</a:t>
            </a:r>
            <a:r>
              <a:rPr kumimoji="1" lang="en-US" altLang="zh-CN" sz="2000" b="1" dirty="0" smtClean="0">
                <a:latin typeface="隶书" panose="02010509060101010101" pitchFamily="49" charset="-122"/>
                <a:ea typeface="隶书" panose="02010509060101010101" pitchFamily="49" charset="-122"/>
              </a:rPr>
              <a:t>20</a:t>
            </a:r>
            <a:r>
              <a:rPr kumimoji="1" lang="zh-CN" altLang="en-US" sz="2000" b="1" dirty="0" smtClean="0">
                <a:latin typeface="隶书" panose="02010509060101010101" pitchFamily="49" charset="-122"/>
                <a:ea typeface="隶书" panose="02010509060101010101" pitchFamily="49" charset="-122"/>
              </a:rPr>
              <a:t>世纪电子学作出了巨大贡献，但由于其</a:t>
            </a:r>
            <a:r>
              <a:rPr kumimoji="1" lang="zh-CN" altLang="en-US" sz="2000" b="1" dirty="0" smtClean="0">
                <a:solidFill>
                  <a:srgbClr val="FF0000"/>
                </a:solidFill>
                <a:latin typeface="隶书" panose="02010509060101010101" pitchFamily="49" charset="-122"/>
                <a:ea typeface="隶书" panose="02010509060101010101" pitchFamily="49" charset="-122"/>
              </a:rPr>
              <a:t>本身固有特性带来的局限</a:t>
            </a:r>
            <a:r>
              <a:rPr kumimoji="1" lang="zh-CN" altLang="en-US" sz="2000" b="1" dirty="0" smtClean="0">
                <a:latin typeface="隶书" panose="02010509060101010101" pitchFamily="49" charset="-122"/>
                <a:ea typeface="隶书" panose="02010509060101010101" pitchFamily="49" charset="-122"/>
              </a:rPr>
              <a:t>而使其进一步发展无论在</a:t>
            </a:r>
            <a:r>
              <a:rPr kumimoji="1" lang="zh-CN" altLang="en-US" sz="2000" b="1" dirty="0" smtClean="0">
                <a:solidFill>
                  <a:srgbClr val="FFFF00"/>
                </a:solidFill>
                <a:latin typeface="隶书" panose="02010509060101010101" pitchFamily="49" charset="-122"/>
                <a:ea typeface="隶书" panose="02010509060101010101" pitchFamily="49" charset="-122"/>
              </a:rPr>
              <a:t>速度、容量</a:t>
            </a:r>
            <a:r>
              <a:rPr kumimoji="1" lang="zh-CN" altLang="en-US" sz="2000" b="1" dirty="0" smtClean="0">
                <a:latin typeface="隶书" panose="02010509060101010101" pitchFamily="49" charset="-122"/>
                <a:ea typeface="隶书" panose="02010509060101010101" pitchFamily="49" charset="-122"/>
              </a:rPr>
              <a:t>还是在</a:t>
            </a:r>
            <a:r>
              <a:rPr kumimoji="1" lang="zh-CN" altLang="en-US" sz="2000" b="1" dirty="0" smtClean="0">
                <a:solidFill>
                  <a:srgbClr val="FFFF00"/>
                </a:solidFill>
                <a:latin typeface="隶书" panose="02010509060101010101" pitchFamily="49" charset="-122"/>
                <a:ea typeface="隶书" panose="02010509060101010101" pitchFamily="49" charset="-122"/>
              </a:rPr>
              <a:t>空间相容性</a:t>
            </a:r>
            <a:r>
              <a:rPr kumimoji="1" lang="zh-CN" altLang="en-US" sz="2000" b="1" dirty="0" smtClean="0">
                <a:latin typeface="隶书" panose="02010509060101010101" pitchFamily="49" charset="-122"/>
                <a:ea typeface="隶书" panose="02010509060101010101" pitchFamily="49" charset="-122"/>
              </a:rPr>
              <a:t>上都受到限制。</a:t>
            </a:r>
            <a:endParaRPr kumimoji="1" lang="zh-CN" altLang="en-US" sz="2000" b="1" dirty="0" smtClean="0">
              <a:latin typeface="隶书" panose="02010509060101010101" pitchFamily="49" charset="-122"/>
              <a:ea typeface="隶书" panose="02010509060101010101" pitchFamily="49" charset="-122"/>
            </a:endParaRPr>
          </a:p>
          <a:p>
            <a:pPr algn="just" latinLnBrk="0">
              <a:lnSpc>
                <a:spcPct val="150000"/>
              </a:lnSpc>
              <a:spcBef>
                <a:spcPct val="0"/>
              </a:spcBef>
              <a:buClrTx/>
            </a:pPr>
            <a:r>
              <a:rPr kumimoji="1" lang="zh-CN" altLang="en-US" sz="2000" b="1" dirty="0" smtClean="0">
                <a:latin typeface="隶书" panose="02010509060101010101" pitchFamily="49" charset="-122"/>
                <a:ea typeface="隶书" panose="02010509060101010101" pitchFamily="49" charset="-122"/>
              </a:rPr>
              <a:t>光子的特性蕴藏着巨大的发展潜力并表现出明显的优越性，</a:t>
            </a:r>
            <a:r>
              <a:rPr kumimoji="1" lang="zh-CN" altLang="en-US" sz="2000" b="1" dirty="0" smtClean="0">
                <a:solidFill>
                  <a:schemeClr val="tx1"/>
                </a:solidFill>
                <a:latin typeface="隶书" panose="02010509060101010101" pitchFamily="49" charset="-122"/>
                <a:ea typeface="隶书" panose="02010509060101010101" pitchFamily="49" charset="-122"/>
              </a:rPr>
              <a:t>许多方面</a:t>
            </a:r>
            <a:r>
              <a:rPr kumimoji="1" lang="zh-CN" altLang="en-US" sz="2000" b="1" dirty="0" smtClean="0">
                <a:solidFill>
                  <a:srgbClr val="FF0000"/>
                </a:solidFill>
                <a:latin typeface="隶书" panose="02010509060101010101" pitchFamily="49" charset="-122"/>
                <a:ea typeface="隶书" panose="02010509060101010101" pitchFamily="49" charset="-122"/>
              </a:rPr>
              <a:t>弥补了电子学的不足</a:t>
            </a:r>
            <a:r>
              <a:rPr kumimoji="1" lang="zh-CN" altLang="en-US" sz="2000" b="1" dirty="0" smtClean="0">
                <a:latin typeface="隶书" panose="02010509060101010101" pitchFamily="49" charset="-122"/>
                <a:ea typeface="隶书" panose="02010509060101010101" pitchFamily="49" charset="-122"/>
              </a:rPr>
              <a:t>，为信息科技的发展提供了新的可能性</a:t>
            </a:r>
            <a:r>
              <a:rPr kumimoji="1" lang="zh-CN" altLang="en-US" sz="2800" b="1" dirty="0" smtClean="0">
                <a:latin typeface="隶书" panose="02010509060101010101" pitchFamily="49" charset="-122"/>
                <a:ea typeface="隶书" panose="02010509060101010101" pitchFamily="49" charset="-122"/>
              </a:rPr>
              <a:t>。</a:t>
            </a:r>
            <a:endParaRPr lang="zh-CN" altLang="en-US" sz="2800" dirty="0" smtClean="0">
              <a:latin typeface="隶书" panose="02010509060101010101" pitchFamily="49" charset="-122"/>
              <a:ea typeface="隶书" panose="02010509060101010101" pitchFamily="49" charset="-122"/>
            </a:endParaRPr>
          </a:p>
        </p:txBody>
      </p:sp>
      <p:sp>
        <p:nvSpPr>
          <p:cNvPr id="6" name="页脚占位符 5"/>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miter lim="800000"/>
          </a:ln>
        </p:spPr>
        <p:txBody>
          <a:bodyPr/>
          <a:lstStyle/>
          <a:p>
            <a:fld id="{62D62302-7216-4292-A4BA-B200EC956DFA}"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7411" name="灯片编号占位符 5"/>
          <p:cNvSpPr>
            <a:spLocks noGrp="1"/>
          </p:cNvSpPr>
          <p:nvPr>
            <p:ph type="sldNum" sz="quarter" idx="12"/>
          </p:nvPr>
        </p:nvSpPr>
        <p:spPr>
          <a:noFill/>
          <a:ln>
            <a:miter lim="800000"/>
          </a:ln>
        </p:spPr>
        <p:txBody>
          <a:bodyPr/>
          <a:lstStyle/>
          <a:p>
            <a:fld id="{4790E9AC-1A99-4B75-A730-7AF2FEF04421}"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7412" name="Text Box 4"/>
          <p:cNvSpPr txBox="1">
            <a:spLocks noChangeArrowheads="1"/>
          </p:cNvSpPr>
          <p:nvPr/>
        </p:nvSpPr>
        <p:spPr bwMode="auto">
          <a:xfrm>
            <a:off x="609600" y="1295400"/>
            <a:ext cx="8001000" cy="457200"/>
          </a:xfrm>
          <a:prstGeom prst="rect">
            <a:avLst/>
          </a:prstGeom>
          <a:noFill/>
          <a:ln w="9525">
            <a:noFill/>
            <a:miter lim="800000"/>
          </a:ln>
          <a:effectLst/>
        </p:spPr>
        <p:txBody>
          <a:bodyPr>
            <a:spAutoFit/>
          </a:bodyPr>
          <a:lstStyle/>
          <a:p>
            <a:r>
              <a:rPr kumimoji="1" lang="en-US" altLang="zh-CN" sz="2400">
                <a:solidFill>
                  <a:srgbClr val="FFFFFF"/>
                </a:solidFill>
                <a:latin typeface="Times New Roman" panose="02020603050405020304" pitchFamily="18" charset="0"/>
                <a:ea typeface="宋体" panose="02010600030101010101" pitchFamily="2" charset="-122"/>
              </a:rPr>
              <a:t>          </a:t>
            </a:r>
            <a:endParaRPr kumimoji="1" lang="en-US" altLang="zh-CN" sz="2800">
              <a:solidFill>
                <a:srgbClr val="FFFFFF"/>
              </a:solidFill>
              <a:latin typeface="Times New Roman" panose="02020603050405020304" pitchFamily="18" charset="0"/>
              <a:ea typeface="宋体" panose="02010600030101010101" pitchFamily="2" charset="-122"/>
            </a:endParaRPr>
          </a:p>
        </p:txBody>
      </p:sp>
      <p:graphicFrame>
        <p:nvGraphicFramePr>
          <p:cNvPr id="26629" name="Group 5"/>
          <p:cNvGraphicFramePr>
            <a:graphicFrameLocks noGrp="1"/>
          </p:cNvGraphicFramePr>
          <p:nvPr/>
        </p:nvGraphicFramePr>
        <p:xfrm>
          <a:off x="304800" y="152400"/>
          <a:ext cx="8610600" cy="6449568"/>
        </p:xfrm>
        <a:graphic>
          <a:graphicData uri="http://schemas.openxmlformats.org/drawingml/2006/table">
            <a:tbl>
              <a:tblPr/>
              <a:tblGrid>
                <a:gridCol w="2430463"/>
                <a:gridCol w="1427162"/>
                <a:gridCol w="393700"/>
                <a:gridCol w="1116013"/>
                <a:gridCol w="1284287"/>
                <a:gridCol w="227013"/>
                <a:gridCol w="1731962"/>
              </a:tblGrid>
              <a:tr h="24130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基础学科</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6">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技术学科</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hMerge="1">
                  <a:tcPr/>
                </a:tc>
                <a:tc hMerge="1">
                  <a:tcPr/>
                </a:tc>
                <a:tc hMerge="1">
                  <a:tcPr/>
                </a:tc>
                <a:tc hMerge="1">
                  <a:tcPr/>
                </a:tc>
              </a:tr>
              <a:tr h="976313">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电学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18</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世纪开始） </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 电磁场理论</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6">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电工学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（电工、电器、电机技术）</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hMerge="1">
                  <a:tcPr/>
                </a:tc>
                <a:tc hMerge="1">
                  <a:tcPr/>
                </a:tc>
                <a:tc hMerge="1">
                  <a:tcPr/>
                </a:tc>
                <a:tc hMerge="1">
                  <a:tcPr/>
                </a:tc>
              </a:tr>
              <a:tr h="365125">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电子物理学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20</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世纪开始）</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电子管与电子线路理论</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6">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                            </a:t>
                      </a: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电子学                        纳米电子学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hMerge="1">
                  <a:tcPr/>
                </a:tc>
                <a:tc hMerge="1">
                  <a:tcPr/>
                </a:tc>
                <a:tc hMerge="1">
                  <a:tcPr/>
                </a:tc>
                <a:tc hMerge="1">
                  <a:tcPr/>
                </a:tc>
              </a:tr>
              <a:tr h="1458913">
                <a:tc vMerge="1">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真空管电子学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标志：</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1906</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年发明真空三级管</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固体电子学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标志：</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1948</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年发明半导体晶体管</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微电子学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标志：</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1960</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年发明集成电路</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0" lang="en-US" altLang="zh-CN" sz="1800" b="0"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21</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世纪发展纳米电子材料与器件</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r>
              <a:tr h="830263">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光学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18</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世纪开始）</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基于自发辐射光源</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6">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工程光学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（光学材料、光学元件、光学仪器技术）</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hMerge="1">
                  <a:tcPr/>
                </a:tc>
                <a:tc hMerge="1">
                  <a:tcPr/>
                </a:tc>
                <a:tc hMerge="1">
                  <a:tcPr/>
                </a:tc>
                <a:tc hMerge="1">
                  <a:tcPr/>
                </a:tc>
              </a:tr>
              <a:tr h="393700">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现代光学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20</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世纪中开始）</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基于受激辐射光源</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光子学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纳米光子学</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r>
              <a:tr h="1274763">
                <a:tc v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激光技术</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标志：</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1960</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年发明固体和气体激光器</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rPr>
                        <a:t>光子技术</a:t>
                      </a:r>
                      <a:endParaRPr kumimoji="0" lang="zh-CN" altLang="en-US" sz="2000" b="1" i="0" u="none" strike="noStrike" cap="none" normalizeH="0" baseline="0" smtClean="0">
                        <a:ln>
                          <a:noFill/>
                        </a:ln>
                        <a:solidFill>
                          <a:srgbClr val="FFFF00"/>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标志：</a:t>
                      </a: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1970</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年发明低损耗光纤，室温连续运转半导体激光器和集成光学技术</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pPr>
                      <a:endPar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Tx/>
                        <a:buFontTx/>
                        <a:buNone/>
                      </a:pPr>
                      <a:r>
                        <a:rPr kumimoji="0" lang="en-US" altLang="zh-CN"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21</a:t>
                      </a:r>
                      <a:r>
                        <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rPr>
                        <a:t>世纪发展近场光学、纳米光学材料与器件</a:t>
                      </a:r>
                      <a:endParaRPr kumimoji="0" lang="zh-CN" altLang="en-US" sz="1800" b="1" i="0" u="none" strike="noStrike" cap="none" normalizeH="0" baseline="0" smtClean="0">
                        <a:ln>
                          <a:noFill/>
                        </a:ln>
                        <a:solidFill>
                          <a:schemeClr val="tx1"/>
                        </a:solidFill>
                        <a:effectLst/>
                        <a:latin typeface="Book Antiqua" panose="0204060205030503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419AD"/>
                    </a:solidFill>
                  </a:tcPr>
                </a:tc>
                <a:tc hMerge="1">
                  <a:tcPr/>
                </a:tc>
              </a:tr>
            </a:tbl>
          </a:graphicData>
        </a:graphic>
      </p:graphicFrame>
      <p:sp>
        <p:nvSpPr>
          <p:cNvPr id="17448" name="Line 40"/>
          <p:cNvSpPr>
            <a:spLocks noChangeShapeType="1"/>
          </p:cNvSpPr>
          <p:nvPr/>
        </p:nvSpPr>
        <p:spPr bwMode="auto">
          <a:xfrm flipV="1">
            <a:off x="7162800" y="1600200"/>
            <a:ext cx="0" cy="381000"/>
          </a:xfrm>
          <a:prstGeom prst="line">
            <a:avLst/>
          </a:prstGeom>
          <a:noFill/>
          <a:ln w="9525">
            <a:solidFill>
              <a:schemeClr val="tx1"/>
            </a:solidFill>
            <a:miter lim="800000"/>
          </a:ln>
          <a:effectLst/>
        </p:spPr>
        <p:txBody>
          <a:bodyPr wrap="none"/>
          <a:lstStyle/>
          <a:p>
            <a:endParaRPr lang="zh-CN" altLang="en-US" sz="1800">
              <a:solidFill>
                <a:srgbClr val="FFFFFF"/>
              </a:solidFill>
              <a:latin typeface="Times New Roman" panose="02020603050405020304" pitchFamily="18" charset="0"/>
              <a:ea typeface="+mn-ea"/>
            </a:endParaRPr>
          </a:p>
        </p:txBody>
      </p:sp>
      <p:sp>
        <p:nvSpPr>
          <p:cNvPr id="7" name="页脚占位符 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miter lim="800000"/>
          </a:ln>
        </p:spPr>
        <p:txBody>
          <a:bodyPr/>
          <a:lstStyle/>
          <a:p>
            <a:fld id="{234F8E71-4612-49CC-A196-685DC7F69FBC}"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9459" name="灯片编号占位符 5"/>
          <p:cNvSpPr>
            <a:spLocks noGrp="1"/>
          </p:cNvSpPr>
          <p:nvPr>
            <p:ph type="sldNum" sz="quarter" idx="12"/>
          </p:nvPr>
        </p:nvSpPr>
        <p:spPr>
          <a:noFill/>
          <a:ln>
            <a:miter lim="800000"/>
          </a:ln>
        </p:spPr>
        <p:txBody>
          <a:bodyPr/>
          <a:lstStyle/>
          <a:p>
            <a:fld id="{A4445B1B-CE4D-432B-BA55-F34D32102D5A}"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19460" name="Rectangle 4"/>
          <p:cNvSpPr>
            <a:spLocks noChangeArrowheads="1"/>
          </p:cNvSpPr>
          <p:nvPr/>
        </p:nvSpPr>
        <p:spPr bwMode="auto">
          <a:xfrm>
            <a:off x="684213" y="620713"/>
            <a:ext cx="7772400" cy="1143000"/>
          </a:xfrm>
          <a:prstGeom prst="rect">
            <a:avLst/>
          </a:prstGeom>
          <a:noFill/>
          <a:ln w="9525">
            <a:noFill/>
            <a:miter lim="800000"/>
          </a:ln>
          <a:effectLst/>
        </p:spPr>
        <p:txBody>
          <a:bodyPr lIns="92075" tIns="46038" rIns="92075" bIns="46038" anchor="ctr"/>
          <a:lstStyle/>
          <a:p>
            <a:pPr algn="ctr"/>
            <a:r>
              <a:rPr lang="zh-CN" altLang="en-US" sz="5400">
                <a:solidFill>
                  <a:srgbClr val="FFFF00"/>
                </a:solidFill>
                <a:latin typeface="华文新魏" panose="02010800040101010101" pitchFamily="2" charset="-122"/>
                <a:ea typeface="华文新魏" panose="02010800040101010101" pitchFamily="2" charset="-122"/>
              </a:rPr>
              <a:t>信息时代的光子学</a:t>
            </a:r>
            <a:endParaRPr lang="zh-CN" altLang="en-US" sz="5400">
              <a:solidFill>
                <a:srgbClr val="FFFF00"/>
              </a:solidFill>
              <a:latin typeface="华文新魏" panose="02010800040101010101" pitchFamily="2" charset="-122"/>
              <a:ea typeface="华文新魏" panose="02010800040101010101" pitchFamily="2" charset="-122"/>
            </a:endParaRPr>
          </a:p>
        </p:txBody>
      </p:sp>
      <p:sp>
        <p:nvSpPr>
          <p:cNvPr id="19461" name="Rectangle 5"/>
          <p:cNvSpPr>
            <a:spLocks noChangeArrowheads="1"/>
          </p:cNvSpPr>
          <p:nvPr/>
        </p:nvSpPr>
        <p:spPr bwMode="auto">
          <a:xfrm>
            <a:off x="179388" y="5229225"/>
            <a:ext cx="8785225" cy="1223963"/>
          </a:xfrm>
          <a:prstGeom prst="rect">
            <a:avLst/>
          </a:prstGeom>
          <a:gradFill rotWithShape="1">
            <a:gsLst>
              <a:gs pos="0">
                <a:srgbClr val="0000FF"/>
              </a:gs>
              <a:gs pos="100000">
                <a:srgbClr val="000076"/>
              </a:gs>
            </a:gsLst>
            <a:lin ang="5400000" scaled="1"/>
          </a:gradFill>
          <a:ln w="9525">
            <a:noFill/>
            <a:miter lim="800000"/>
          </a:ln>
          <a:effectLst/>
        </p:spPr>
        <p:txBody>
          <a:bodyPr lIns="92075" tIns="46038" rIns="92075" bIns="46038"/>
          <a:lstStyle/>
          <a:p>
            <a:pPr marL="342900" indent="-342900">
              <a:spcBef>
                <a:spcPct val="20000"/>
              </a:spcBef>
              <a:buClr>
                <a:srgbClr val="FFFF00"/>
              </a:buClr>
              <a:buFontTx/>
              <a:buChar char="•"/>
            </a:pPr>
            <a:r>
              <a:rPr lang="en-US" altLang="zh-CN" sz="2400" b="1" dirty="0">
                <a:solidFill>
                  <a:schemeClr val="tx1"/>
                </a:solidFill>
                <a:latin typeface="隶书" panose="02010509060101010101" pitchFamily="49" charset="-122"/>
              </a:rPr>
              <a:t>20</a:t>
            </a:r>
            <a:r>
              <a:rPr lang="zh-CN" altLang="en-US" sz="2400" b="1" dirty="0">
                <a:solidFill>
                  <a:schemeClr val="tx1"/>
                </a:solidFill>
                <a:latin typeface="隶书" panose="02010509060101010101" pitchFamily="49" charset="-122"/>
              </a:rPr>
              <a:t>世纪后半叶人类进入了信息时代。</a:t>
            </a:r>
            <a:r>
              <a:rPr lang="zh-CN" altLang="en-US" sz="2400" b="1" dirty="0">
                <a:solidFill>
                  <a:srgbClr val="FF0000"/>
                </a:solidFill>
                <a:latin typeface="隶书" panose="02010509060101010101" pitchFamily="49" charset="-122"/>
              </a:rPr>
              <a:t>电子技术</a:t>
            </a:r>
            <a:r>
              <a:rPr lang="zh-CN" altLang="en-US" sz="2400" b="1" dirty="0">
                <a:solidFill>
                  <a:schemeClr val="tx1"/>
                </a:solidFill>
                <a:latin typeface="隶书" panose="02010509060101010101" pitchFamily="49" charset="-122"/>
              </a:rPr>
              <a:t>和</a:t>
            </a:r>
            <a:r>
              <a:rPr lang="zh-CN" altLang="en-US" sz="2400" b="1" dirty="0">
                <a:solidFill>
                  <a:srgbClr val="FF0000"/>
                </a:solidFill>
                <a:latin typeface="隶书" panose="02010509060101010101" pitchFamily="49" charset="-122"/>
              </a:rPr>
              <a:t>光子技术</a:t>
            </a:r>
            <a:r>
              <a:rPr lang="zh-CN" altLang="en-US" sz="2400" b="1" dirty="0">
                <a:solidFill>
                  <a:schemeClr val="tx1"/>
                </a:solidFill>
                <a:latin typeface="隶书" panose="02010509060101010101" pitchFamily="49" charset="-122"/>
              </a:rPr>
              <a:t> 的相配合</a:t>
            </a:r>
            <a:r>
              <a:rPr lang="zh-CN" altLang="en-US" sz="2400" b="1" dirty="0">
                <a:solidFill>
                  <a:srgbClr val="FF0000"/>
                </a:solidFill>
                <a:latin typeface="隶书" panose="02010509060101010101" pitchFamily="49" charset="-122"/>
              </a:rPr>
              <a:t>衍生的光电子技术</a:t>
            </a:r>
            <a:r>
              <a:rPr lang="zh-CN" altLang="en-US" sz="2400" b="1" dirty="0">
                <a:solidFill>
                  <a:schemeClr val="tx1"/>
                </a:solidFill>
                <a:latin typeface="隶书" panose="02010509060101010101" pitchFamily="49" charset="-122"/>
              </a:rPr>
              <a:t>是信息时代的标志。</a:t>
            </a:r>
            <a:r>
              <a:rPr lang="en-US" altLang="zh-CN" sz="2400" b="1" dirty="0">
                <a:solidFill>
                  <a:schemeClr val="tx1"/>
                </a:solidFill>
                <a:latin typeface="隶书" panose="02010509060101010101" pitchFamily="49" charset="-122"/>
              </a:rPr>
              <a:t>21</a:t>
            </a:r>
            <a:r>
              <a:rPr lang="zh-CN" altLang="en-US" sz="2400" b="1" dirty="0">
                <a:solidFill>
                  <a:schemeClr val="tx1"/>
                </a:solidFill>
                <a:latin typeface="隶书" panose="02010509060101010101" pitchFamily="49" charset="-122"/>
              </a:rPr>
              <a:t>世纪光子学在众多科学技术领域中起着领军作用。</a:t>
            </a:r>
            <a:endParaRPr lang="zh-CN" altLang="en-US" sz="2400" b="1" dirty="0">
              <a:solidFill>
                <a:schemeClr val="tx1"/>
              </a:solidFill>
              <a:latin typeface="隶书" panose="02010509060101010101" pitchFamily="49" charset="-122"/>
            </a:endParaRPr>
          </a:p>
        </p:txBody>
      </p:sp>
      <p:sp>
        <p:nvSpPr>
          <p:cNvPr id="455686" name="AutoShape 6"/>
          <p:cNvSpPr>
            <a:spLocks noChangeArrowheads="1"/>
          </p:cNvSpPr>
          <p:nvPr/>
        </p:nvSpPr>
        <p:spPr bwMode="auto">
          <a:xfrm>
            <a:off x="2916238" y="1628775"/>
            <a:ext cx="3455987" cy="1944688"/>
          </a:xfrm>
          <a:prstGeom prst="irregularSeal1">
            <a:avLst/>
          </a:prstGeom>
          <a:gradFill rotWithShape="1">
            <a:gsLst>
              <a:gs pos="0">
                <a:srgbClr val="5E0047"/>
              </a:gs>
              <a:gs pos="100000">
                <a:srgbClr val="CC0099"/>
              </a:gs>
            </a:gsLst>
            <a:path path="shape">
              <a:fillToRect l="50000" t="50000" r="50000" b="50000"/>
            </a:path>
          </a:gradFill>
          <a:ln w="9525">
            <a:solidFill>
              <a:schemeClr val="tx1"/>
            </a:solidFill>
            <a:miter lim="800000"/>
          </a:ln>
          <a:effectLst/>
        </p:spPr>
        <p:txBody>
          <a:bodyPr wrap="none" anchor="ctr"/>
          <a:lstStyle/>
          <a:p>
            <a:pPr algn="ctr"/>
            <a:r>
              <a:rPr lang="zh-CN" altLang="en-US" sz="4400" b="1">
                <a:solidFill>
                  <a:srgbClr val="00FF00"/>
                </a:solidFill>
                <a:latin typeface="Times New Roman" panose="02020603050405020304" pitchFamily="18" charset="0"/>
                <a:ea typeface="华文楷体" panose="02010600040101010101" pitchFamily="2" charset="-122"/>
              </a:rPr>
              <a:t>光子</a:t>
            </a:r>
            <a:endParaRPr lang="zh-CN" altLang="en-US" sz="4400" b="1">
              <a:solidFill>
                <a:srgbClr val="00FF00"/>
              </a:solidFill>
              <a:latin typeface="Times New Roman" panose="02020603050405020304" pitchFamily="18" charset="0"/>
              <a:ea typeface="华文楷体" panose="02010600040101010101" pitchFamily="2" charset="-122"/>
            </a:endParaRPr>
          </a:p>
        </p:txBody>
      </p:sp>
      <p:sp>
        <p:nvSpPr>
          <p:cNvPr id="455687" name="Oval 7"/>
          <p:cNvSpPr>
            <a:spLocks noChangeArrowheads="1"/>
          </p:cNvSpPr>
          <p:nvPr/>
        </p:nvSpPr>
        <p:spPr bwMode="auto">
          <a:xfrm>
            <a:off x="250825" y="3429000"/>
            <a:ext cx="2268538" cy="862013"/>
          </a:xfrm>
          <a:prstGeom prst="ellipse">
            <a:avLst/>
          </a:prstGeom>
          <a:gradFill rotWithShape="1">
            <a:gsLst>
              <a:gs pos="0">
                <a:srgbClr val="007600"/>
              </a:gs>
              <a:gs pos="100000">
                <a:srgbClr val="00FF00"/>
              </a:gs>
            </a:gsLst>
            <a:path path="shape">
              <a:fillToRect l="50000" t="50000" r="50000" b="50000"/>
            </a:path>
          </a:gradFill>
          <a:ln w="38100">
            <a:solidFill>
              <a:srgbClr val="FF00FF"/>
            </a:solidFill>
            <a:round/>
          </a:ln>
          <a:effectLst/>
        </p:spPr>
        <p:txBody>
          <a:bodyPr wrap="none" anchor="ctr"/>
          <a:lstStyle/>
          <a:p>
            <a:pPr algn="ctr"/>
            <a:r>
              <a:rPr lang="zh-CN" altLang="en-US" sz="2800" b="1">
                <a:solidFill>
                  <a:srgbClr val="FFFFFF"/>
                </a:solidFill>
                <a:latin typeface="Times New Roman" panose="02020603050405020304" pitchFamily="18" charset="0"/>
                <a:ea typeface="宋体" panose="02010600030101010101" pitchFamily="2" charset="-122"/>
              </a:rPr>
              <a:t>信息光子学</a:t>
            </a:r>
            <a:endParaRPr lang="zh-CN" altLang="en-US" sz="2800" b="1">
              <a:solidFill>
                <a:srgbClr val="FFFFFF"/>
              </a:solidFill>
              <a:latin typeface="Times New Roman" panose="02020603050405020304" pitchFamily="18" charset="0"/>
              <a:ea typeface="宋体" panose="02010600030101010101" pitchFamily="2" charset="-122"/>
            </a:endParaRPr>
          </a:p>
        </p:txBody>
      </p:sp>
      <p:sp>
        <p:nvSpPr>
          <p:cNvPr id="455688" name="Oval 8"/>
          <p:cNvSpPr>
            <a:spLocks noChangeArrowheads="1"/>
          </p:cNvSpPr>
          <p:nvPr/>
        </p:nvSpPr>
        <p:spPr bwMode="auto">
          <a:xfrm>
            <a:off x="6659563" y="3500438"/>
            <a:ext cx="2303462" cy="1150937"/>
          </a:xfrm>
          <a:prstGeom prst="ellipse">
            <a:avLst/>
          </a:prstGeom>
          <a:gradFill rotWithShape="1">
            <a:gsLst>
              <a:gs pos="0">
                <a:srgbClr val="FF6600"/>
              </a:gs>
              <a:gs pos="50000">
                <a:srgbClr val="762F00"/>
              </a:gs>
              <a:gs pos="100000">
                <a:srgbClr val="FF6600"/>
              </a:gs>
            </a:gsLst>
            <a:lin ang="5400000" scaled="1"/>
          </a:gradFill>
          <a:ln w="28575">
            <a:solidFill>
              <a:srgbClr val="FF00FF"/>
            </a:solidFill>
            <a:round/>
          </a:ln>
          <a:effectLst/>
        </p:spPr>
        <p:txBody>
          <a:bodyPr wrap="none" anchor="ctr"/>
          <a:lstStyle/>
          <a:p>
            <a:pPr algn="ctr"/>
            <a:r>
              <a:rPr lang="zh-CN" altLang="en-US" sz="2800" b="1">
                <a:solidFill>
                  <a:srgbClr val="FFFFFF"/>
                </a:solidFill>
                <a:latin typeface="Times New Roman" panose="02020603050405020304" pitchFamily="18" charset="0"/>
                <a:ea typeface="宋体" panose="02010600030101010101" pitchFamily="2" charset="-122"/>
              </a:rPr>
              <a:t>能量光子学</a:t>
            </a:r>
            <a:endParaRPr lang="zh-CN" altLang="en-US" sz="2800" b="1">
              <a:solidFill>
                <a:srgbClr val="FFFFFF"/>
              </a:solidFill>
              <a:latin typeface="Times New Roman" panose="02020603050405020304" pitchFamily="18" charset="0"/>
              <a:ea typeface="宋体" panose="02010600030101010101" pitchFamily="2" charset="-122"/>
            </a:endParaRPr>
          </a:p>
        </p:txBody>
      </p:sp>
      <p:sp>
        <p:nvSpPr>
          <p:cNvPr id="455689" name="AutoShape 9"/>
          <p:cNvSpPr>
            <a:spLocks noChangeArrowheads="1"/>
          </p:cNvSpPr>
          <p:nvPr/>
        </p:nvSpPr>
        <p:spPr bwMode="auto">
          <a:xfrm rot="2153821">
            <a:off x="5473700" y="2684463"/>
            <a:ext cx="1727200" cy="936625"/>
          </a:xfrm>
          <a:prstGeom prst="rightArrow">
            <a:avLst>
              <a:gd name="adj1" fmla="val 50000"/>
              <a:gd name="adj2" fmla="val 46102"/>
            </a:avLst>
          </a:prstGeom>
          <a:solidFill>
            <a:schemeClr val="hlink"/>
          </a:solidFill>
          <a:ln w="9525">
            <a:solidFill>
              <a:schemeClr val="tx1"/>
            </a:solidFill>
            <a:miter lim="800000"/>
          </a:ln>
          <a:effectLst/>
        </p:spPr>
        <p:txBody>
          <a:bodyPr wrap="none" anchor="ctr"/>
          <a:lstStyle/>
          <a:p>
            <a:pPr algn="ctr"/>
            <a:r>
              <a:rPr lang="zh-CN" altLang="en-US" sz="2000" b="1">
                <a:solidFill>
                  <a:srgbClr val="FF0000"/>
                </a:solidFill>
                <a:latin typeface="Times New Roman" panose="02020603050405020304" pitchFamily="18" charset="0"/>
                <a:ea typeface="宋体" panose="02010600030101010101" pitchFamily="2" charset="-122"/>
              </a:rPr>
              <a:t>能量的载体</a:t>
            </a:r>
            <a:endParaRPr lang="zh-CN" altLang="en-US" sz="2000" b="1">
              <a:solidFill>
                <a:srgbClr val="FF0000"/>
              </a:solidFill>
              <a:latin typeface="Times New Roman" panose="02020603050405020304" pitchFamily="18" charset="0"/>
              <a:ea typeface="宋体" panose="02010600030101010101" pitchFamily="2" charset="-122"/>
            </a:endParaRPr>
          </a:p>
        </p:txBody>
      </p:sp>
      <p:sp>
        <p:nvSpPr>
          <p:cNvPr id="455690" name="AutoShape 10"/>
          <p:cNvSpPr>
            <a:spLocks noChangeArrowheads="1"/>
          </p:cNvSpPr>
          <p:nvPr/>
        </p:nvSpPr>
        <p:spPr bwMode="auto">
          <a:xfrm rot="-1469159">
            <a:off x="2051050" y="2781300"/>
            <a:ext cx="1903413" cy="644525"/>
          </a:xfrm>
          <a:prstGeom prst="leftArrow">
            <a:avLst>
              <a:gd name="adj1" fmla="val 50000"/>
              <a:gd name="adj2" fmla="val 73830"/>
            </a:avLst>
          </a:prstGeom>
          <a:solidFill>
            <a:srgbClr val="FF6600"/>
          </a:solidFill>
          <a:ln w="9525">
            <a:solidFill>
              <a:schemeClr val="tx1"/>
            </a:solidFill>
            <a:miter lim="800000"/>
          </a:ln>
          <a:effectLst/>
        </p:spPr>
        <p:txBody>
          <a:bodyPr wrap="none" anchor="ctr"/>
          <a:lstStyle/>
          <a:p>
            <a:pPr algn="ctr"/>
            <a:r>
              <a:rPr lang="zh-CN" altLang="en-US" sz="2000" b="1" dirty="0">
                <a:latin typeface="Times New Roman" panose="02020603050405020304" pitchFamily="18" charset="0"/>
                <a:ea typeface="宋体" panose="02010600030101010101" pitchFamily="2" charset="-122"/>
              </a:rPr>
              <a:t>信息的载体</a:t>
            </a:r>
            <a:endParaRPr lang="zh-CN" altLang="en-US" sz="2000" dirty="0">
              <a:latin typeface="Times New Roman" panose="02020603050405020304" pitchFamily="18" charset="0"/>
              <a:ea typeface="宋体" panose="02010600030101010101" pitchFamily="2" charset="-122"/>
            </a:endParaRPr>
          </a:p>
        </p:txBody>
      </p:sp>
      <p:sp>
        <p:nvSpPr>
          <p:cNvPr id="455692" name="Oval 12"/>
          <p:cNvSpPr>
            <a:spLocks noChangeArrowheads="1"/>
          </p:cNvSpPr>
          <p:nvPr/>
        </p:nvSpPr>
        <p:spPr bwMode="auto">
          <a:xfrm>
            <a:off x="2627313" y="3860800"/>
            <a:ext cx="1296987" cy="647700"/>
          </a:xfrm>
          <a:prstGeom prst="ellipse">
            <a:avLst/>
          </a:prstGeom>
          <a:gradFill rotWithShape="1">
            <a:gsLst>
              <a:gs pos="0">
                <a:srgbClr val="FF99FF"/>
              </a:gs>
              <a:gs pos="50000">
                <a:srgbClr val="764776"/>
              </a:gs>
              <a:gs pos="100000">
                <a:srgbClr val="FF99FF"/>
              </a:gs>
            </a:gsLst>
            <a:lin ang="5400000" scaled="1"/>
          </a:gradFill>
          <a:ln w="9525">
            <a:solidFill>
              <a:schemeClr val="tx1"/>
            </a:solidFill>
            <a:round/>
          </a:ln>
          <a:effectLst/>
        </p:spPr>
        <p:txBody>
          <a:bodyPr wrap="none" anchor="ctr"/>
          <a:lstStyle/>
          <a:p>
            <a:pPr algn="ctr"/>
            <a:r>
              <a:rPr lang="zh-CN" altLang="en-US" sz="1800" b="1">
                <a:solidFill>
                  <a:srgbClr val="FFFFFF"/>
                </a:solidFill>
                <a:latin typeface="Times New Roman" panose="02020603050405020304" pitchFamily="18" charset="0"/>
                <a:ea typeface="宋体" panose="02010600030101010101" pitchFamily="2" charset="-122"/>
              </a:rPr>
              <a:t>固态光子学</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455693" name="Oval 13"/>
          <p:cNvSpPr>
            <a:spLocks noChangeArrowheads="1"/>
          </p:cNvSpPr>
          <p:nvPr/>
        </p:nvSpPr>
        <p:spPr bwMode="auto">
          <a:xfrm>
            <a:off x="4211638" y="4437063"/>
            <a:ext cx="2016125" cy="647700"/>
          </a:xfrm>
          <a:prstGeom prst="ellipse">
            <a:avLst/>
          </a:prstGeom>
          <a:gradFill rotWithShape="1">
            <a:gsLst>
              <a:gs pos="0">
                <a:srgbClr val="6600CC"/>
              </a:gs>
              <a:gs pos="50000">
                <a:srgbClr val="2F005E"/>
              </a:gs>
              <a:gs pos="100000">
                <a:srgbClr val="6600CC"/>
              </a:gs>
            </a:gsLst>
            <a:lin ang="5400000" scaled="1"/>
          </a:gradFill>
          <a:ln w="9525">
            <a:solidFill>
              <a:schemeClr val="tx1"/>
            </a:solidFill>
            <a:round/>
          </a:ln>
          <a:effectLst/>
        </p:spPr>
        <p:txBody>
          <a:bodyPr wrap="none" anchor="ctr"/>
          <a:lstStyle/>
          <a:p>
            <a:pPr algn="ctr"/>
            <a:r>
              <a:rPr lang="zh-CN" altLang="en-US" sz="1800" b="1">
                <a:solidFill>
                  <a:srgbClr val="FFFFFF"/>
                </a:solidFill>
                <a:latin typeface="Times New Roman" panose="02020603050405020304" pitchFamily="18" charset="0"/>
                <a:ea typeface="宋体" panose="02010600030101010101" pitchFamily="2" charset="-122"/>
              </a:rPr>
              <a:t>生物医学光子学</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455694" name="Oval 14"/>
          <p:cNvSpPr>
            <a:spLocks noChangeArrowheads="1"/>
          </p:cNvSpPr>
          <p:nvPr/>
        </p:nvSpPr>
        <p:spPr bwMode="auto">
          <a:xfrm>
            <a:off x="4140200" y="3716338"/>
            <a:ext cx="1296988" cy="574675"/>
          </a:xfrm>
          <a:prstGeom prst="ellipse">
            <a:avLst/>
          </a:prstGeom>
          <a:gradFill rotWithShape="1">
            <a:gsLst>
              <a:gs pos="0">
                <a:schemeClr val="hlink"/>
              </a:gs>
              <a:gs pos="50000">
                <a:schemeClr val="hlink">
                  <a:gamma/>
                  <a:shade val="46275"/>
                  <a:invGamma/>
                </a:schemeClr>
              </a:gs>
              <a:gs pos="100000">
                <a:schemeClr val="hlink"/>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a:solidFill>
                  <a:srgbClr val="FFFFFF"/>
                </a:solidFill>
                <a:latin typeface="Times New Roman" panose="02020603050405020304" pitchFamily="18" charset="0"/>
                <a:ea typeface="宋体" panose="02010600030101010101" pitchFamily="2" charset="-122"/>
              </a:rPr>
              <a:t>光子物理</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14" name="页脚占位符 13"/>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5686"/>
                                        </p:tgtEl>
                                        <p:attrNameLst>
                                          <p:attrName>style.visibility</p:attrName>
                                        </p:attrNameLst>
                                      </p:cBhvr>
                                      <p:to>
                                        <p:strVal val="visible"/>
                                      </p:to>
                                    </p:set>
                                    <p:animEffect transition="in" filter="blinds(horizontal)">
                                      <p:cBhvr>
                                        <p:cTn id="7" dur="500"/>
                                        <p:tgtEl>
                                          <p:spTgt spid="4556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455690"/>
                                        </p:tgtEl>
                                        <p:attrNameLst>
                                          <p:attrName>style.visibility</p:attrName>
                                        </p:attrNameLst>
                                      </p:cBhvr>
                                      <p:to>
                                        <p:strVal val="visible"/>
                                      </p:to>
                                    </p:set>
                                    <p:anim calcmode="lin" valueType="num">
                                      <p:cBhvr additive="base">
                                        <p:cTn id="12" dur="500" fill="hold"/>
                                        <p:tgtEl>
                                          <p:spTgt spid="455690"/>
                                        </p:tgtEl>
                                        <p:attrNameLst>
                                          <p:attrName>ppt_x</p:attrName>
                                        </p:attrNameLst>
                                      </p:cBhvr>
                                      <p:tavLst>
                                        <p:tav tm="0">
                                          <p:val>
                                            <p:strVal val="1+#ppt_w/2"/>
                                          </p:val>
                                        </p:tav>
                                        <p:tav tm="100000">
                                          <p:val>
                                            <p:strVal val="#ppt_x"/>
                                          </p:val>
                                        </p:tav>
                                      </p:tavLst>
                                    </p:anim>
                                    <p:anim calcmode="lin" valueType="num">
                                      <p:cBhvr additive="base">
                                        <p:cTn id="13" dur="500" fill="hold"/>
                                        <p:tgtEl>
                                          <p:spTgt spid="455690"/>
                                        </p:tgtEl>
                                        <p:attrNameLst>
                                          <p:attrName>ppt_y</p:attrName>
                                        </p:attrNameLst>
                                      </p:cBhvr>
                                      <p:tavLst>
                                        <p:tav tm="0">
                                          <p:val>
                                            <p:strVal val="0-#ppt_h/2"/>
                                          </p:val>
                                        </p:tav>
                                        <p:tav tm="100000">
                                          <p:val>
                                            <p:strVal val="#ppt_y"/>
                                          </p:val>
                                        </p:tav>
                                      </p:tavLst>
                                    </p:anim>
                                  </p:childTnLst>
                                </p:cTn>
                              </p:par>
                              <p:par>
                                <p:cTn id="14" presetID="2" presetClass="entr" presetSubtype="3" fill="hold" grpId="0" nodeType="withEffect">
                                  <p:stCondLst>
                                    <p:cond delay="0"/>
                                  </p:stCondLst>
                                  <p:childTnLst>
                                    <p:set>
                                      <p:cBhvr>
                                        <p:cTn id="15" dur="1" fill="hold">
                                          <p:stCondLst>
                                            <p:cond delay="0"/>
                                          </p:stCondLst>
                                        </p:cTn>
                                        <p:tgtEl>
                                          <p:spTgt spid="455687"/>
                                        </p:tgtEl>
                                        <p:attrNameLst>
                                          <p:attrName>style.visibility</p:attrName>
                                        </p:attrNameLst>
                                      </p:cBhvr>
                                      <p:to>
                                        <p:strVal val="visible"/>
                                      </p:to>
                                    </p:set>
                                    <p:anim calcmode="lin" valueType="num">
                                      <p:cBhvr additive="base">
                                        <p:cTn id="16" dur="500" fill="hold"/>
                                        <p:tgtEl>
                                          <p:spTgt spid="455687"/>
                                        </p:tgtEl>
                                        <p:attrNameLst>
                                          <p:attrName>ppt_x</p:attrName>
                                        </p:attrNameLst>
                                      </p:cBhvr>
                                      <p:tavLst>
                                        <p:tav tm="0">
                                          <p:val>
                                            <p:strVal val="1+#ppt_w/2"/>
                                          </p:val>
                                        </p:tav>
                                        <p:tav tm="100000">
                                          <p:val>
                                            <p:strVal val="#ppt_x"/>
                                          </p:val>
                                        </p:tav>
                                      </p:tavLst>
                                    </p:anim>
                                    <p:anim calcmode="lin" valueType="num">
                                      <p:cBhvr additive="base">
                                        <p:cTn id="17" dur="500" fill="hold"/>
                                        <p:tgtEl>
                                          <p:spTgt spid="45568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455689"/>
                                        </p:tgtEl>
                                        <p:attrNameLst>
                                          <p:attrName>style.visibility</p:attrName>
                                        </p:attrNameLst>
                                      </p:cBhvr>
                                      <p:to>
                                        <p:strVal val="visible"/>
                                      </p:to>
                                    </p:set>
                                    <p:anim calcmode="lin" valueType="num">
                                      <p:cBhvr additive="base">
                                        <p:cTn id="22" dur="500" fill="hold"/>
                                        <p:tgtEl>
                                          <p:spTgt spid="455689"/>
                                        </p:tgtEl>
                                        <p:attrNameLst>
                                          <p:attrName>ppt_x</p:attrName>
                                        </p:attrNameLst>
                                      </p:cBhvr>
                                      <p:tavLst>
                                        <p:tav tm="0">
                                          <p:val>
                                            <p:strVal val="0-#ppt_w/2"/>
                                          </p:val>
                                        </p:tav>
                                        <p:tav tm="100000">
                                          <p:val>
                                            <p:strVal val="#ppt_x"/>
                                          </p:val>
                                        </p:tav>
                                      </p:tavLst>
                                    </p:anim>
                                    <p:anim calcmode="lin" valueType="num">
                                      <p:cBhvr additive="base">
                                        <p:cTn id="23" dur="500" fill="hold"/>
                                        <p:tgtEl>
                                          <p:spTgt spid="455689"/>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0"/>
                                  </p:stCondLst>
                                  <p:childTnLst>
                                    <p:set>
                                      <p:cBhvr>
                                        <p:cTn id="25" dur="1" fill="hold">
                                          <p:stCondLst>
                                            <p:cond delay="0"/>
                                          </p:stCondLst>
                                        </p:cTn>
                                        <p:tgtEl>
                                          <p:spTgt spid="455688"/>
                                        </p:tgtEl>
                                        <p:attrNameLst>
                                          <p:attrName>style.visibility</p:attrName>
                                        </p:attrNameLst>
                                      </p:cBhvr>
                                      <p:to>
                                        <p:strVal val="visible"/>
                                      </p:to>
                                    </p:set>
                                    <p:anim calcmode="lin" valueType="num">
                                      <p:cBhvr additive="base">
                                        <p:cTn id="26" dur="500" fill="hold"/>
                                        <p:tgtEl>
                                          <p:spTgt spid="455688"/>
                                        </p:tgtEl>
                                        <p:attrNameLst>
                                          <p:attrName>ppt_x</p:attrName>
                                        </p:attrNameLst>
                                      </p:cBhvr>
                                      <p:tavLst>
                                        <p:tav tm="0">
                                          <p:val>
                                            <p:strVal val="0-#ppt_w/2"/>
                                          </p:val>
                                        </p:tav>
                                        <p:tav tm="100000">
                                          <p:val>
                                            <p:strVal val="#ppt_x"/>
                                          </p:val>
                                        </p:tav>
                                      </p:tavLst>
                                    </p:anim>
                                    <p:anim calcmode="lin" valueType="num">
                                      <p:cBhvr additive="base">
                                        <p:cTn id="27" dur="500" fill="hold"/>
                                        <p:tgtEl>
                                          <p:spTgt spid="455688"/>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455692"/>
                                        </p:tgtEl>
                                        <p:attrNameLst>
                                          <p:attrName>style.visibility</p:attrName>
                                        </p:attrNameLst>
                                      </p:cBhvr>
                                      <p:to>
                                        <p:strVal val="visible"/>
                                      </p:to>
                                    </p:set>
                                    <p:animEffect transition="in" filter="diamond(in)">
                                      <p:cBhvr>
                                        <p:cTn id="32" dur="2000"/>
                                        <p:tgtEl>
                                          <p:spTgt spid="455692"/>
                                        </p:tgtEl>
                                      </p:cBhvr>
                                    </p:animEffect>
                                  </p:childTnLst>
                                </p:cTn>
                              </p:par>
                              <p:par>
                                <p:cTn id="33" presetID="8" presetClass="entr" presetSubtype="16" fill="hold" grpId="0" nodeType="withEffect">
                                  <p:stCondLst>
                                    <p:cond delay="0"/>
                                  </p:stCondLst>
                                  <p:childTnLst>
                                    <p:set>
                                      <p:cBhvr>
                                        <p:cTn id="34" dur="1" fill="hold">
                                          <p:stCondLst>
                                            <p:cond delay="0"/>
                                          </p:stCondLst>
                                        </p:cTn>
                                        <p:tgtEl>
                                          <p:spTgt spid="455694"/>
                                        </p:tgtEl>
                                        <p:attrNameLst>
                                          <p:attrName>style.visibility</p:attrName>
                                        </p:attrNameLst>
                                      </p:cBhvr>
                                      <p:to>
                                        <p:strVal val="visible"/>
                                      </p:to>
                                    </p:set>
                                    <p:animEffect transition="in" filter="diamond(in)">
                                      <p:cBhvr>
                                        <p:cTn id="35" dur="2000"/>
                                        <p:tgtEl>
                                          <p:spTgt spid="455694"/>
                                        </p:tgtEl>
                                      </p:cBhvr>
                                    </p:animEffect>
                                  </p:childTnLst>
                                </p:cTn>
                              </p:par>
                              <p:par>
                                <p:cTn id="36" presetID="8" presetClass="entr" presetSubtype="16" fill="hold" grpId="0" nodeType="withEffect">
                                  <p:stCondLst>
                                    <p:cond delay="0"/>
                                  </p:stCondLst>
                                  <p:childTnLst>
                                    <p:set>
                                      <p:cBhvr>
                                        <p:cTn id="37" dur="1" fill="hold">
                                          <p:stCondLst>
                                            <p:cond delay="0"/>
                                          </p:stCondLst>
                                        </p:cTn>
                                        <p:tgtEl>
                                          <p:spTgt spid="455693"/>
                                        </p:tgtEl>
                                        <p:attrNameLst>
                                          <p:attrName>style.visibility</p:attrName>
                                        </p:attrNameLst>
                                      </p:cBhvr>
                                      <p:to>
                                        <p:strVal val="visible"/>
                                      </p:to>
                                    </p:set>
                                    <p:animEffect transition="in" filter="diamond(in)">
                                      <p:cBhvr>
                                        <p:cTn id="38" dur="2000"/>
                                        <p:tgtEl>
                                          <p:spTgt spid="455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6" grpId="0" bldLvl="0" animBg="1"/>
      <p:bldP spid="455687" grpId="0" bldLvl="0" animBg="1"/>
      <p:bldP spid="455688" grpId="0" bldLvl="0" animBg="1"/>
      <p:bldP spid="455689" grpId="0" bldLvl="0" animBg="1"/>
      <p:bldP spid="455690" grpId="0" bldLvl="0" animBg="1"/>
      <p:bldP spid="455692" grpId="0" bldLvl="0" animBg="1"/>
      <p:bldP spid="455693" grpId="0" bldLvl="0" animBg="1"/>
      <p:bldP spid="45569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6992E6A5-F750-4279-8A85-718F35EB449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45C8D42F-E824-45AA-B618-F2D2300DCF14}" type="slidenum">
              <a:rPr lang="en-US" altLang="zh-CN"/>
            </a:fld>
            <a:endParaRPr lang="en-US" altLang="zh-CN"/>
          </a:p>
        </p:txBody>
      </p:sp>
      <p:sp>
        <p:nvSpPr>
          <p:cNvPr id="22532" name="Rectangle 2"/>
          <p:cNvSpPr>
            <a:spLocks noChangeArrowheads="1"/>
          </p:cNvSpPr>
          <p:nvPr/>
        </p:nvSpPr>
        <p:spPr bwMode="auto">
          <a:xfrm>
            <a:off x="1691640" y="1412875"/>
            <a:ext cx="6078855" cy="3039110"/>
          </a:xfrm>
          <a:prstGeom prst="rect">
            <a:avLst/>
          </a:prstGeom>
          <a:noFill/>
          <a:ln w="9525">
            <a:noFill/>
            <a:miter lim="800000"/>
          </a:ln>
        </p:spPr>
        <p:txBody>
          <a:bodyPr wrap="square">
            <a:noAutofit/>
          </a:bodyPr>
          <a:lstStyle/>
          <a:p>
            <a:r>
              <a:rPr lang="en-US" altLang="zh-CN" sz="2400" b="1" dirty="0">
                <a:solidFill>
                  <a:srgbClr val="FFFF00"/>
                </a:solidFill>
                <a:cs typeface="Arial" panose="020B0604020202020204" pitchFamily="34" charset="0"/>
                <a:sym typeface="+mn-ea"/>
              </a:rPr>
              <a:t>§</a:t>
            </a:r>
            <a:r>
              <a:rPr lang="en-US" altLang="zh-CN" sz="2400" b="1" dirty="0">
                <a:solidFill>
                  <a:srgbClr val="FFFF00"/>
                </a:solidFill>
                <a:latin typeface="隶书" panose="02010509060101010101" pitchFamily="49" charset="-122"/>
              </a:rPr>
              <a:t>2.1  </a:t>
            </a:r>
            <a:r>
              <a:rPr lang="zh-CN" altLang="en-US" sz="2400" b="1" dirty="0" smtClean="0">
                <a:solidFill>
                  <a:srgbClr val="FFFF00"/>
                </a:solidFill>
                <a:latin typeface="隶书" panose="02010509060101010101" pitchFamily="49" charset="-122"/>
              </a:rPr>
              <a:t>信息光电子</a:t>
            </a:r>
            <a:r>
              <a:rPr lang="zh-CN" altLang="en-US" sz="2400" b="1" dirty="0">
                <a:solidFill>
                  <a:srgbClr val="FFFF00"/>
                </a:solidFill>
                <a:latin typeface="隶书" panose="02010509060101010101" pitchFamily="49" charset="-122"/>
              </a:rPr>
              <a:t>技术概况</a:t>
            </a:r>
            <a:endParaRPr lang="zh-CN" altLang="en-US" sz="2400" b="1" dirty="0">
              <a:solidFill>
                <a:srgbClr val="FFFF00"/>
              </a:solidFill>
              <a:latin typeface="隶书" panose="02010509060101010101" pitchFamily="49" charset="-122"/>
            </a:endParaRPr>
          </a:p>
          <a:p>
            <a:endParaRPr lang="zh-CN" altLang="en-US" sz="2400" b="1" dirty="0">
              <a:solidFill>
                <a:srgbClr val="FFFF00"/>
              </a:solidFill>
              <a:latin typeface="隶书" panose="02010509060101010101" pitchFamily="49" charset="-122"/>
            </a:endParaRPr>
          </a:p>
          <a:p>
            <a:r>
              <a:rPr lang="en-US" altLang="zh-CN" sz="2400" b="1">
                <a:solidFill>
                  <a:schemeClr val="tx1"/>
                </a:solidFill>
                <a:latin typeface="楷体" panose="02010609060101010101" charset="-122"/>
                <a:ea typeface="楷体" panose="02010609060101010101" charset="-122"/>
                <a:cs typeface="楷体" panose="02010609060101010101" charset="-122"/>
                <a:sym typeface="+mn-ea"/>
              </a:rPr>
              <a:t>§2.1.1 </a:t>
            </a:r>
            <a:r>
              <a:rPr lang="zh-CN" altLang="en-US" sz="2400" b="1">
                <a:solidFill>
                  <a:schemeClr val="tx1"/>
                </a:solidFill>
                <a:latin typeface="楷体" panose="02010609060101010101" charset="-122"/>
                <a:ea typeface="楷体" panose="02010609060101010101" charset="-122"/>
                <a:cs typeface="楷体" panose="02010609060101010101" charset="-122"/>
                <a:sym typeface="+mn-ea"/>
              </a:rPr>
              <a:t>信息</a:t>
            </a:r>
            <a:r>
              <a:rPr lang="zh-CN" altLang="en-US" sz="2400" b="1" smtClean="0">
                <a:solidFill>
                  <a:schemeClr val="tx1"/>
                </a:solidFill>
                <a:latin typeface="楷体" panose="02010609060101010101" charset="-122"/>
                <a:ea typeface="楷体" panose="02010609060101010101" charset="-122"/>
                <a:cs typeface="楷体" panose="02010609060101010101" charset="-122"/>
                <a:sym typeface="+mn-ea"/>
              </a:rPr>
              <a:t>光电子技术主要理论与器件</a:t>
            </a:r>
            <a:endParaRPr lang="zh-CN" altLang="en-US" sz="2400" b="1" smtClean="0">
              <a:solidFill>
                <a:schemeClr val="tx1"/>
              </a:solidFill>
              <a:latin typeface="楷体" panose="02010609060101010101" charset="-122"/>
              <a:ea typeface="楷体" panose="02010609060101010101" charset="-122"/>
              <a:cs typeface="楷体" panose="02010609060101010101" charset="-122"/>
              <a:sym typeface="+mn-ea"/>
            </a:endParaRPr>
          </a:p>
          <a:p>
            <a:endParaRPr lang="zh-CN" altLang="en-US" sz="2400" b="1" dirty="0" smtClean="0">
              <a:solidFill>
                <a:schemeClr val="tx1"/>
              </a:solidFill>
              <a:latin typeface="楷体" panose="02010609060101010101" charset="-122"/>
              <a:ea typeface="楷体" panose="02010609060101010101" charset="-122"/>
              <a:cs typeface="楷体" panose="02010609060101010101" charset="-122"/>
              <a:sym typeface="+mn-ea"/>
            </a:endParaRPr>
          </a:p>
          <a:p>
            <a:r>
              <a:rPr lang="en-US" altLang="zh-CN" sz="2400" b="1">
                <a:solidFill>
                  <a:schemeClr val="tx1"/>
                </a:solidFill>
                <a:latin typeface="楷体" panose="02010609060101010101" charset="-122"/>
                <a:ea typeface="楷体" panose="02010609060101010101" charset="-122"/>
                <a:cs typeface="楷体" panose="02010609060101010101" charset="-122"/>
                <a:sym typeface="+mn-ea"/>
              </a:rPr>
              <a:t>§2.1.2 </a:t>
            </a:r>
            <a:r>
              <a:rPr kumimoji="1" lang="zh-CN" altLang="en-US" sz="2400" b="1" smtClean="0">
                <a:solidFill>
                  <a:schemeClr val="tx1"/>
                </a:solidFill>
                <a:latin typeface="楷体" panose="02010609060101010101" charset="-122"/>
                <a:ea typeface="楷体" panose="02010609060101010101" charset="-122"/>
                <a:cs typeface="楷体" panose="02010609060101010101" charset="-122"/>
                <a:sym typeface="+mn-ea"/>
              </a:rPr>
              <a:t>光电子学与微电子学</a:t>
            </a:r>
            <a:endParaRPr kumimoji="1" lang="zh-CN" altLang="en-US" sz="2400" b="1" smtClean="0">
              <a:solidFill>
                <a:schemeClr val="tx1"/>
              </a:solidFill>
              <a:latin typeface="楷体" panose="02010609060101010101" charset="-122"/>
              <a:ea typeface="楷体" panose="02010609060101010101" charset="-122"/>
              <a:cs typeface="楷体" panose="02010609060101010101" charset="-122"/>
              <a:sym typeface="+mn-ea"/>
            </a:endParaRPr>
          </a:p>
          <a:p>
            <a:endParaRPr kumimoji="1" lang="zh-CN" altLang="en-US" sz="2400" b="1" smtClean="0">
              <a:solidFill>
                <a:schemeClr val="tx1"/>
              </a:solidFill>
              <a:latin typeface="楷体" panose="02010609060101010101" charset="-122"/>
              <a:ea typeface="楷体" panose="02010609060101010101" charset="-122"/>
              <a:cs typeface="楷体" panose="02010609060101010101" charset="-122"/>
              <a:sym typeface="+mn-ea"/>
            </a:endParaRPr>
          </a:p>
          <a:p>
            <a:r>
              <a:rPr lang="en-US" altLang="zh-CN" sz="2400" b="1">
                <a:solidFill>
                  <a:schemeClr val="tx1"/>
                </a:solidFill>
                <a:latin typeface="楷体" panose="02010609060101010101" charset="-122"/>
                <a:ea typeface="楷体" panose="02010609060101010101" charset="-122"/>
                <a:cs typeface="楷体" panose="02010609060101010101" charset="-122"/>
                <a:sym typeface="+mn-ea"/>
              </a:rPr>
              <a:t>§2.1.3 </a:t>
            </a:r>
            <a:r>
              <a:rPr lang="zh-CN" altLang="en-US" sz="2400" b="1" smtClean="0">
                <a:solidFill>
                  <a:schemeClr val="tx1"/>
                </a:solidFill>
                <a:latin typeface="楷体" panose="02010609060101010101" charset="-122"/>
                <a:ea typeface="楷体" panose="02010609060101010101" charset="-122"/>
                <a:cs typeface="楷体" panose="02010609060101010101" charset="-122"/>
                <a:sym typeface="+mn-ea"/>
              </a:rPr>
              <a:t>光子学与电子学发展前景</a:t>
            </a:r>
            <a:endParaRPr lang="zh-CN" altLang="en-US" sz="2400" b="1" smtClean="0">
              <a:solidFill>
                <a:schemeClr val="tx1"/>
              </a:solidFill>
              <a:latin typeface="楷体" panose="02010609060101010101" charset="-122"/>
              <a:ea typeface="楷体" panose="02010609060101010101" charset="-122"/>
              <a:cs typeface="楷体" panose="02010609060101010101" charset="-122"/>
              <a:sym typeface="+mn-ea"/>
            </a:endParaRPr>
          </a:p>
          <a:p>
            <a:endParaRPr kumimoji="1" lang="zh-CN" altLang="en-US" sz="2400" b="1" smtClean="0">
              <a:ea typeface="黑体" panose="02010609060101010101" pitchFamily="2" charset="-122"/>
            </a:endParaRPr>
          </a:p>
          <a:p>
            <a:endParaRPr lang="zh-CN" altLang="en-US" sz="2400" b="1" dirty="0">
              <a:solidFill>
                <a:srgbClr val="FFFF00"/>
              </a:solidFill>
              <a:latin typeface="隶书" panose="02010509060101010101" pitchFamily="49" charset="-122"/>
            </a:endParaRPr>
          </a:p>
          <a:p>
            <a:endParaRPr lang="zh-CN" altLang="en-US" sz="2400" b="1" dirty="0">
              <a:solidFill>
                <a:srgbClr val="FFFF00"/>
              </a:solidFill>
              <a:latin typeface="隶书" panose="02010509060101010101" pitchFamily="49" charset="-122"/>
            </a:endParaRPr>
          </a:p>
          <a:p>
            <a:endParaRPr lang="zh-CN" altLang="en-US" sz="2400" b="1" dirty="0">
              <a:solidFill>
                <a:schemeClr val="tx1"/>
              </a:solidFill>
              <a:latin typeface="隶书" panose="02010509060101010101"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a:ln>
            <a:miter lim="800000"/>
          </a:ln>
        </p:spPr>
        <p:txBody>
          <a:bodyPr/>
          <a:lstStyle/>
          <a:p>
            <a:fld id="{B2C235C8-6A77-44B0-B4F4-EEDC08B915CE}"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6147" name="灯片编号占位符 5"/>
          <p:cNvSpPr>
            <a:spLocks noGrp="1"/>
          </p:cNvSpPr>
          <p:nvPr>
            <p:ph type="sldNum" sz="quarter" idx="12"/>
          </p:nvPr>
        </p:nvSpPr>
        <p:spPr>
          <a:noFill/>
          <a:ln>
            <a:miter lim="800000"/>
          </a:ln>
        </p:spPr>
        <p:txBody>
          <a:bodyPr/>
          <a:lstStyle/>
          <a:p>
            <a:fld id="{6758B78B-0F3A-43F1-AC7F-91123FE85C0B}"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6148" name="Rectangle 2"/>
          <p:cNvSpPr>
            <a:spLocks noGrp="1" noChangeArrowheads="1"/>
          </p:cNvSpPr>
          <p:nvPr>
            <p:ph type="title"/>
          </p:nvPr>
        </p:nvSpPr>
        <p:spPr>
          <a:xfrm>
            <a:off x="827088" y="0"/>
            <a:ext cx="7772400" cy="1143000"/>
          </a:xfrm>
        </p:spPr>
        <p:txBody>
          <a:bodyPr/>
          <a:lstStyle/>
          <a:p>
            <a:pPr eaLnBrk="1" hangingPunct="1"/>
            <a:r>
              <a:rPr lang="en-US" altLang="zh-CN" b="1" smtClean="0">
                <a:ea typeface="宋体" panose="02010600030101010101" pitchFamily="2" charset="-122"/>
              </a:rPr>
              <a:t>21</a:t>
            </a:r>
            <a:r>
              <a:rPr lang="zh-CN" altLang="en-US" b="1" smtClean="0">
                <a:ea typeface="宋体" panose="02010600030101010101" pitchFamily="2" charset="-122"/>
              </a:rPr>
              <a:t>世纪被誉为光子世纪</a:t>
            </a:r>
            <a:endParaRPr lang="zh-CN" altLang="en-US" b="1" smtClean="0">
              <a:ea typeface="宋体" panose="02010600030101010101" pitchFamily="2" charset="-122"/>
            </a:endParaRPr>
          </a:p>
        </p:txBody>
      </p:sp>
      <p:sp>
        <p:nvSpPr>
          <p:cNvPr id="6149" name="Rectangle 3"/>
          <p:cNvSpPr>
            <a:spLocks noGrp="1" noChangeArrowheads="1"/>
          </p:cNvSpPr>
          <p:nvPr>
            <p:ph type="body" idx="1"/>
          </p:nvPr>
        </p:nvSpPr>
        <p:spPr>
          <a:xfrm>
            <a:off x="251520" y="5013176"/>
            <a:ext cx="8569647" cy="935508"/>
          </a:xfrm>
        </p:spPr>
        <p:txBody>
          <a:bodyPr/>
          <a:lstStyle/>
          <a:p>
            <a:pPr eaLnBrk="1" hangingPunct="1"/>
            <a:r>
              <a:rPr lang="zh-CN" altLang="en-US" sz="2000" b="1" dirty="0" smtClean="0">
                <a:ea typeface="宋体" panose="02010600030101010101" pitchFamily="2" charset="-122"/>
              </a:rPr>
              <a:t>光子学内容极为宽广，其涉及多种学科和高技术领域；光子学技术的应用遍及国民经济各行各业和科学技术的各个领域。</a:t>
            </a:r>
            <a:endParaRPr lang="zh-CN" altLang="en-US" sz="2000" b="1" dirty="0" smtClean="0">
              <a:ea typeface="宋体" panose="02010600030101010101" pitchFamily="2" charset="-122"/>
            </a:endParaRPr>
          </a:p>
          <a:p>
            <a:pPr eaLnBrk="1" hangingPunct="1">
              <a:lnSpc>
                <a:spcPct val="80000"/>
              </a:lnSpc>
            </a:pPr>
            <a:endParaRPr lang="zh-CN" altLang="en-US" sz="2000" b="1" dirty="0" smtClean="0">
              <a:ea typeface="宋体" panose="02010600030101010101" pitchFamily="2" charset="-122"/>
            </a:endParaRPr>
          </a:p>
        </p:txBody>
      </p:sp>
      <p:sp>
        <p:nvSpPr>
          <p:cNvPr id="8196" name="Oval 4"/>
          <p:cNvSpPr>
            <a:spLocks noChangeArrowheads="1"/>
          </p:cNvSpPr>
          <p:nvPr/>
        </p:nvSpPr>
        <p:spPr bwMode="auto">
          <a:xfrm>
            <a:off x="3419475" y="2492375"/>
            <a:ext cx="2665413" cy="129698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4800">
                <a:solidFill>
                  <a:srgbClr val="FF0000"/>
                </a:solidFill>
                <a:latin typeface="Times New Roman" panose="02020603050405020304" pitchFamily="18" charset="0"/>
                <a:ea typeface="华文新魏" panose="02010800040101010101" pitchFamily="2" charset="-122"/>
              </a:rPr>
              <a:t>光子学</a:t>
            </a:r>
            <a:endParaRPr lang="zh-CN" altLang="en-US" sz="4800">
              <a:solidFill>
                <a:srgbClr val="FF0000"/>
              </a:solidFill>
              <a:latin typeface="Times New Roman" panose="02020603050405020304" pitchFamily="18" charset="0"/>
              <a:ea typeface="华文新魏" panose="02010800040101010101" pitchFamily="2" charset="-122"/>
            </a:endParaRPr>
          </a:p>
          <a:p>
            <a:pPr algn="ctr">
              <a:defRPr/>
            </a:pPr>
            <a:r>
              <a:rPr lang="en-US" altLang="zh-CN" sz="2800">
                <a:solidFill>
                  <a:srgbClr val="FFCC00"/>
                </a:solidFill>
                <a:latin typeface="Arial Black" panose="020B0A04020102020204" pitchFamily="34" charset="0"/>
                <a:ea typeface="宋体" panose="02010600030101010101" pitchFamily="2" charset="-122"/>
              </a:rPr>
              <a:t>Photonics</a:t>
            </a:r>
            <a:endParaRPr lang="zh-CN" altLang="en-US" sz="2800">
              <a:solidFill>
                <a:srgbClr val="FFCC00"/>
              </a:solidFill>
              <a:latin typeface="Arial Black" panose="020B0A04020102020204" pitchFamily="34" charset="0"/>
              <a:ea typeface="宋体" panose="02010600030101010101" pitchFamily="2" charset="-122"/>
            </a:endParaRPr>
          </a:p>
        </p:txBody>
      </p:sp>
      <p:sp>
        <p:nvSpPr>
          <p:cNvPr id="6151" name="Rectangle 5"/>
          <p:cNvSpPr>
            <a:spLocks noChangeArrowheads="1"/>
          </p:cNvSpPr>
          <p:nvPr/>
        </p:nvSpPr>
        <p:spPr bwMode="auto">
          <a:xfrm>
            <a:off x="6227763" y="3860800"/>
            <a:ext cx="2154237" cy="950913"/>
          </a:xfrm>
          <a:prstGeom prst="rect">
            <a:avLst/>
          </a:prstGeom>
          <a:gradFill rotWithShape="1">
            <a:gsLst>
              <a:gs pos="0">
                <a:srgbClr val="CC0066"/>
              </a:gs>
              <a:gs pos="50000">
                <a:srgbClr val="5E002F"/>
              </a:gs>
              <a:gs pos="100000">
                <a:srgbClr val="CC0066"/>
              </a:gs>
            </a:gsLst>
            <a:lin ang="5400000" scaled="1"/>
          </a:gradFill>
          <a:ln w="9525">
            <a:solidFill>
              <a:schemeClr val="tx1"/>
            </a:solidFill>
            <a:miter lim="800000"/>
          </a:ln>
          <a:effectLst/>
        </p:spPr>
        <p:txBody>
          <a:bodyPr wrap="none" anchor="ctr"/>
          <a:lstStyle/>
          <a:p>
            <a:pPr algn="ctr"/>
            <a:r>
              <a:rPr lang="zh-CN" altLang="en-US" sz="2400" b="1">
                <a:solidFill>
                  <a:srgbClr val="FFFFFF"/>
                </a:solidFill>
                <a:latin typeface="Times New Roman" panose="02020603050405020304" pitchFamily="18" charset="0"/>
                <a:ea typeface="宋体" panose="02010600030101010101" pitchFamily="2" charset="-122"/>
              </a:rPr>
              <a:t>光学</a:t>
            </a:r>
            <a:endParaRPr lang="zh-CN" altLang="en-US" sz="2400" b="1">
              <a:solidFill>
                <a:srgbClr val="FFFFFF"/>
              </a:solidFill>
              <a:latin typeface="Times New Roman" panose="02020603050405020304" pitchFamily="18" charset="0"/>
              <a:ea typeface="宋体" panose="02010600030101010101" pitchFamily="2" charset="-122"/>
            </a:endParaRPr>
          </a:p>
          <a:p>
            <a:pPr algn="ctr"/>
            <a:r>
              <a:rPr lang="zh-CN" altLang="en-US" sz="2400" b="1">
                <a:solidFill>
                  <a:srgbClr val="FFFFFF"/>
                </a:solidFill>
                <a:latin typeface="Times New Roman" panose="02020603050405020304" pitchFamily="18" charset="0"/>
                <a:ea typeface="宋体" panose="02010600030101010101" pitchFamily="2" charset="-122"/>
              </a:rPr>
              <a:t>和光学工程</a:t>
            </a:r>
            <a:endParaRPr lang="zh-CN" altLang="en-US" sz="2400" b="1">
              <a:solidFill>
                <a:srgbClr val="FFFFFF"/>
              </a:solidFill>
              <a:latin typeface="Times New Roman" panose="02020603050405020304" pitchFamily="18" charset="0"/>
              <a:ea typeface="宋体" panose="02010600030101010101" pitchFamily="2" charset="-122"/>
            </a:endParaRPr>
          </a:p>
        </p:txBody>
      </p:sp>
      <p:sp>
        <p:nvSpPr>
          <p:cNvPr id="8198" name="Rectangle 6"/>
          <p:cNvSpPr>
            <a:spLocks noChangeArrowheads="1"/>
          </p:cNvSpPr>
          <p:nvPr/>
        </p:nvSpPr>
        <p:spPr bwMode="auto">
          <a:xfrm>
            <a:off x="6372225" y="1773238"/>
            <a:ext cx="2232025" cy="863600"/>
          </a:xfrm>
          <a:prstGeom prst="rect">
            <a:avLst/>
          </a:prstGeom>
          <a:gradFill rotWithShape="1">
            <a:gsLst>
              <a:gs pos="0">
                <a:srgbClr val="5E002F"/>
              </a:gs>
              <a:gs pos="50000">
                <a:schemeClr val="accent2"/>
              </a:gs>
              <a:gs pos="100000">
                <a:srgbClr val="5E002F"/>
              </a:gs>
            </a:gsLst>
            <a:lin ang="5400000" scaled="1"/>
          </a:gradFill>
          <a:ln w="9525">
            <a:solidFill>
              <a:schemeClr val="tx1"/>
            </a:solidFill>
            <a:miter lim="800000"/>
          </a:ln>
          <a:effectLst/>
        </p:spPr>
        <p:txBody>
          <a:bodyPr wrap="none" anchor="ctr"/>
          <a:lstStyle/>
          <a:p>
            <a:pPr algn="ctr"/>
            <a:r>
              <a:rPr lang="zh-CN" altLang="en-US" sz="2400" b="1">
                <a:solidFill>
                  <a:srgbClr val="FFCC00"/>
                </a:solidFill>
                <a:latin typeface="Times New Roman" panose="02020603050405020304" pitchFamily="18" charset="0"/>
                <a:ea typeface="䆘㼀䌀" charset="-122"/>
              </a:rPr>
              <a:t>电子学和</a:t>
            </a:r>
            <a:endParaRPr lang="zh-CN" altLang="en-US" sz="2400" b="1">
              <a:solidFill>
                <a:srgbClr val="FFCC00"/>
              </a:solidFill>
              <a:latin typeface="Times New Roman" panose="02020603050405020304" pitchFamily="18" charset="0"/>
              <a:ea typeface="䆘㼀䌀" charset="-122"/>
            </a:endParaRPr>
          </a:p>
          <a:p>
            <a:pPr algn="ctr"/>
            <a:r>
              <a:rPr lang="zh-CN" altLang="en-US" sz="2400" b="1">
                <a:solidFill>
                  <a:srgbClr val="FFCC00"/>
                </a:solidFill>
                <a:latin typeface="Times New Roman" panose="02020603050405020304" pitchFamily="18" charset="0"/>
                <a:ea typeface="䆘㼀䌀" charset="-122"/>
              </a:rPr>
              <a:t>微电子技术</a:t>
            </a:r>
            <a:r>
              <a:rPr lang="zh-CN" altLang="en-US" sz="1800">
                <a:solidFill>
                  <a:srgbClr val="FFFFFF"/>
                </a:solidFill>
                <a:latin typeface="Times New Roman" panose="02020603050405020304" pitchFamily="18" charset="0"/>
                <a:ea typeface="䆘㼀䌀" charset="-122"/>
              </a:rPr>
              <a:t> </a:t>
            </a:r>
            <a:endParaRPr lang="zh-CN" altLang="en-US" sz="1800">
              <a:solidFill>
                <a:srgbClr val="FFFFFF"/>
              </a:solidFill>
              <a:latin typeface="Times New Roman" panose="02020603050405020304" pitchFamily="18" charset="0"/>
              <a:ea typeface="䆘㼀䌀" charset="-122"/>
            </a:endParaRPr>
          </a:p>
        </p:txBody>
      </p:sp>
      <p:sp>
        <p:nvSpPr>
          <p:cNvPr id="6153" name="Rectangle 7"/>
          <p:cNvSpPr>
            <a:spLocks noChangeArrowheads="1"/>
          </p:cNvSpPr>
          <p:nvPr/>
        </p:nvSpPr>
        <p:spPr bwMode="auto">
          <a:xfrm>
            <a:off x="971550" y="4292600"/>
            <a:ext cx="2376488" cy="576263"/>
          </a:xfrm>
          <a:prstGeom prst="rect">
            <a:avLst/>
          </a:prstGeom>
          <a:gradFill rotWithShape="1">
            <a:gsLst>
              <a:gs pos="0">
                <a:srgbClr val="FF00FF"/>
              </a:gs>
              <a:gs pos="50000">
                <a:srgbClr val="760076"/>
              </a:gs>
              <a:gs pos="100000">
                <a:srgbClr val="FF00FF"/>
              </a:gs>
            </a:gsLst>
            <a:lin ang="5400000" scaled="1"/>
          </a:gradFill>
          <a:ln w="9525">
            <a:solidFill>
              <a:schemeClr val="tx1"/>
            </a:solidFill>
            <a:miter lim="800000"/>
          </a:ln>
          <a:effectLst/>
        </p:spPr>
        <p:txBody>
          <a:bodyPr wrap="none" anchor="ctr"/>
          <a:lstStyle/>
          <a:p>
            <a:pPr algn="ctr"/>
            <a:r>
              <a:rPr lang="zh-CN" altLang="en-US" sz="2400" b="1">
                <a:solidFill>
                  <a:srgbClr val="FFFFFF"/>
                </a:solidFill>
                <a:latin typeface="Times New Roman" panose="02020603050405020304" pitchFamily="18" charset="0"/>
                <a:ea typeface="䆘㼀䌀" charset="-122"/>
              </a:rPr>
              <a:t>材料科学和技术</a:t>
            </a:r>
            <a:r>
              <a:rPr lang="zh-CN" altLang="en-US" sz="1800">
                <a:solidFill>
                  <a:srgbClr val="FFFFFF"/>
                </a:solidFill>
                <a:latin typeface="Times New Roman" panose="02020603050405020304" pitchFamily="18" charset="0"/>
                <a:ea typeface="䆘㼀䌀" charset="-122"/>
              </a:rPr>
              <a:t> </a:t>
            </a:r>
            <a:endParaRPr lang="zh-CN" altLang="en-US" sz="1800">
              <a:solidFill>
                <a:srgbClr val="FFFFFF"/>
              </a:solidFill>
              <a:latin typeface="Times New Roman" panose="02020603050405020304" pitchFamily="18" charset="0"/>
              <a:ea typeface="䆘㼀䌀" charset="-122"/>
            </a:endParaRPr>
          </a:p>
        </p:txBody>
      </p:sp>
      <p:sp>
        <p:nvSpPr>
          <p:cNvPr id="6154" name="Rectangle 8"/>
          <p:cNvSpPr>
            <a:spLocks noChangeArrowheads="1"/>
          </p:cNvSpPr>
          <p:nvPr/>
        </p:nvSpPr>
        <p:spPr bwMode="auto">
          <a:xfrm>
            <a:off x="1547813" y="1341438"/>
            <a:ext cx="2376487" cy="647700"/>
          </a:xfrm>
          <a:prstGeom prst="rect">
            <a:avLst/>
          </a:prstGeom>
          <a:gradFill rotWithShape="1">
            <a:gsLst>
              <a:gs pos="0">
                <a:srgbClr val="33CC33"/>
              </a:gs>
              <a:gs pos="50000">
                <a:srgbClr val="185E18"/>
              </a:gs>
              <a:gs pos="100000">
                <a:srgbClr val="33CC33"/>
              </a:gs>
            </a:gsLst>
            <a:lin ang="5400000" scaled="1"/>
          </a:gradFill>
          <a:ln w="9525">
            <a:solidFill>
              <a:schemeClr val="tx1"/>
            </a:solidFill>
            <a:miter lim="800000"/>
          </a:ln>
          <a:effectLst/>
        </p:spPr>
        <p:txBody>
          <a:bodyPr wrap="none" anchor="ctr"/>
          <a:lstStyle/>
          <a:p>
            <a:pPr algn="ctr"/>
            <a:r>
              <a:rPr lang="zh-CN" altLang="en-US" sz="2400" b="1">
                <a:solidFill>
                  <a:srgbClr val="FFFFFF"/>
                </a:solidFill>
                <a:latin typeface="Times New Roman" panose="02020603050405020304" pitchFamily="18" charset="0"/>
                <a:ea typeface="䆘㼀䌀" charset="-122"/>
              </a:rPr>
              <a:t>计算机科学技术 </a:t>
            </a:r>
            <a:endParaRPr lang="zh-CN" altLang="en-US" sz="2400" b="1">
              <a:solidFill>
                <a:srgbClr val="FFFFFF"/>
              </a:solidFill>
              <a:latin typeface="Times New Roman" panose="02020603050405020304" pitchFamily="18" charset="0"/>
              <a:ea typeface="䆘㼀䌀" charset="-122"/>
            </a:endParaRPr>
          </a:p>
        </p:txBody>
      </p:sp>
      <p:sp>
        <p:nvSpPr>
          <p:cNvPr id="6155" name="Rectangle 9"/>
          <p:cNvSpPr>
            <a:spLocks noChangeArrowheads="1"/>
          </p:cNvSpPr>
          <p:nvPr/>
        </p:nvSpPr>
        <p:spPr bwMode="auto">
          <a:xfrm>
            <a:off x="611188" y="2925763"/>
            <a:ext cx="2447925" cy="647700"/>
          </a:xfrm>
          <a:prstGeom prst="rect">
            <a:avLst/>
          </a:prstGeom>
          <a:gradFill rotWithShape="1">
            <a:gsLst>
              <a:gs pos="0">
                <a:srgbClr val="FF3300"/>
              </a:gs>
              <a:gs pos="50000">
                <a:srgbClr val="761800"/>
              </a:gs>
              <a:gs pos="100000">
                <a:srgbClr val="FF3300"/>
              </a:gs>
            </a:gsLst>
            <a:lin ang="5400000" scaled="1"/>
          </a:gradFill>
          <a:ln w="9525">
            <a:solidFill>
              <a:schemeClr val="tx1"/>
            </a:solidFill>
            <a:miter lim="800000"/>
          </a:ln>
          <a:effectLst/>
        </p:spPr>
        <p:txBody>
          <a:bodyPr wrap="none" anchor="ctr"/>
          <a:lstStyle/>
          <a:p>
            <a:pPr algn="ctr"/>
            <a:r>
              <a:rPr lang="zh-CN" altLang="en-US" sz="2400" b="1">
                <a:solidFill>
                  <a:srgbClr val="FFFFFF"/>
                </a:solidFill>
                <a:latin typeface="Times New Roman" panose="02020603050405020304" pitchFamily="18" charset="0"/>
                <a:ea typeface="䆘㼀䌀" charset="-122"/>
              </a:rPr>
              <a:t>生命科学及技术</a:t>
            </a:r>
            <a:r>
              <a:rPr lang="zh-CN" altLang="en-US" sz="2400">
                <a:solidFill>
                  <a:srgbClr val="FFFFFF"/>
                </a:solidFill>
                <a:latin typeface="Times New Roman" panose="02020603050405020304" pitchFamily="18" charset="0"/>
                <a:ea typeface="䆘㼀䌀" charset="-122"/>
              </a:rPr>
              <a:t> </a:t>
            </a:r>
            <a:endParaRPr lang="zh-CN" altLang="en-US" sz="2400">
              <a:solidFill>
                <a:srgbClr val="FFFFFF"/>
              </a:solidFill>
              <a:latin typeface="Times New Roman" panose="02020603050405020304" pitchFamily="18" charset="0"/>
              <a:ea typeface="䆘㼀䌀" charset="-122"/>
            </a:endParaRPr>
          </a:p>
        </p:txBody>
      </p:sp>
      <p:sp>
        <p:nvSpPr>
          <p:cNvPr id="6156" name="Line 10"/>
          <p:cNvSpPr>
            <a:spLocks noChangeShapeType="1"/>
          </p:cNvSpPr>
          <p:nvPr/>
        </p:nvSpPr>
        <p:spPr bwMode="auto">
          <a:xfrm flipV="1">
            <a:off x="5651500" y="2565400"/>
            <a:ext cx="792163" cy="431800"/>
          </a:xfrm>
          <a:prstGeom prst="line">
            <a:avLst/>
          </a:prstGeom>
          <a:noFill/>
          <a:ln w="57150">
            <a:solidFill>
              <a:schemeClr val="hlink"/>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6157" name="Line 11"/>
          <p:cNvSpPr>
            <a:spLocks noChangeShapeType="1"/>
          </p:cNvSpPr>
          <p:nvPr/>
        </p:nvSpPr>
        <p:spPr bwMode="auto">
          <a:xfrm>
            <a:off x="5219700" y="3717925"/>
            <a:ext cx="1008063" cy="431800"/>
          </a:xfrm>
          <a:prstGeom prst="line">
            <a:avLst/>
          </a:prstGeom>
          <a:noFill/>
          <a:ln w="5715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6158" name="Line 12"/>
          <p:cNvSpPr>
            <a:spLocks noChangeShapeType="1"/>
          </p:cNvSpPr>
          <p:nvPr/>
        </p:nvSpPr>
        <p:spPr bwMode="auto">
          <a:xfrm flipH="1">
            <a:off x="3276600" y="3717925"/>
            <a:ext cx="1295400" cy="719138"/>
          </a:xfrm>
          <a:prstGeom prst="line">
            <a:avLst/>
          </a:prstGeom>
          <a:noFill/>
          <a:ln w="5715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6159" name="Line 13"/>
          <p:cNvSpPr>
            <a:spLocks noChangeShapeType="1"/>
          </p:cNvSpPr>
          <p:nvPr/>
        </p:nvSpPr>
        <p:spPr bwMode="auto">
          <a:xfrm flipH="1" flipV="1">
            <a:off x="3059113" y="3284538"/>
            <a:ext cx="503237" cy="71437"/>
          </a:xfrm>
          <a:prstGeom prst="line">
            <a:avLst/>
          </a:prstGeom>
          <a:noFill/>
          <a:ln w="5715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6160" name="Line 14"/>
          <p:cNvSpPr>
            <a:spLocks noChangeShapeType="1"/>
          </p:cNvSpPr>
          <p:nvPr/>
        </p:nvSpPr>
        <p:spPr bwMode="auto">
          <a:xfrm flipH="1" flipV="1">
            <a:off x="3276600" y="2060575"/>
            <a:ext cx="935038" cy="504825"/>
          </a:xfrm>
          <a:prstGeom prst="line">
            <a:avLst/>
          </a:prstGeom>
          <a:noFill/>
          <a:ln w="5715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8207" name="Rectangle 15"/>
          <p:cNvSpPr>
            <a:spLocks noChangeArrowheads="1"/>
          </p:cNvSpPr>
          <p:nvPr/>
        </p:nvSpPr>
        <p:spPr bwMode="auto">
          <a:xfrm>
            <a:off x="0" y="5876925"/>
            <a:ext cx="9144000" cy="576263"/>
          </a:xfrm>
          <a:prstGeom prst="rect">
            <a:avLst/>
          </a:prstGeom>
          <a:gradFill rotWithShape="1">
            <a:gsLst>
              <a:gs pos="0">
                <a:schemeClr val="bg1"/>
              </a:gs>
              <a:gs pos="50000">
                <a:schemeClr val="bg1">
                  <a:gamma/>
                  <a:shade val="46275"/>
                  <a:invGamma/>
                </a:scheme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solidFill>
                  <a:srgbClr val="FFCC00"/>
                </a:solidFill>
                <a:latin typeface="Times New Roman" panose="02020603050405020304" pitchFamily="18" charset="0"/>
                <a:ea typeface="宋体" panose="02010600030101010101" pitchFamily="2" charset="-122"/>
              </a:rPr>
              <a:t>据专家预测，在</a:t>
            </a:r>
            <a:r>
              <a:rPr lang="en-US" altLang="zh-CN" sz="1800" b="1" dirty="0">
                <a:solidFill>
                  <a:srgbClr val="FFCC00"/>
                </a:solidFill>
                <a:latin typeface="Times New Roman" panose="02020603050405020304" pitchFamily="18" charset="0"/>
                <a:ea typeface="宋体" panose="02010600030101010101" pitchFamily="2" charset="-122"/>
              </a:rPr>
              <a:t>21</a:t>
            </a:r>
            <a:r>
              <a:rPr lang="zh-CN" altLang="en-US" sz="1800" b="1" dirty="0">
                <a:solidFill>
                  <a:srgbClr val="FFCC00"/>
                </a:solidFill>
                <a:latin typeface="Times New Roman" panose="02020603050405020304" pitchFamily="18" charset="0"/>
                <a:ea typeface="宋体" panose="02010600030101010101" pitchFamily="2" charset="-122"/>
              </a:rPr>
              <a:t>世纪中，光子产业的总产值将超过电子产业的总产值。</a:t>
            </a:r>
            <a:endParaRPr lang="zh-CN" altLang="en-US" sz="1800" b="1" dirty="0">
              <a:solidFill>
                <a:srgbClr val="FFCC00"/>
              </a:solidFill>
              <a:latin typeface="Times New Roman" panose="02020603050405020304" pitchFamily="18" charset="0"/>
              <a:ea typeface="宋体" panose="02010600030101010101" pitchFamily="2" charset="-122"/>
            </a:endParaRPr>
          </a:p>
          <a:p>
            <a:pPr algn="ctr">
              <a:defRPr/>
            </a:pPr>
            <a:r>
              <a:rPr lang="zh-CN" altLang="en-US" sz="1800" b="1" dirty="0">
                <a:solidFill>
                  <a:srgbClr val="FFCC00"/>
                </a:solidFill>
                <a:latin typeface="Times New Roman" panose="02020603050405020304" pitchFamily="18" charset="0"/>
                <a:ea typeface="宋体" panose="02010600030101010101" pitchFamily="2" charset="-122"/>
              </a:rPr>
              <a:t>因此</a:t>
            </a:r>
            <a:r>
              <a:rPr lang="en-US" altLang="zh-CN" sz="1800" b="1" dirty="0">
                <a:solidFill>
                  <a:srgbClr val="FFCC00"/>
                </a:solidFill>
                <a:latin typeface="Times New Roman" panose="02020603050405020304" pitchFamily="18" charset="0"/>
                <a:ea typeface="宋体" panose="02010600030101010101" pitchFamily="2" charset="-122"/>
              </a:rPr>
              <a:t>21</a:t>
            </a:r>
            <a:r>
              <a:rPr lang="zh-CN" altLang="en-US" sz="1800" b="1" dirty="0">
                <a:solidFill>
                  <a:srgbClr val="FFCC00"/>
                </a:solidFill>
                <a:latin typeface="Times New Roman" panose="02020603050405020304" pitchFamily="18" charset="0"/>
                <a:ea typeface="宋体" panose="02010600030101010101" pitchFamily="2" charset="-122"/>
              </a:rPr>
              <a:t>世纪被誉为光子世纪。</a:t>
            </a:r>
            <a:endParaRPr lang="zh-CN" altLang="en-US" sz="1800" b="1" dirty="0">
              <a:solidFill>
                <a:srgbClr val="FFCC00"/>
              </a:solidFill>
              <a:latin typeface="Times New Roman" panose="02020603050405020304" pitchFamily="18" charset="0"/>
              <a:ea typeface="宋体" panose="02010600030101010101" pitchFamily="2" charset="-122"/>
            </a:endParaRPr>
          </a:p>
        </p:txBody>
      </p:sp>
      <p:sp>
        <p:nvSpPr>
          <p:cNvPr id="8208" name="Oval 16"/>
          <p:cNvSpPr>
            <a:spLocks noChangeArrowheads="1"/>
          </p:cNvSpPr>
          <p:nvPr/>
        </p:nvSpPr>
        <p:spPr bwMode="auto">
          <a:xfrm>
            <a:off x="4284663" y="1341438"/>
            <a:ext cx="2016125" cy="574675"/>
          </a:xfrm>
          <a:prstGeom prst="ellipse">
            <a:avLst/>
          </a:prstGeom>
          <a:gradFill rotWithShape="1">
            <a:gsLst>
              <a:gs pos="0">
                <a:schemeClr val="hlink"/>
              </a:gs>
              <a:gs pos="50000">
                <a:schemeClr val="hlink">
                  <a:gamma/>
                  <a:shade val="46275"/>
                  <a:invGamma/>
                </a:schemeClr>
              </a:gs>
              <a:gs pos="100000">
                <a:schemeClr val="hlink"/>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b="1">
                <a:solidFill>
                  <a:srgbClr val="FFFFFF"/>
                </a:solidFill>
                <a:latin typeface="Times New Roman" panose="02020603050405020304" pitchFamily="18" charset="0"/>
                <a:ea typeface="宋体" panose="02010600030101010101" pitchFamily="2" charset="-122"/>
              </a:rPr>
              <a:t>光通讯</a:t>
            </a:r>
            <a:endParaRPr lang="zh-CN" altLang="en-US" sz="2400" b="1">
              <a:solidFill>
                <a:srgbClr val="FFFFFF"/>
              </a:solidFill>
              <a:latin typeface="Times New Roman" panose="02020603050405020304" pitchFamily="18" charset="0"/>
              <a:ea typeface="宋体" panose="02010600030101010101" pitchFamily="2" charset="-122"/>
            </a:endParaRPr>
          </a:p>
        </p:txBody>
      </p:sp>
      <p:sp>
        <p:nvSpPr>
          <p:cNvPr id="6163" name="Line 17"/>
          <p:cNvSpPr>
            <a:spLocks noChangeShapeType="1"/>
          </p:cNvSpPr>
          <p:nvPr/>
        </p:nvSpPr>
        <p:spPr bwMode="auto">
          <a:xfrm flipV="1">
            <a:off x="4859338" y="1844675"/>
            <a:ext cx="288925" cy="720725"/>
          </a:xfrm>
          <a:prstGeom prst="line">
            <a:avLst/>
          </a:prstGeom>
          <a:noFill/>
          <a:ln w="57150">
            <a:solidFill>
              <a:schemeClr val="accent1"/>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20" name="页脚占位符 19"/>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2BA9D48B-037E-441B-9000-33FF698C4D34}" type="slidenum">
              <a:rPr lang="en-US" altLang="zh-CN">
                <a:solidFill>
                  <a:schemeClr val="bg1"/>
                </a:solidFill>
              </a:rPr>
            </a:fld>
            <a:endParaRPr lang="en-US" altLang="zh-CN" dirty="0">
              <a:solidFill>
                <a:schemeClr val="bg1"/>
              </a:solidFill>
            </a:endParaRPr>
          </a:p>
        </p:txBody>
      </p:sp>
      <p:sp>
        <p:nvSpPr>
          <p:cNvPr id="377878" name="Text Box 22"/>
          <p:cNvSpPr txBox="1">
            <a:spLocks noChangeArrowheads="1"/>
          </p:cNvSpPr>
          <p:nvPr/>
        </p:nvSpPr>
        <p:spPr bwMode="auto">
          <a:xfrm>
            <a:off x="1042988" y="1412875"/>
            <a:ext cx="7058025" cy="1552575"/>
          </a:xfrm>
          <a:prstGeom prst="rect">
            <a:avLst/>
          </a:prstGeom>
          <a:noFill/>
          <a:ln w="9525">
            <a:noFill/>
            <a:miter lim="800000"/>
          </a:ln>
          <a:effectLst/>
        </p:spPr>
        <p:txBody>
          <a:bodyPr>
            <a:spAutoFit/>
          </a:bodyPr>
          <a:lstStyle/>
          <a:p>
            <a:pPr>
              <a:spcBef>
                <a:spcPct val="50000"/>
              </a:spcBef>
            </a:pPr>
            <a:r>
              <a:rPr lang="zh-CN" altLang="en-US" sz="2400" b="1" dirty="0">
                <a:solidFill>
                  <a:srgbClr val="FFFF00"/>
                </a:solidFill>
                <a:ea typeface="楷体_GB2312" pitchFamily="49" charset="-122"/>
              </a:rPr>
              <a:t>光子技术主要推动力：</a:t>
            </a:r>
            <a:r>
              <a:rPr lang="zh-CN" altLang="en-US" sz="2400" b="1" dirty="0">
                <a:solidFill>
                  <a:srgbClr val="FF9900"/>
                </a:solidFill>
                <a:ea typeface="楷体_GB2312" pitchFamily="49" charset="-122"/>
              </a:rPr>
              <a:t>市场的需要</a:t>
            </a:r>
            <a:endParaRPr lang="zh-CN" altLang="en-US" sz="2400" b="1" dirty="0">
              <a:solidFill>
                <a:srgbClr val="FF9900"/>
              </a:solidFill>
              <a:ea typeface="楷体_GB2312" pitchFamily="49" charset="-122"/>
            </a:endParaRPr>
          </a:p>
          <a:p>
            <a:pPr>
              <a:spcBef>
                <a:spcPct val="50000"/>
              </a:spcBef>
            </a:pPr>
            <a:r>
              <a:rPr lang="zh-CN" altLang="en-US" sz="2400" b="1" dirty="0">
                <a:solidFill>
                  <a:srgbClr val="FFFF00"/>
                </a:solidFill>
                <a:ea typeface="楷体_GB2312" pitchFamily="49" charset="-122"/>
              </a:rPr>
              <a:t>光子产业发展的特征：</a:t>
            </a:r>
            <a:r>
              <a:rPr kumimoji="1" lang="zh-CN" altLang="en-US" sz="2400" b="1" dirty="0">
                <a:solidFill>
                  <a:srgbClr val="FF9900"/>
                </a:solidFill>
                <a:effectLst>
                  <a:outerShdw blurRad="38100" dist="38100" dir="2700000" algn="tl">
                    <a:srgbClr val="000000"/>
                  </a:outerShdw>
                </a:effectLst>
                <a:latin typeface="楷体_GB2312" pitchFamily="49" charset="-122"/>
                <a:ea typeface="楷体_GB2312" pitchFamily="49" charset="-122"/>
              </a:rPr>
              <a:t>消费性产品引领市场走向</a:t>
            </a:r>
            <a:endParaRPr kumimoji="1" lang="zh-CN" altLang="en-US" sz="2400" b="1" dirty="0">
              <a:solidFill>
                <a:srgbClr val="FF9900"/>
              </a:solidFill>
              <a:effectLst>
                <a:outerShdw blurRad="38100" dist="38100" dir="2700000" algn="tl">
                  <a:srgbClr val="000000"/>
                </a:outerShdw>
              </a:effectLst>
              <a:latin typeface="楷体_GB2312" pitchFamily="49" charset="-122"/>
              <a:ea typeface="楷体_GB2312" pitchFamily="49" charset="-122"/>
            </a:endParaRPr>
          </a:p>
          <a:p>
            <a:pPr>
              <a:spcBef>
                <a:spcPct val="50000"/>
              </a:spcBef>
            </a:pPr>
            <a:r>
              <a:rPr kumimoji="1" lang="en-US" altLang="zh-CN" sz="2400" b="1" dirty="0">
                <a:solidFill>
                  <a:srgbClr val="FFFF00"/>
                </a:solidFill>
                <a:latin typeface="楷体_GB2312" pitchFamily="49" charset="-122"/>
                <a:ea typeface="楷体_GB2312" pitchFamily="49" charset="-122"/>
              </a:rPr>
              <a:t>1980</a:t>
            </a:r>
            <a:r>
              <a:rPr kumimoji="1" lang="zh-CN" altLang="en-US" sz="2400" b="1" dirty="0">
                <a:solidFill>
                  <a:srgbClr val="FFFF00"/>
                </a:solidFill>
                <a:latin typeface="楷体_GB2312" pitchFamily="49" charset="-122"/>
                <a:ea typeface="楷体_GB2312" pitchFamily="49" charset="-122"/>
              </a:rPr>
              <a:t>－</a:t>
            </a:r>
            <a:r>
              <a:rPr kumimoji="1" lang="en-US" altLang="zh-CN" sz="2400" b="1" dirty="0">
                <a:solidFill>
                  <a:srgbClr val="FFFF00"/>
                </a:solidFill>
                <a:latin typeface="楷体_GB2312" pitchFamily="49" charset="-122"/>
                <a:ea typeface="楷体_GB2312" pitchFamily="49" charset="-122"/>
              </a:rPr>
              <a:t>2010</a:t>
            </a:r>
            <a:r>
              <a:rPr kumimoji="1" lang="zh-CN" altLang="en-US" sz="2400" b="1" dirty="0">
                <a:solidFill>
                  <a:srgbClr val="FFFF00"/>
                </a:solidFill>
                <a:latin typeface="楷体_GB2312" pitchFamily="49" charset="-122"/>
                <a:ea typeface="楷体_GB2312" pitchFamily="49" charset="-122"/>
              </a:rPr>
              <a:t>年全球光子市场的发展态势</a:t>
            </a:r>
            <a:r>
              <a:rPr kumimoji="1" lang="zh-CN" altLang="en-US" sz="2400" b="1" dirty="0">
                <a:solidFill>
                  <a:srgbClr val="FF9933"/>
                </a:solidFill>
                <a:latin typeface="楷体_GB2312" pitchFamily="49" charset="-122"/>
                <a:ea typeface="楷体_GB2312" pitchFamily="49" charset="-122"/>
              </a:rPr>
              <a:t>－</a:t>
            </a:r>
            <a:r>
              <a:rPr kumimoji="1" lang="en-US" altLang="zh-CN" sz="2400" b="1" dirty="0">
                <a:solidFill>
                  <a:srgbClr val="FF9900"/>
                </a:solidFill>
                <a:effectLst>
                  <a:outerShdw blurRad="38100" dist="38100" dir="2700000" algn="tl">
                    <a:srgbClr val="000000"/>
                  </a:outerShdw>
                </a:effectLst>
                <a:latin typeface="Times New Roman" panose="02020603050405020304" pitchFamily="18" charset="0"/>
                <a:ea typeface="楷体_GB2312" pitchFamily="49" charset="-122"/>
              </a:rPr>
              <a:t>3C+SE</a:t>
            </a:r>
            <a:r>
              <a:rPr kumimoji="1" lang="zh-CN" altLang="en-US" sz="2400" dirty="0">
                <a:solidFill>
                  <a:srgbClr val="FFFF00"/>
                </a:solidFill>
                <a:latin typeface="楷体_GB2312" pitchFamily="49" charset="-122"/>
                <a:ea typeface="楷体_GB2312" pitchFamily="49" charset="-122"/>
              </a:rPr>
              <a:t>： </a:t>
            </a:r>
            <a:endParaRPr kumimoji="1" lang="zh-CN" altLang="en-US" sz="2400" dirty="0">
              <a:solidFill>
                <a:srgbClr val="FFFF00"/>
              </a:solidFill>
              <a:latin typeface="楷体_GB2312" pitchFamily="49" charset="-122"/>
              <a:ea typeface="楷体_GB2312" pitchFamily="49" charset="-122"/>
            </a:endParaRPr>
          </a:p>
        </p:txBody>
      </p:sp>
      <p:sp>
        <p:nvSpPr>
          <p:cNvPr id="377879" name="Rectangle 23"/>
          <p:cNvSpPr>
            <a:spLocks noChangeArrowheads="1"/>
          </p:cNvSpPr>
          <p:nvPr/>
        </p:nvSpPr>
        <p:spPr bwMode="auto">
          <a:xfrm>
            <a:off x="900113" y="3140075"/>
            <a:ext cx="3600450" cy="466725"/>
          </a:xfrm>
          <a:prstGeom prst="rect">
            <a:avLst/>
          </a:prstGeom>
          <a:gradFill rotWithShape="1">
            <a:gsLst>
              <a:gs pos="0">
                <a:srgbClr val="008000"/>
              </a:gs>
              <a:gs pos="50000">
                <a:schemeClr val="accent1"/>
              </a:gs>
              <a:gs pos="100000">
                <a:srgbClr val="008000"/>
              </a:gs>
            </a:gsLst>
            <a:lin ang="5400000" scaled="1"/>
          </a:gradFill>
          <a:ln w="9525">
            <a:solidFill>
              <a:schemeClr val="tx1"/>
            </a:solidFill>
            <a:miter lim="800000"/>
          </a:ln>
          <a:effectLst/>
        </p:spPr>
        <p:txBody>
          <a:bodyPr lIns="0" rIns="0" anchor="ctr">
            <a:spAutoFit/>
          </a:bodyPr>
          <a:lstStyle/>
          <a:p>
            <a:pPr algn="r"/>
            <a:r>
              <a:rPr kumimoji="1" lang="zh-CN" altLang="en-US" sz="2400" b="1">
                <a:solidFill>
                  <a:srgbClr val="000000"/>
                </a:solidFill>
                <a:latin typeface="楷体_GB2312" pitchFamily="49" charset="-122"/>
                <a:ea typeface="楷体_GB2312" pitchFamily="49" charset="-122"/>
              </a:rPr>
              <a:t>计算机 </a:t>
            </a:r>
            <a:r>
              <a:rPr kumimoji="1" lang="zh-CN" altLang="en-US" sz="2400" b="1">
                <a:solidFill>
                  <a:srgbClr val="0066FF"/>
                </a:solidFill>
                <a:latin typeface="楷体_GB2312" pitchFamily="49" charset="-122"/>
                <a:ea typeface="楷体_GB2312" pitchFamily="49" charset="-122"/>
              </a:rPr>
              <a:t>  </a:t>
            </a:r>
            <a:r>
              <a:rPr kumimoji="1" lang="zh-CN" altLang="en-US" sz="2400" b="1">
                <a:solidFill>
                  <a:srgbClr val="000099"/>
                </a:solidFill>
                <a:latin typeface="楷体_GB2312" pitchFamily="49" charset="-122"/>
                <a:ea typeface="楷体_GB2312" pitchFamily="49" charset="-122"/>
              </a:rPr>
              <a:t> （</a:t>
            </a:r>
            <a:r>
              <a:rPr kumimoji="1" lang="en-US" altLang="zh-CN" sz="2400" b="1">
                <a:solidFill>
                  <a:srgbClr val="FF3300"/>
                </a:solidFill>
                <a:latin typeface="楷体_GB2312" pitchFamily="49" charset="-122"/>
                <a:ea typeface="楷体_GB2312" pitchFamily="49" charset="-122"/>
              </a:rPr>
              <a:t>C</a:t>
            </a:r>
            <a:r>
              <a:rPr kumimoji="1" lang="en-US" altLang="zh-CN" sz="2400" b="1">
                <a:solidFill>
                  <a:srgbClr val="000099"/>
                </a:solidFill>
                <a:latin typeface="楷体_GB2312" pitchFamily="49" charset="-122"/>
                <a:ea typeface="楷体_GB2312" pitchFamily="49" charset="-122"/>
              </a:rPr>
              <a:t>omputer</a:t>
            </a:r>
            <a:r>
              <a:rPr kumimoji="1" lang="zh-CN" altLang="en-US" sz="2400" b="1">
                <a:solidFill>
                  <a:srgbClr val="000099"/>
                </a:solidFill>
                <a:latin typeface="楷体_GB2312" pitchFamily="49" charset="-122"/>
                <a:ea typeface="楷体_GB2312" pitchFamily="49" charset="-122"/>
              </a:rPr>
              <a:t>）</a:t>
            </a:r>
            <a:endParaRPr kumimoji="1" lang="zh-CN" altLang="en-US" sz="2400" b="1">
              <a:solidFill>
                <a:srgbClr val="000099"/>
              </a:solidFill>
              <a:latin typeface="楷体_GB2312" pitchFamily="49" charset="-122"/>
              <a:ea typeface="楷体_GB2312" pitchFamily="49" charset="-122"/>
            </a:endParaRPr>
          </a:p>
        </p:txBody>
      </p:sp>
      <p:sp>
        <p:nvSpPr>
          <p:cNvPr id="377880" name="Rectangle 24"/>
          <p:cNvSpPr>
            <a:spLocks noChangeArrowheads="1"/>
          </p:cNvSpPr>
          <p:nvPr/>
        </p:nvSpPr>
        <p:spPr bwMode="auto">
          <a:xfrm>
            <a:off x="900113" y="4437063"/>
            <a:ext cx="3600450" cy="466725"/>
          </a:xfrm>
          <a:prstGeom prst="rect">
            <a:avLst/>
          </a:prstGeom>
          <a:gradFill rotWithShape="1">
            <a:gsLst>
              <a:gs pos="0">
                <a:srgbClr val="008000"/>
              </a:gs>
              <a:gs pos="50000">
                <a:schemeClr val="accent1"/>
              </a:gs>
              <a:gs pos="100000">
                <a:srgbClr val="008000"/>
              </a:gs>
            </a:gsLst>
            <a:lin ang="5400000" scaled="1"/>
          </a:gradFill>
          <a:ln w="9525">
            <a:solidFill>
              <a:schemeClr val="tx1"/>
            </a:solidFill>
            <a:miter lim="800000"/>
          </a:ln>
          <a:effectLst/>
        </p:spPr>
        <p:txBody>
          <a:bodyPr lIns="0" rIns="0" anchor="ctr">
            <a:spAutoFit/>
          </a:bodyPr>
          <a:lstStyle/>
          <a:p>
            <a:pPr algn="r"/>
            <a:r>
              <a:rPr kumimoji="1" lang="zh-CN" altLang="en-US" sz="2400" b="1">
                <a:solidFill>
                  <a:srgbClr val="000000"/>
                </a:solidFill>
                <a:latin typeface="楷体_GB2312" pitchFamily="49" charset="-122"/>
                <a:ea typeface="楷体_GB2312" pitchFamily="49" charset="-122"/>
              </a:rPr>
              <a:t>消费性产品</a:t>
            </a:r>
            <a:r>
              <a:rPr kumimoji="1" lang="zh-CN" altLang="en-US" sz="2400" b="1">
                <a:solidFill>
                  <a:srgbClr val="000099"/>
                </a:solidFill>
                <a:latin typeface="楷体_GB2312" pitchFamily="49" charset="-122"/>
                <a:ea typeface="楷体_GB2312" pitchFamily="49" charset="-122"/>
              </a:rPr>
              <a:t>（</a:t>
            </a:r>
            <a:r>
              <a:rPr kumimoji="1" lang="en-US" altLang="zh-CN" sz="2400" b="1">
                <a:solidFill>
                  <a:srgbClr val="FF3300"/>
                </a:solidFill>
                <a:latin typeface="楷体_GB2312" pitchFamily="49" charset="-122"/>
                <a:ea typeface="楷体_GB2312" pitchFamily="49" charset="-122"/>
              </a:rPr>
              <a:t>C</a:t>
            </a:r>
            <a:r>
              <a:rPr kumimoji="1" lang="en-US" altLang="zh-CN" sz="2400" b="1">
                <a:solidFill>
                  <a:srgbClr val="000099"/>
                </a:solidFill>
                <a:latin typeface="楷体_GB2312" pitchFamily="49" charset="-122"/>
                <a:ea typeface="楷体_GB2312" pitchFamily="49" charset="-122"/>
              </a:rPr>
              <a:t>onsumer</a:t>
            </a:r>
            <a:r>
              <a:rPr kumimoji="1" lang="zh-CN" altLang="en-US" sz="2400" b="1">
                <a:solidFill>
                  <a:srgbClr val="000099"/>
                </a:solidFill>
                <a:latin typeface="楷体_GB2312" pitchFamily="49" charset="-122"/>
                <a:ea typeface="楷体_GB2312" pitchFamily="49" charset="-122"/>
              </a:rPr>
              <a:t>）</a:t>
            </a:r>
            <a:endParaRPr kumimoji="1" lang="zh-CN" altLang="en-US" sz="2400" b="1">
              <a:solidFill>
                <a:srgbClr val="000099"/>
              </a:solidFill>
              <a:latin typeface="楷体_GB2312" pitchFamily="49" charset="-122"/>
              <a:ea typeface="楷体_GB2312" pitchFamily="49" charset="-122"/>
            </a:endParaRPr>
          </a:p>
        </p:txBody>
      </p:sp>
      <p:sp>
        <p:nvSpPr>
          <p:cNvPr id="377881" name="Rectangle 25"/>
          <p:cNvSpPr>
            <a:spLocks noChangeArrowheads="1"/>
          </p:cNvSpPr>
          <p:nvPr/>
        </p:nvSpPr>
        <p:spPr bwMode="auto">
          <a:xfrm>
            <a:off x="900113" y="3716338"/>
            <a:ext cx="3600450" cy="466725"/>
          </a:xfrm>
          <a:prstGeom prst="rect">
            <a:avLst/>
          </a:prstGeom>
          <a:gradFill rotWithShape="1">
            <a:gsLst>
              <a:gs pos="0">
                <a:srgbClr val="008000"/>
              </a:gs>
              <a:gs pos="50000">
                <a:schemeClr val="accent1"/>
              </a:gs>
              <a:gs pos="100000">
                <a:srgbClr val="008000"/>
              </a:gs>
            </a:gsLst>
            <a:lin ang="5400000" scaled="1"/>
          </a:gradFill>
          <a:ln w="9525">
            <a:solidFill>
              <a:schemeClr val="tx1"/>
            </a:solidFill>
            <a:miter lim="800000"/>
          </a:ln>
          <a:effectLst/>
        </p:spPr>
        <p:txBody>
          <a:bodyPr lIns="0" rIns="0" anchor="ctr">
            <a:spAutoFit/>
          </a:bodyPr>
          <a:lstStyle/>
          <a:p>
            <a:pPr algn="r"/>
            <a:r>
              <a:rPr kumimoji="1" lang="en-US" altLang="zh-CN" sz="2400" b="1">
                <a:solidFill>
                  <a:srgbClr val="000000"/>
                </a:solidFill>
                <a:latin typeface="楷体_GB2312" pitchFamily="49" charset="-122"/>
                <a:ea typeface="楷体_GB2312" pitchFamily="49" charset="-122"/>
              </a:rPr>
              <a:t> </a:t>
            </a:r>
            <a:r>
              <a:rPr kumimoji="1" lang="zh-CN" altLang="en-US" sz="2400" b="1">
                <a:solidFill>
                  <a:srgbClr val="000000"/>
                </a:solidFill>
                <a:latin typeface="楷体_GB2312" pitchFamily="49" charset="-122"/>
                <a:ea typeface="楷体_GB2312" pitchFamily="49" charset="-122"/>
              </a:rPr>
              <a:t>通信	</a:t>
            </a:r>
            <a:r>
              <a:rPr kumimoji="1" lang="zh-CN" altLang="en-US" sz="2400" b="1">
                <a:solidFill>
                  <a:srgbClr val="000099"/>
                </a:solidFill>
                <a:latin typeface="楷体_GB2312" pitchFamily="49" charset="-122"/>
                <a:ea typeface="楷体_GB2312" pitchFamily="49" charset="-122"/>
              </a:rPr>
              <a:t>（</a:t>
            </a:r>
            <a:r>
              <a:rPr kumimoji="1" lang="en-US" altLang="zh-CN" sz="2400" b="1">
                <a:solidFill>
                  <a:srgbClr val="FF3300"/>
                </a:solidFill>
                <a:latin typeface="楷体_GB2312" pitchFamily="49" charset="-122"/>
                <a:ea typeface="楷体_GB2312" pitchFamily="49" charset="-122"/>
              </a:rPr>
              <a:t>C</a:t>
            </a:r>
            <a:r>
              <a:rPr kumimoji="1" lang="en-US" altLang="zh-CN" sz="2400" b="1">
                <a:solidFill>
                  <a:srgbClr val="000099"/>
                </a:solidFill>
                <a:latin typeface="楷体_GB2312" pitchFamily="49" charset="-122"/>
                <a:ea typeface="楷体_GB2312" pitchFamily="49" charset="-122"/>
              </a:rPr>
              <a:t>ommunication</a:t>
            </a:r>
            <a:r>
              <a:rPr kumimoji="1" lang="zh-CN" altLang="en-US" sz="2400" b="1">
                <a:solidFill>
                  <a:srgbClr val="000099"/>
                </a:solidFill>
                <a:latin typeface="楷体_GB2312" pitchFamily="49" charset="-122"/>
                <a:ea typeface="楷体_GB2312" pitchFamily="49" charset="-122"/>
              </a:rPr>
              <a:t>）</a:t>
            </a:r>
            <a:endParaRPr kumimoji="1" lang="zh-CN" altLang="en-US" sz="2400" b="1">
              <a:solidFill>
                <a:srgbClr val="000099"/>
              </a:solidFill>
              <a:latin typeface="楷体_GB2312" pitchFamily="49" charset="-122"/>
              <a:ea typeface="楷体_GB2312" pitchFamily="49" charset="-122"/>
            </a:endParaRPr>
          </a:p>
        </p:txBody>
      </p:sp>
      <p:sp>
        <p:nvSpPr>
          <p:cNvPr id="377882" name="Rectangle 26"/>
          <p:cNvSpPr>
            <a:spLocks noChangeArrowheads="1"/>
          </p:cNvSpPr>
          <p:nvPr/>
        </p:nvSpPr>
        <p:spPr bwMode="auto">
          <a:xfrm>
            <a:off x="900113" y="5084763"/>
            <a:ext cx="3600450" cy="466725"/>
          </a:xfrm>
          <a:prstGeom prst="rect">
            <a:avLst/>
          </a:prstGeom>
          <a:gradFill rotWithShape="1">
            <a:gsLst>
              <a:gs pos="0">
                <a:srgbClr val="008000"/>
              </a:gs>
              <a:gs pos="50000">
                <a:schemeClr val="accent1"/>
              </a:gs>
              <a:gs pos="100000">
                <a:srgbClr val="008000"/>
              </a:gs>
            </a:gsLst>
            <a:lin ang="5400000" scaled="1"/>
          </a:gradFill>
          <a:ln w="9525">
            <a:solidFill>
              <a:schemeClr val="tx1"/>
            </a:solidFill>
            <a:miter lim="800000"/>
          </a:ln>
          <a:effectLst/>
        </p:spPr>
        <p:txBody>
          <a:bodyPr lIns="0" rIns="0" anchor="ctr">
            <a:spAutoFit/>
          </a:bodyPr>
          <a:lstStyle/>
          <a:p>
            <a:pPr algn="r"/>
            <a:r>
              <a:rPr kumimoji="1" lang="zh-CN" altLang="en-US" sz="2400" b="1">
                <a:solidFill>
                  <a:srgbClr val="000000"/>
                </a:solidFill>
                <a:latin typeface="楷体_GB2312" pitchFamily="49" charset="-122"/>
                <a:ea typeface="楷体_GB2312" pitchFamily="49" charset="-122"/>
              </a:rPr>
              <a:t>传感		（</a:t>
            </a:r>
            <a:r>
              <a:rPr kumimoji="1" lang="en-US" altLang="zh-CN" sz="2400" b="1">
                <a:solidFill>
                  <a:srgbClr val="FF0000"/>
                </a:solidFill>
                <a:latin typeface="楷体_GB2312" pitchFamily="49" charset="-122"/>
                <a:ea typeface="楷体_GB2312" pitchFamily="49" charset="-122"/>
              </a:rPr>
              <a:t>S</a:t>
            </a:r>
            <a:r>
              <a:rPr kumimoji="1" lang="en-US" altLang="zh-CN" sz="2400" b="1">
                <a:solidFill>
                  <a:srgbClr val="000099"/>
                </a:solidFill>
                <a:latin typeface="楷体_GB2312" pitchFamily="49" charset="-122"/>
                <a:ea typeface="楷体_GB2312" pitchFamily="49" charset="-122"/>
              </a:rPr>
              <a:t>ensor</a:t>
            </a:r>
            <a:r>
              <a:rPr kumimoji="1" lang="zh-CN" altLang="en-US" sz="2400" b="1">
                <a:solidFill>
                  <a:srgbClr val="000000"/>
                </a:solidFill>
                <a:latin typeface="楷体_GB2312" pitchFamily="49" charset="-122"/>
                <a:ea typeface="楷体_GB2312" pitchFamily="49" charset="-122"/>
              </a:rPr>
              <a:t>）</a:t>
            </a:r>
            <a:r>
              <a:rPr kumimoji="1" lang="zh-CN" altLang="en-US" sz="2400" b="1">
                <a:solidFill>
                  <a:srgbClr val="000099"/>
                </a:solidFill>
                <a:latin typeface="楷体_GB2312" pitchFamily="49" charset="-122"/>
                <a:ea typeface="楷体_GB2312" pitchFamily="49" charset="-122"/>
              </a:rPr>
              <a:t>       </a:t>
            </a:r>
            <a:endParaRPr kumimoji="1" lang="zh-CN" altLang="en-US" sz="2400" b="1">
              <a:solidFill>
                <a:srgbClr val="000099"/>
              </a:solidFill>
              <a:latin typeface="楷体_GB2312" pitchFamily="49" charset="-122"/>
              <a:ea typeface="楷体_GB2312" pitchFamily="49" charset="-122"/>
            </a:endParaRPr>
          </a:p>
        </p:txBody>
      </p:sp>
      <p:sp>
        <p:nvSpPr>
          <p:cNvPr id="377883" name="Rectangle 27"/>
          <p:cNvSpPr>
            <a:spLocks noChangeArrowheads="1"/>
          </p:cNvSpPr>
          <p:nvPr/>
        </p:nvSpPr>
        <p:spPr bwMode="auto">
          <a:xfrm>
            <a:off x="900113" y="5661025"/>
            <a:ext cx="3600450" cy="466725"/>
          </a:xfrm>
          <a:prstGeom prst="rect">
            <a:avLst/>
          </a:prstGeom>
          <a:gradFill rotWithShape="1">
            <a:gsLst>
              <a:gs pos="0">
                <a:srgbClr val="008000"/>
              </a:gs>
              <a:gs pos="50000">
                <a:schemeClr val="accent1"/>
              </a:gs>
              <a:gs pos="100000">
                <a:srgbClr val="008000"/>
              </a:gs>
            </a:gsLst>
            <a:lin ang="5400000" scaled="1"/>
          </a:gradFill>
          <a:ln w="9525">
            <a:solidFill>
              <a:schemeClr val="tx1"/>
            </a:solidFill>
            <a:miter lim="800000"/>
          </a:ln>
          <a:effectLst/>
        </p:spPr>
        <p:txBody>
          <a:bodyPr lIns="0" rIns="0" anchor="ctr">
            <a:spAutoFit/>
          </a:bodyPr>
          <a:lstStyle/>
          <a:p>
            <a:pPr algn="r"/>
            <a:r>
              <a:rPr kumimoji="1" lang="zh-CN" altLang="en-US" sz="2400" b="1">
                <a:solidFill>
                  <a:srgbClr val="000000"/>
                </a:solidFill>
                <a:latin typeface="楷体_GB2312" pitchFamily="49" charset="-122"/>
                <a:ea typeface="楷体_GB2312" pitchFamily="49" charset="-122"/>
              </a:rPr>
              <a:t>能源	</a:t>
            </a:r>
            <a:r>
              <a:rPr kumimoji="1" lang="zh-CN" altLang="en-US" sz="2400" b="1">
                <a:solidFill>
                  <a:srgbClr val="000099"/>
                </a:solidFill>
                <a:latin typeface="楷体_GB2312" pitchFamily="49" charset="-122"/>
                <a:ea typeface="楷体_GB2312" pitchFamily="49" charset="-122"/>
              </a:rPr>
              <a:t>	（</a:t>
            </a:r>
            <a:r>
              <a:rPr kumimoji="1" lang="en-US" altLang="zh-CN" sz="2400" b="1">
                <a:solidFill>
                  <a:srgbClr val="FF3300"/>
                </a:solidFill>
                <a:latin typeface="楷体_GB2312" pitchFamily="49" charset="-122"/>
                <a:ea typeface="楷体_GB2312" pitchFamily="49" charset="-122"/>
              </a:rPr>
              <a:t>E</a:t>
            </a:r>
            <a:r>
              <a:rPr kumimoji="1" lang="en-US" altLang="zh-CN" sz="2400" b="1">
                <a:solidFill>
                  <a:srgbClr val="000099"/>
                </a:solidFill>
                <a:latin typeface="楷体_GB2312" pitchFamily="49" charset="-122"/>
                <a:ea typeface="楷体_GB2312" pitchFamily="49" charset="-122"/>
              </a:rPr>
              <a:t>nergy</a:t>
            </a:r>
            <a:r>
              <a:rPr kumimoji="1" lang="zh-CN" altLang="en-US" sz="2400" b="1">
                <a:solidFill>
                  <a:srgbClr val="000099"/>
                </a:solidFill>
                <a:latin typeface="楷体_GB2312" pitchFamily="49" charset="-122"/>
                <a:ea typeface="楷体_GB2312" pitchFamily="49" charset="-122"/>
              </a:rPr>
              <a:t>）</a:t>
            </a:r>
            <a:endParaRPr kumimoji="1" lang="zh-CN" altLang="en-US" sz="2400" b="1">
              <a:solidFill>
                <a:srgbClr val="000099"/>
              </a:solidFill>
              <a:latin typeface="楷体_GB2312" pitchFamily="49" charset="-122"/>
              <a:ea typeface="楷体_GB2312" pitchFamily="49" charset="-122"/>
            </a:endParaRPr>
          </a:p>
        </p:txBody>
      </p:sp>
      <p:sp>
        <p:nvSpPr>
          <p:cNvPr id="377884" name="Text Box 28"/>
          <p:cNvSpPr txBox="1">
            <a:spLocks noChangeArrowheads="1"/>
          </p:cNvSpPr>
          <p:nvPr/>
        </p:nvSpPr>
        <p:spPr bwMode="auto">
          <a:xfrm>
            <a:off x="4500563" y="3213100"/>
            <a:ext cx="4392612" cy="2901950"/>
          </a:xfrm>
          <a:prstGeom prst="rect">
            <a:avLst/>
          </a:prstGeom>
          <a:noFill/>
          <a:ln w="9525">
            <a:solidFill>
              <a:schemeClr val="bg1"/>
            </a:solidFill>
            <a:miter lim="800000"/>
          </a:ln>
          <a:effectLst/>
        </p:spPr>
        <p:txBody>
          <a:bodyPr>
            <a:spAutoFit/>
          </a:bodyPr>
          <a:lstStyle/>
          <a:p>
            <a:pPr>
              <a:lnSpc>
                <a:spcPct val="120000"/>
              </a:lnSpc>
              <a:spcBef>
                <a:spcPct val="50000"/>
              </a:spcBef>
            </a:pPr>
            <a:r>
              <a:rPr lang="zh-CN" altLang="en-US" sz="2000" b="1">
                <a:solidFill>
                  <a:srgbClr val="FFFFFF"/>
                </a:solidFill>
                <a:ea typeface="宋体" panose="02010600030101010101" pitchFamily="2" charset="-122"/>
              </a:rPr>
              <a:t>光盘、光显示、输入输出设备</a:t>
            </a:r>
            <a:endParaRPr lang="zh-CN" altLang="en-US" sz="2000" b="1">
              <a:solidFill>
                <a:srgbClr val="FFFFFF"/>
              </a:solidFill>
              <a:ea typeface="宋体" panose="02010600030101010101" pitchFamily="2" charset="-122"/>
            </a:endParaRPr>
          </a:p>
          <a:p>
            <a:pPr>
              <a:lnSpc>
                <a:spcPct val="120000"/>
              </a:lnSpc>
              <a:spcBef>
                <a:spcPct val="50000"/>
              </a:spcBef>
            </a:pPr>
            <a:r>
              <a:rPr lang="zh-CN" altLang="en-US" sz="2000" b="1">
                <a:solidFill>
                  <a:srgbClr val="FFFFFF"/>
                </a:solidFill>
                <a:ea typeface="宋体" panose="02010600030101010101" pitchFamily="2" charset="-122"/>
              </a:rPr>
              <a:t>光纤、有源、无源光电子器件、系统</a:t>
            </a:r>
            <a:endParaRPr lang="zh-CN" altLang="en-US" sz="2000" b="1">
              <a:solidFill>
                <a:srgbClr val="FFFFFF"/>
              </a:solidFill>
              <a:ea typeface="宋体" panose="02010600030101010101" pitchFamily="2" charset="-122"/>
            </a:endParaRPr>
          </a:p>
          <a:p>
            <a:pPr>
              <a:lnSpc>
                <a:spcPct val="120000"/>
              </a:lnSpc>
              <a:spcBef>
                <a:spcPct val="50000"/>
              </a:spcBef>
            </a:pPr>
            <a:r>
              <a:rPr lang="zh-CN" altLang="en-US" sz="2000" b="1">
                <a:solidFill>
                  <a:srgbClr val="FFFFFF"/>
                </a:solidFill>
                <a:ea typeface="宋体" panose="02010600030101010101" pitchFamily="2" charset="-122"/>
              </a:rPr>
              <a:t>录像光盘 </a:t>
            </a:r>
            <a:r>
              <a:rPr lang="en-US" altLang="zh-CN" sz="2000">
                <a:solidFill>
                  <a:srgbClr val="FFFFFF"/>
                </a:solidFill>
                <a:latin typeface="Times New Roman" panose="02020603050405020304" pitchFamily="18" charset="0"/>
                <a:ea typeface="宋体" panose="02010600030101010101" pitchFamily="2" charset="-122"/>
              </a:rPr>
              <a:t>DVD</a:t>
            </a:r>
            <a:r>
              <a:rPr lang="zh-CN" altLang="en-US" sz="2000" b="1">
                <a:solidFill>
                  <a:srgbClr val="FFFFFF"/>
                </a:solidFill>
                <a:ea typeface="宋体" panose="02010600030101010101" pitchFamily="2" charset="-122"/>
              </a:rPr>
              <a:t>、液晶电视 </a:t>
            </a:r>
            <a:r>
              <a:rPr lang="en-US" altLang="zh-CN" sz="2000" b="1">
                <a:solidFill>
                  <a:srgbClr val="FFFFFF"/>
                </a:solidFill>
                <a:latin typeface="Times New Roman" panose="02020603050405020304" pitchFamily="18" charset="0"/>
                <a:ea typeface="楷体_GB2312" pitchFamily="49" charset="-122"/>
              </a:rPr>
              <a:t>L</a:t>
            </a:r>
            <a:r>
              <a:rPr lang="en-US" altLang="zh-CN" sz="2000">
                <a:solidFill>
                  <a:srgbClr val="FFFFFF"/>
                </a:solidFill>
                <a:latin typeface="Times New Roman" panose="02020603050405020304" pitchFamily="18" charset="0"/>
                <a:ea typeface="宋体" panose="02010600030101010101" pitchFamily="2" charset="-122"/>
              </a:rPr>
              <a:t>CD</a:t>
            </a:r>
            <a:r>
              <a:rPr lang="zh-CN" altLang="en-US" sz="2000">
                <a:solidFill>
                  <a:srgbClr val="FFFFFF"/>
                </a:solidFill>
                <a:latin typeface="Times New Roman" panose="02020603050405020304" pitchFamily="18" charset="0"/>
                <a:ea typeface="宋体" panose="02010600030101010101" pitchFamily="2" charset="-122"/>
              </a:rPr>
              <a:t>、</a:t>
            </a:r>
            <a:r>
              <a:rPr lang="zh-CN" altLang="en-US" sz="2000" b="1">
                <a:solidFill>
                  <a:srgbClr val="FFFFFF"/>
                </a:solidFill>
                <a:ea typeface="宋体" panose="02010600030101010101" pitchFamily="2" charset="-122"/>
              </a:rPr>
              <a:t>手机照明 </a:t>
            </a:r>
            <a:r>
              <a:rPr lang="en-US" altLang="zh-CN" sz="2000">
                <a:solidFill>
                  <a:srgbClr val="FFFFFF"/>
                </a:solidFill>
                <a:latin typeface="Times New Roman" panose="02020603050405020304" pitchFamily="18" charset="0"/>
                <a:ea typeface="宋体" panose="02010600030101010101" pitchFamily="2" charset="-122"/>
              </a:rPr>
              <a:t>LED</a:t>
            </a:r>
            <a:r>
              <a:rPr lang="zh-CN" altLang="en-US" sz="2000" b="1">
                <a:solidFill>
                  <a:srgbClr val="FFFFFF"/>
                </a:solidFill>
                <a:ea typeface="宋体" panose="02010600030101010101" pitchFamily="2" charset="-122"/>
              </a:rPr>
              <a:t>、数码相机 </a:t>
            </a:r>
            <a:r>
              <a:rPr lang="en-US" altLang="zh-CN" sz="2000">
                <a:solidFill>
                  <a:srgbClr val="FFFFFF"/>
                </a:solidFill>
                <a:latin typeface="Times New Roman" panose="02020603050405020304" pitchFamily="18" charset="0"/>
                <a:ea typeface="宋体" panose="02010600030101010101" pitchFamily="2" charset="-122"/>
              </a:rPr>
              <a:t>CCD</a:t>
            </a:r>
            <a:endParaRPr lang="en-US" altLang="zh-CN" sz="2000" b="1">
              <a:solidFill>
                <a:srgbClr val="FFFFFF"/>
              </a:solidFill>
              <a:latin typeface="Times New Roman" panose="02020603050405020304" pitchFamily="18" charset="0"/>
              <a:ea typeface="楷体_GB2312" pitchFamily="49" charset="-122"/>
            </a:endParaRPr>
          </a:p>
          <a:p>
            <a:pPr>
              <a:lnSpc>
                <a:spcPct val="120000"/>
              </a:lnSpc>
              <a:spcBef>
                <a:spcPct val="50000"/>
              </a:spcBef>
            </a:pPr>
            <a:r>
              <a:rPr lang="zh-CN" altLang="en-US" sz="2000" b="1">
                <a:solidFill>
                  <a:srgbClr val="FFFFFF"/>
                </a:solidFill>
                <a:latin typeface="Times New Roman" panose="02020603050405020304" pitchFamily="18" charset="0"/>
                <a:ea typeface="宋体" panose="02010600030101010101" pitchFamily="2" charset="-122"/>
              </a:rPr>
              <a:t>光纤光栅传感器 （</a:t>
            </a:r>
            <a:r>
              <a:rPr lang="en-US" altLang="zh-CN" sz="2000">
                <a:solidFill>
                  <a:srgbClr val="FFFFFF"/>
                </a:solidFill>
                <a:latin typeface="Times New Roman" panose="02020603050405020304" pitchFamily="18" charset="0"/>
                <a:ea typeface="宋体" panose="02010600030101010101" pitchFamily="2" charset="-122"/>
              </a:rPr>
              <a:t>FBG</a:t>
            </a:r>
            <a:r>
              <a:rPr lang="zh-CN" altLang="en-US" sz="2000">
                <a:solidFill>
                  <a:srgbClr val="FFFFFF"/>
                </a:solidFill>
                <a:latin typeface="Times New Roman" panose="02020603050405020304" pitchFamily="18" charset="0"/>
                <a:ea typeface="宋体" panose="02010600030101010101" pitchFamily="2" charset="-122"/>
              </a:rPr>
              <a:t>、</a:t>
            </a:r>
            <a:r>
              <a:rPr lang="en-US" altLang="zh-CN" sz="2000">
                <a:solidFill>
                  <a:srgbClr val="FFFFFF"/>
                </a:solidFill>
                <a:latin typeface="Times New Roman" panose="02020603050405020304" pitchFamily="18" charset="0"/>
                <a:ea typeface="宋体" panose="02010600030101010101" pitchFamily="2" charset="-122"/>
              </a:rPr>
              <a:t>LPFG</a:t>
            </a:r>
            <a:r>
              <a:rPr lang="zh-CN" altLang="en-US" sz="2000">
                <a:solidFill>
                  <a:srgbClr val="FFFFFF"/>
                </a:solidFill>
                <a:latin typeface="Times New Roman" panose="02020603050405020304" pitchFamily="18" charset="0"/>
                <a:ea typeface="宋体" panose="02010600030101010101" pitchFamily="2" charset="-122"/>
              </a:rPr>
              <a:t>）</a:t>
            </a:r>
            <a:endParaRPr lang="zh-CN" altLang="en-US" sz="2000" b="1">
              <a:solidFill>
                <a:srgbClr val="FFFFFF"/>
              </a:solidFill>
              <a:latin typeface="Times New Roman" panose="02020603050405020304" pitchFamily="18" charset="0"/>
              <a:ea typeface="楷体_GB2312" pitchFamily="49" charset="-122"/>
            </a:endParaRPr>
          </a:p>
          <a:p>
            <a:pPr>
              <a:lnSpc>
                <a:spcPct val="120000"/>
              </a:lnSpc>
              <a:spcBef>
                <a:spcPct val="50000"/>
              </a:spcBef>
            </a:pPr>
            <a:r>
              <a:rPr lang="zh-CN" altLang="en-US" sz="2000" b="1">
                <a:solidFill>
                  <a:srgbClr val="FFFFFF"/>
                </a:solidFill>
                <a:ea typeface="宋体" panose="02010600030101010101" pitchFamily="2" charset="-122"/>
              </a:rPr>
              <a:t>太阳能电池 </a:t>
            </a:r>
            <a:r>
              <a:rPr lang="en-US" altLang="zh-CN" sz="2000" b="1">
                <a:solidFill>
                  <a:srgbClr val="FFFFFF"/>
                </a:solidFill>
                <a:latin typeface="Times New Roman" panose="02020603050405020304" pitchFamily="18" charset="0"/>
                <a:ea typeface="楷体_GB2312" pitchFamily="49" charset="-122"/>
              </a:rPr>
              <a:t>SC</a:t>
            </a:r>
            <a:r>
              <a:rPr lang="zh-CN" altLang="en-US" sz="2000" b="1">
                <a:solidFill>
                  <a:srgbClr val="FFFFFF"/>
                </a:solidFill>
                <a:latin typeface="Times New Roman" panose="02020603050405020304" pitchFamily="18" charset="0"/>
                <a:ea typeface="楷体_GB2312" pitchFamily="49" charset="-122"/>
              </a:rPr>
              <a:t>（光伏型、光热型）</a:t>
            </a:r>
            <a:endParaRPr lang="zh-CN" altLang="en-US" sz="2000" b="1">
              <a:solidFill>
                <a:srgbClr val="FFFFFF"/>
              </a:solidFill>
              <a:latin typeface="Times New Roman" panose="02020603050405020304" pitchFamily="18" charset="0"/>
              <a:ea typeface="楷体_GB2312" pitchFamily="49" charset="-122"/>
            </a:endParaRPr>
          </a:p>
        </p:txBody>
      </p:sp>
      <p:sp>
        <p:nvSpPr>
          <p:cNvPr id="377885" name="Text Box 29"/>
          <p:cNvSpPr txBox="1">
            <a:spLocks noChangeArrowheads="1"/>
          </p:cNvSpPr>
          <p:nvPr/>
        </p:nvSpPr>
        <p:spPr bwMode="auto">
          <a:xfrm>
            <a:off x="1258888" y="620713"/>
            <a:ext cx="6697662" cy="641350"/>
          </a:xfrm>
          <a:prstGeom prst="rect">
            <a:avLst/>
          </a:prstGeom>
          <a:noFill/>
          <a:ln w="9525">
            <a:noFill/>
            <a:miter lim="800000"/>
          </a:ln>
          <a:effectLst/>
        </p:spPr>
        <p:txBody>
          <a:bodyPr>
            <a:spAutoFit/>
          </a:bodyPr>
          <a:lstStyle/>
          <a:p>
            <a:pPr algn="ctr">
              <a:spcBef>
                <a:spcPct val="50000"/>
              </a:spcBef>
            </a:pPr>
            <a:r>
              <a:rPr lang="zh-CN" altLang="en-US" b="1" dirty="0">
                <a:solidFill>
                  <a:srgbClr val="FFCC00"/>
                </a:solidFill>
                <a:latin typeface="隶书" panose="02010509060101010101" pitchFamily="49" charset="-122"/>
              </a:rPr>
              <a:t>光子技术与光子产业</a:t>
            </a:r>
            <a:endParaRPr lang="zh-CN" altLang="en-US" b="1" dirty="0">
              <a:solidFill>
                <a:srgbClr val="FFCC00"/>
              </a:solidFill>
              <a:latin typeface="隶书" panose="02010509060101010101" pitchFamily="49" charset="-122"/>
            </a:endParaRPr>
          </a:p>
        </p:txBody>
      </p:sp>
      <p:sp>
        <p:nvSpPr>
          <p:cNvPr id="11" name="日期占位符 10"/>
          <p:cNvSpPr>
            <a:spLocks noGrp="1"/>
          </p:cNvSpPr>
          <p:nvPr>
            <p:ph type="dt" sz="half" idx="10"/>
          </p:nvPr>
        </p:nvSpPr>
        <p:spPr/>
        <p:txBody>
          <a:bodyPr/>
          <a:lstStyle/>
          <a:p>
            <a:fld id="{36F27E11-0D90-4D95-95F7-72D32924DA8D}" type="datetime1">
              <a:rPr lang="zh-CN" altLang="en-US" smtClean="0">
                <a:solidFill>
                  <a:schemeClr val="bg1"/>
                </a:solidFill>
              </a:rPr>
            </a:fld>
            <a:endParaRPr lang="en-US" altLang="zh-CN" dirty="0">
              <a:solidFill>
                <a:schemeClr val="bg1"/>
              </a:solidFill>
            </a:endParaRPr>
          </a:p>
        </p:txBody>
      </p:sp>
      <p:sp>
        <p:nvSpPr>
          <p:cNvPr id="12" name="页脚占位符 11"/>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fld id="{986175A0-A671-432E-9B5C-2D82F3C7D561}" type="slidenum">
              <a:rPr lang="en-US" altLang="zh-CN">
                <a:solidFill>
                  <a:schemeClr val="bg1"/>
                </a:solidFill>
              </a:rPr>
            </a:fld>
            <a:endParaRPr lang="en-US" altLang="zh-CN" dirty="0">
              <a:solidFill>
                <a:schemeClr val="bg1"/>
              </a:solidFill>
            </a:endParaRPr>
          </a:p>
        </p:txBody>
      </p:sp>
      <p:sp>
        <p:nvSpPr>
          <p:cNvPr id="380981" name="Rectangle 53"/>
          <p:cNvSpPr>
            <a:spLocks noChangeArrowheads="1"/>
          </p:cNvSpPr>
          <p:nvPr/>
        </p:nvSpPr>
        <p:spPr bwMode="auto">
          <a:xfrm>
            <a:off x="1547813" y="404813"/>
            <a:ext cx="6069012" cy="781050"/>
          </a:xfrm>
          <a:prstGeom prst="rect">
            <a:avLst/>
          </a:prstGeom>
          <a:noFill/>
          <a:ln w="12700">
            <a:noFill/>
            <a:miter lim="800000"/>
          </a:ln>
          <a:effectLst/>
        </p:spPr>
        <p:txBody>
          <a:bodyPr lIns="90488" tIns="44450" rIns="90488" bIns="44450" anchor="ctr"/>
          <a:lstStyle/>
          <a:p>
            <a:pPr marL="1117600" indent="-1117600" algn="ctr"/>
            <a:r>
              <a:rPr lang="zh-CN" altLang="en-US" b="1">
                <a:solidFill>
                  <a:srgbClr val="FFFF00"/>
                </a:solidFill>
                <a:effectLst>
                  <a:outerShdw blurRad="38100" dist="38100" dir="2700000" algn="tl">
                    <a:srgbClr val="000000"/>
                  </a:outerShdw>
                </a:effectLst>
                <a:ea typeface="黑体" panose="02010609060101010101" pitchFamily="2" charset="-122"/>
              </a:rPr>
              <a:t>光子产业的内容和分类</a:t>
            </a:r>
            <a:endParaRPr lang="en-GB" altLang="zh-CN" sz="4400">
              <a:solidFill>
                <a:srgbClr val="FFFF00"/>
              </a:solidFill>
              <a:ea typeface="黑体" panose="02010609060101010101" pitchFamily="2" charset="-122"/>
            </a:endParaRPr>
          </a:p>
        </p:txBody>
      </p:sp>
      <p:sp>
        <p:nvSpPr>
          <p:cNvPr id="380982" name="Rectangle 54"/>
          <p:cNvSpPr>
            <a:spLocks noChangeAspect="1" noChangeArrowheads="1"/>
          </p:cNvSpPr>
          <p:nvPr/>
        </p:nvSpPr>
        <p:spPr bwMode="auto">
          <a:xfrm>
            <a:off x="444500"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科研</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3" name="Rectangle 55"/>
          <p:cNvSpPr>
            <a:spLocks noChangeAspect="1" noChangeArrowheads="1"/>
          </p:cNvSpPr>
          <p:nvPr/>
        </p:nvSpPr>
        <p:spPr bwMode="auto">
          <a:xfrm>
            <a:off x="1381125"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军事</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4" name="Rectangle 56"/>
          <p:cNvSpPr>
            <a:spLocks noChangeAspect="1" noChangeArrowheads="1"/>
          </p:cNvSpPr>
          <p:nvPr/>
        </p:nvSpPr>
        <p:spPr bwMode="auto">
          <a:xfrm>
            <a:off x="2316163"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能源</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5" name="Rectangle 57"/>
          <p:cNvSpPr>
            <a:spLocks noChangeAspect="1" noChangeArrowheads="1"/>
          </p:cNvSpPr>
          <p:nvPr/>
        </p:nvSpPr>
        <p:spPr bwMode="auto">
          <a:xfrm>
            <a:off x="3251200"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交通</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6" name="Rectangle 58"/>
          <p:cNvSpPr>
            <a:spLocks noChangeAspect="1" noChangeArrowheads="1"/>
          </p:cNvSpPr>
          <p:nvPr/>
        </p:nvSpPr>
        <p:spPr bwMode="auto">
          <a:xfrm>
            <a:off x="4187825"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工业</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7" name="Rectangle 59"/>
          <p:cNvSpPr>
            <a:spLocks noChangeAspect="1" noChangeArrowheads="1"/>
          </p:cNvSpPr>
          <p:nvPr/>
        </p:nvSpPr>
        <p:spPr bwMode="auto">
          <a:xfrm>
            <a:off x="5148263" y="1412875"/>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农业</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8" name="Rectangle 60"/>
          <p:cNvSpPr>
            <a:spLocks noChangeAspect="1" noChangeArrowheads="1"/>
          </p:cNvSpPr>
          <p:nvPr/>
        </p:nvSpPr>
        <p:spPr bwMode="auto">
          <a:xfrm>
            <a:off x="6057900"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医疗</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89" name="Rectangle 61"/>
          <p:cNvSpPr>
            <a:spLocks noChangeAspect="1" noChangeArrowheads="1"/>
          </p:cNvSpPr>
          <p:nvPr/>
        </p:nvSpPr>
        <p:spPr bwMode="auto">
          <a:xfrm>
            <a:off x="6994525"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环保</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90" name="Rectangle 62"/>
          <p:cNvSpPr>
            <a:spLocks noChangeAspect="1" noChangeArrowheads="1"/>
          </p:cNvSpPr>
          <p:nvPr/>
        </p:nvSpPr>
        <p:spPr bwMode="auto">
          <a:xfrm>
            <a:off x="7929563" y="1428750"/>
            <a:ext cx="657225" cy="379413"/>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18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文娱</a:t>
            </a:r>
            <a:endParaRPr kumimoji="1" lang="zh-CN" altLang="en-GB" sz="1800">
              <a:solidFill>
                <a:srgbClr val="000000"/>
              </a:solidFill>
              <a:latin typeface="Times New Roman" panose="02020603050405020304" pitchFamily="18" charset="0"/>
              <a:ea typeface="宋体" panose="02010600030101010101" pitchFamily="2" charset="-122"/>
            </a:endParaRPr>
          </a:p>
        </p:txBody>
      </p:sp>
      <p:sp>
        <p:nvSpPr>
          <p:cNvPr id="380991" name="Rectangle 63"/>
          <p:cNvSpPr>
            <a:spLocks noChangeAspect="1" noChangeArrowheads="1"/>
          </p:cNvSpPr>
          <p:nvPr/>
        </p:nvSpPr>
        <p:spPr bwMode="auto">
          <a:xfrm>
            <a:off x="3805238" y="2381250"/>
            <a:ext cx="1422400" cy="469900"/>
          </a:xfrm>
          <a:prstGeom prst="rect">
            <a:avLst/>
          </a:prstGeom>
          <a:gradFill rotWithShape="0">
            <a:gsLst>
              <a:gs pos="0">
                <a:srgbClr val="009900"/>
              </a:gs>
              <a:gs pos="50000">
                <a:srgbClr val="009900">
                  <a:gamma/>
                  <a:tint val="39216"/>
                  <a:invGamma/>
                </a:srgbClr>
              </a:gs>
              <a:gs pos="100000">
                <a:srgbClr val="009900"/>
              </a:gs>
            </a:gsLst>
            <a:lin ang="5400000" scaled="1"/>
          </a:gradFill>
          <a:ln w="12700">
            <a:solidFill>
              <a:schemeClr val="tx1"/>
            </a:solidFill>
            <a:miter lim="800000"/>
          </a:ln>
          <a:effectLst>
            <a:outerShdw dist="107763" dir="2700000" algn="ctr" rotWithShape="0">
              <a:srgbClr val="474747"/>
            </a:outerShdw>
          </a:effectLst>
        </p:spPr>
        <p:txBody>
          <a:bodyPr wrap="none" anchor="ctr">
            <a:spAutoFit/>
          </a:bodyPr>
          <a:lstStyle/>
          <a:p>
            <a:pPr algn="ctr" eaLnBrk="0" hangingPunct="0"/>
            <a:r>
              <a:rPr kumimoji="1" lang="zh-CN" altLang="en-GB" sz="2400" b="1">
                <a:solidFill>
                  <a:srgbClr val="FF3300"/>
                </a:solidFill>
                <a:effectLst>
                  <a:outerShdw blurRad="38100" dist="38100" dir="2700000" algn="tl">
                    <a:srgbClr val="000000"/>
                  </a:outerShdw>
                </a:effectLst>
                <a:latin typeface="Times New Roman" panose="02020603050405020304" pitchFamily="18" charset="0"/>
                <a:ea typeface="宋体" panose="02010600030101010101" pitchFamily="2" charset="-122"/>
              </a:rPr>
              <a:t>光子产业</a:t>
            </a:r>
            <a:endParaRPr kumimoji="1" lang="zh-CN" altLang="en-GB" sz="2400" b="1">
              <a:solidFill>
                <a:srgbClr val="FF33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cxnSp>
        <p:nvCxnSpPr>
          <p:cNvPr id="380992" name="AutoShape 64"/>
          <p:cNvCxnSpPr>
            <a:cxnSpLocks noChangeShapeType="1"/>
          </p:cNvCxnSpPr>
          <p:nvPr/>
        </p:nvCxnSpPr>
        <p:spPr bwMode="auto">
          <a:xfrm rot="5400000" flipH="1">
            <a:off x="2340769" y="188119"/>
            <a:ext cx="573087" cy="3743325"/>
          </a:xfrm>
          <a:prstGeom prst="bentConnector3">
            <a:avLst>
              <a:gd name="adj1" fmla="val 50139"/>
            </a:avLst>
          </a:prstGeom>
          <a:noFill/>
          <a:ln w="28575">
            <a:solidFill>
              <a:schemeClr val="bg1"/>
            </a:solidFill>
            <a:miter lim="800000"/>
            <a:headEnd type="oval" w="med" len="med"/>
            <a:tailEnd type="stealth" w="lg" len="lg"/>
          </a:ln>
          <a:effectLst/>
        </p:spPr>
      </p:cxnSp>
      <p:cxnSp>
        <p:nvCxnSpPr>
          <p:cNvPr id="380993" name="AutoShape 65"/>
          <p:cNvCxnSpPr>
            <a:cxnSpLocks noChangeShapeType="1"/>
          </p:cNvCxnSpPr>
          <p:nvPr/>
        </p:nvCxnSpPr>
        <p:spPr bwMode="auto">
          <a:xfrm rot="5400000" flipH="1">
            <a:off x="2809081" y="656432"/>
            <a:ext cx="573087" cy="2806700"/>
          </a:xfrm>
          <a:prstGeom prst="bentConnector3">
            <a:avLst>
              <a:gd name="adj1" fmla="val 50139"/>
            </a:avLst>
          </a:prstGeom>
          <a:noFill/>
          <a:ln w="28575">
            <a:solidFill>
              <a:schemeClr val="bg1"/>
            </a:solidFill>
            <a:miter lim="800000"/>
            <a:tailEnd type="stealth" w="lg" len="lg"/>
          </a:ln>
          <a:effectLst/>
        </p:spPr>
      </p:cxnSp>
      <p:cxnSp>
        <p:nvCxnSpPr>
          <p:cNvPr id="380994" name="AutoShape 66"/>
          <p:cNvCxnSpPr>
            <a:cxnSpLocks noChangeShapeType="1"/>
          </p:cNvCxnSpPr>
          <p:nvPr/>
        </p:nvCxnSpPr>
        <p:spPr bwMode="auto">
          <a:xfrm rot="5400000" flipH="1">
            <a:off x="3276600" y="1123951"/>
            <a:ext cx="573087" cy="1871662"/>
          </a:xfrm>
          <a:prstGeom prst="bentConnector3">
            <a:avLst>
              <a:gd name="adj1" fmla="val 50139"/>
            </a:avLst>
          </a:prstGeom>
          <a:noFill/>
          <a:ln w="28575">
            <a:solidFill>
              <a:schemeClr val="bg1"/>
            </a:solidFill>
            <a:miter lim="800000"/>
            <a:tailEnd type="stealth" w="lg" len="lg"/>
          </a:ln>
          <a:effectLst/>
        </p:spPr>
      </p:cxnSp>
      <p:cxnSp>
        <p:nvCxnSpPr>
          <p:cNvPr id="380995" name="AutoShape 67"/>
          <p:cNvCxnSpPr>
            <a:cxnSpLocks noChangeShapeType="1"/>
          </p:cNvCxnSpPr>
          <p:nvPr/>
        </p:nvCxnSpPr>
        <p:spPr bwMode="auto">
          <a:xfrm rot="5400000" flipH="1">
            <a:off x="3745707" y="1591469"/>
            <a:ext cx="573087" cy="936625"/>
          </a:xfrm>
          <a:prstGeom prst="bentConnector3">
            <a:avLst>
              <a:gd name="adj1" fmla="val 50139"/>
            </a:avLst>
          </a:prstGeom>
          <a:noFill/>
          <a:ln w="28575">
            <a:solidFill>
              <a:schemeClr val="bg1"/>
            </a:solidFill>
            <a:miter lim="800000"/>
            <a:tailEnd type="stealth" w="lg" len="lg"/>
          </a:ln>
          <a:effectLst/>
        </p:spPr>
      </p:cxnSp>
      <p:cxnSp>
        <p:nvCxnSpPr>
          <p:cNvPr id="380996" name="AutoShape 68"/>
          <p:cNvCxnSpPr>
            <a:cxnSpLocks noChangeShapeType="1"/>
          </p:cNvCxnSpPr>
          <p:nvPr/>
        </p:nvCxnSpPr>
        <p:spPr bwMode="auto">
          <a:xfrm rot="16200000">
            <a:off x="4214019" y="2059782"/>
            <a:ext cx="573087" cy="0"/>
          </a:xfrm>
          <a:prstGeom prst="straightConnector1">
            <a:avLst/>
          </a:prstGeom>
          <a:noFill/>
          <a:ln w="28575">
            <a:solidFill>
              <a:schemeClr val="bg1"/>
            </a:solidFill>
            <a:round/>
            <a:tailEnd type="stealth" w="lg" len="lg"/>
          </a:ln>
          <a:effectLst/>
        </p:spPr>
      </p:cxnSp>
      <p:cxnSp>
        <p:nvCxnSpPr>
          <p:cNvPr id="380997" name="AutoShape 69"/>
          <p:cNvCxnSpPr>
            <a:cxnSpLocks noChangeShapeType="1"/>
          </p:cNvCxnSpPr>
          <p:nvPr/>
        </p:nvCxnSpPr>
        <p:spPr bwMode="auto">
          <a:xfrm rot="16200000">
            <a:off x="4686301" y="1587500"/>
            <a:ext cx="588962" cy="960437"/>
          </a:xfrm>
          <a:prstGeom prst="bentConnector3">
            <a:avLst>
              <a:gd name="adj1" fmla="val 50134"/>
            </a:avLst>
          </a:prstGeom>
          <a:noFill/>
          <a:ln w="28575">
            <a:solidFill>
              <a:schemeClr val="bg1"/>
            </a:solidFill>
            <a:miter lim="800000"/>
            <a:tailEnd type="stealth" w="lg" len="lg"/>
          </a:ln>
          <a:effectLst/>
        </p:spPr>
      </p:cxnSp>
      <p:cxnSp>
        <p:nvCxnSpPr>
          <p:cNvPr id="380998" name="AutoShape 70"/>
          <p:cNvCxnSpPr>
            <a:cxnSpLocks noChangeShapeType="1"/>
          </p:cNvCxnSpPr>
          <p:nvPr/>
        </p:nvCxnSpPr>
        <p:spPr bwMode="auto">
          <a:xfrm rot="16200000">
            <a:off x="5149057" y="1124744"/>
            <a:ext cx="573087" cy="1870075"/>
          </a:xfrm>
          <a:prstGeom prst="bentConnector3">
            <a:avLst>
              <a:gd name="adj1" fmla="val 50139"/>
            </a:avLst>
          </a:prstGeom>
          <a:noFill/>
          <a:ln w="28575">
            <a:solidFill>
              <a:schemeClr val="bg1"/>
            </a:solidFill>
            <a:miter lim="800000"/>
            <a:tailEnd type="stealth" w="lg" len="lg"/>
          </a:ln>
          <a:effectLst/>
        </p:spPr>
      </p:cxnSp>
      <p:cxnSp>
        <p:nvCxnSpPr>
          <p:cNvPr id="380999" name="AutoShape 71"/>
          <p:cNvCxnSpPr>
            <a:cxnSpLocks noChangeShapeType="1"/>
          </p:cNvCxnSpPr>
          <p:nvPr/>
        </p:nvCxnSpPr>
        <p:spPr bwMode="auto">
          <a:xfrm rot="16200000">
            <a:off x="5617369" y="656432"/>
            <a:ext cx="573087" cy="2806700"/>
          </a:xfrm>
          <a:prstGeom prst="bentConnector3">
            <a:avLst>
              <a:gd name="adj1" fmla="val 50139"/>
            </a:avLst>
          </a:prstGeom>
          <a:noFill/>
          <a:ln w="28575">
            <a:solidFill>
              <a:schemeClr val="bg1"/>
            </a:solidFill>
            <a:miter lim="800000"/>
            <a:tailEnd type="stealth" w="lg" len="lg"/>
          </a:ln>
          <a:effectLst/>
        </p:spPr>
      </p:cxnSp>
      <p:cxnSp>
        <p:nvCxnSpPr>
          <p:cNvPr id="381000" name="AutoShape 72"/>
          <p:cNvCxnSpPr>
            <a:cxnSpLocks noChangeShapeType="1"/>
          </p:cNvCxnSpPr>
          <p:nvPr/>
        </p:nvCxnSpPr>
        <p:spPr bwMode="auto">
          <a:xfrm rot="16200000">
            <a:off x="6084888" y="188913"/>
            <a:ext cx="573087" cy="3741737"/>
          </a:xfrm>
          <a:prstGeom prst="bentConnector3">
            <a:avLst>
              <a:gd name="adj1" fmla="val 50139"/>
            </a:avLst>
          </a:prstGeom>
          <a:noFill/>
          <a:ln w="28575">
            <a:solidFill>
              <a:schemeClr val="bg1"/>
            </a:solidFill>
            <a:miter lim="800000"/>
            <a:tailEnd type="stealth" w="lg" len="lg"/>
          </a:ln>
          <a:effectLst/>
        </p:spPr>
      </p:cxnSp>
      <p:sp>
        <p:nvSpPr>
          <p:cNvPr id="381001" name="Rectangle 73"/>
          <p:cNvSpPr>
            <a:spLocks noChangeAspect="1" noChangeArrowheads="1"/>
          </p:cNvSpPr>
          <p:nvPr/>
        </p:nvSpPr>
        <p:spPr bwMode="auto">
          <a:xfrm>
            <a:off x="611188" y="3405188"/>
            <a:ext cx="1474787" cy="409575"/>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20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光通信产业</a:t>
            </a:r>
            <a:endParaRPr kumimoji="1" lang="zh-CN" altLang="en-GB" sz="2000">
              <a:solidFill>
                <a:srgbClr val="000000"/>
              </a:solidFill>
              <a:latin typeface="Times New Roman" panose="02020603050405020304" pitchFamily="18" charset="0"/>
              <a:ea typeface="宋体" panose="02010600030101010101" pitchFamily="2" charset="-122"/>
            </a:endParaRPr>
          </a:p>
        </p:txBody>
      </p:sp>
      <p:sp>
        <p:nvSpPr>
          <p:cNvPr id="381002" name="Rectangle 74"/>
          <p:cNvSpPr>
            <a:spLocks noChangeAspect="1" noChangeArrowheads="1"/>
          </p:cNvSpPr>
          <p:nvPr/>
        </p:nvSpPr>
        <p:spPr bwMode="auto">
          <a:xfrm>
            <a:off x="2843213" y="3405188"/>
            <a:ext cx="1474787" cy="409575"/>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20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光信息产业</a:t>
            </a:r>
            <a:endParaRPr kumimoji="1" lang="zh-CN" altLang="en-GB" sz="2000">
              <a:solidFill>
                <a:srgbClr val="000000"/>
              </a:solidFill>
              <a:latin typeface="Times New Roman" panose="02020603050405020304" pitchFamily="18" charset="0"/>
              <a:ea typeface="宋体" panose="02010600030101010101" pitchFamily="2" charset="-122"/>
            </a:endParaRPr>
          </a:p>
        </p:txBody>
      </p:sp>
      <p:sp>
        <p:nvSpPr>
          <p:cNvPr id="381003" name="Rectangle 75"/>
          <p:cNvSpPr>
            <a:spLocks noChangeAspect="1" noChangeArrowheads="1"/>
          </p:cNvSpPr>
          <p:nvPr/>
        </p:nvSpPr>
        <p:spPr bwMode="auto">
          <a:xfrm>
            <a:off x="5203825" y="3405188"/>
            <a:ext cx="1219200" cy="409575"/>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20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激光产业</a:t>
            </a:r>
            <a:endParaRPr kumimoji="1" lang="zh-CN" altLang="en-GB" sz="2000">
              <a:solidFill>
                <a:srgbClr val="000000"/>
              </a:solidFill>
              <a:latin typeface="Times New Roman" panose="02020603050405020304" pitchFamily="18" charset="0"/>
              <a:ea typeface="宋体" panose="02010600030101010101" pitchFamily="2" charset="-122"/>
            </a:endParaRPr>
          </a:p>
        </p:txBody>
      </p:sp>
      <p:sp>
        <p:nvSpPr>
          <p:cNvPr id="381004" name="Rectangle 76"/>
          <p:cNvSpPr>
            <a:spLocks noChangeAspect="1" noChangeArrowheads="1"/>
          </p:cNvSpPr>
          <p:nvPr/>
        </p:nvSpPr>
        <p:spPr bwMode="auto">
          <a:xfrm>
            <a:off x="7219950" y="3405188"/>
            <a:ext cx="1219200" cy="409575"/>
          </a:xfrm>
          <a:prstGeom prst="rect">
            <a:avLst/>
          </a:prstGeom>
          <a:gradFill rotWithShape="0">
            <a:gsLst>
              <a:gs pos="0">
                <a:schemeClr val="accent1">
                  <a:gamma/>
                  <a:shade val="86275"/>
                  <a:invGamma/>
                </a:schemeClr>
              </a:gs>
              <a:gs pos="50000">
                <a:schemeClr val="accent1"/>
              </a:gs>
              <a:gs pos="100000">
                <a:schemeClr val="accent1">
                  <a:gamma/>
                  <a:shade val="86275"/>
                  <a:invGamma/>
                </a:schemeClr>
              </a:gs>
            </a:gsLst>
            <a:lin ang="5400000" scaled="1"/>
          </a:gradFill>
          <a:ln w="12700">
            <a:solidFill>
              <a:schemeClr val="tx1"/>
            </a:solidFill>
            <a:miter lim="800000"/>
          </a:ln>
          <a:effectLst>
            <a:outerShdw dist="63500" dir="3187806" algn="ctr" rotWithShape="0">
              <a:srgbClr val="474747"/>
            </a:outerShdw>
          </a:effectLst>
        </p:spPr>
        <p:txBody>
          <a:bodyPr wrap="none" anchor="ctr">
            <a:spAutoFit/>
          </a:bodyPr>
          <a:lstStyle/>
          <a:p>
            <a:pPr algn="ctr" eaLnBrk="0" hangingPunct="0"/>
            <a:r>
              <a:rPr kumimoji="1" lang="zh-CN" altLang="en-GB" sz="2000" b="1">
                <a:solidFill>
                  <a:srgbClr val="000000"/>
                </a:solidFill>
                <a:effectLst>
                  <a:outerShdw blurRad="38100" dist="38100" dir="2700000" algn="tl">
                    <a:srgbClr val="FFFFFF"/>
                  </a:outerShdw>
                </a:effectLst>
                <a:latin typeface="Times New Roman" panose="02020603050405020304" pitchFamily="18" charset="0"/>
                <a:ea typeface="宋体" panose="02010600030101010101" pitchFamily="2" charset="-122"/>
              </a:rPr>
              <a:t>光学产业</a:t>
            </a:r>
            <a:endParaRPr kumimoji="1" lang="zh-CN" altLang="en-GB" sz="2000">
              <a:solidFill>
                <a:srgbClr val="000000"/>
              </a:solidFill>
              <a:latin typeface="Times New Roman" panose="02020603050405020304" pitchFamily="18" charset="0"/>
              <a:ea typeface="宋体" panose="02010600030101010101" pitchFamily="2" charset="-122"/>
            </a:endParaRPr>
          </a:p>
        </p:txBody>
      </p:sp>
      <p:cxnSp>
        <p:nvCxnSpPr>
          <p:cNvPr id="381005" name="AutoShape 77"/>
          <p:cNvCxnSpPr>
            <a:cxnSpLocks noChangeShapeType="1"/>
          </p:cNvCxnSpPr>
          <p:nvPr/>
        </p:nvCxnSpPr>
        <p:spPr bwMode="auto">
          <a:xfrm rot="5400000">
            <a:off x="2638425" y="1546226"/>
            <a:ext cx="554037" cy="3167062"/>
          </a:xfrm>
          <a:prstGeom prst="bentConnector3">
            <a:avLst>
              <a:gd name="adj1" fmla="val 49856"/>
            </a:avLst>
          </a:prstGeom>
          <a:noFill/>
          <a:ln w="28575">
            <a:solidFill>
              <a:schemeClr val="bg1"/>
            </a:solidFill>
            <a:miter lim="800000"/>
            <a:tailEnd type="stealth" w="lg" len="lg"/>
          </a:ln>
          <a:effectLst/>
        </p:spPr>
      </p:cxnSp>
      <p:cxnSp>
        <p:nvCxnSpPr>
          <p:cNvPr id="381006" name="AutoShape 78"/>
          <p:cNvCxnSpPr>
            <a:cxnSpLocks noChangeShapeType="1"/>
          </p:cNvCxnSpPr>
          <p:nvPr/>
        </p:nvCxnSpPr>
        <p:spPr bwMode="auto">
          <a:xfrm rot="5400000">
            <a:off x="3754438" y="2662238"/>
            <a:ext cx="554037" cy="935037"/>
          </a:xfrm>
          <a:prstGeom prst="bentConnector3">
            <a:avLst>
              <a:gd name="adj1" fmla="val 49856"/>
            </a:avLst>
          </a:prstGeom>
          <a:noFill/>
          <a:ln w="28575">
            <a:solidFill>
              <a:schemeClr val="bg1"/>
            </a:solidFill>
            <a:miter lim="800000"/>
            <a:tailEnd type="stealth" w="lg" len="lg"/>
          </a:ln>
          <a:effectLst/>
        </p:spPr>
      </p:cxnSp>
      <p:cxnSp>
        <p:nvCxnSpPr>
          <p:cNvPr id="381007" name="AutoShape 79"/>
          <p:cNvCxnSpPr>
            <a:cxnSpLocks noChangeShapeType="1"/>
          </p:cNvCxnSpPr>
          <p:nvPr/>
        </p:nvCxnSpPr>
        <p:spPr bwMode="auto">
          <a:xfrm rot="16200000" flipH="1">
            <a:off x="4872038" y="2481263"/>
            <a:ext cx="554037" cy="1296987"/>
          </a:xfrm>
          <a:prstGeom prst="bentConnector3">
            <a:avLst>
              <a:gd name="adj1" fmla="val 49856"/>
            </a:avLst>
          </a:prstGeom>
          <a:noFill/>
          <a:ln w="28575">
            <a:solidFill>
              <a:schemeClr val="bg1"/>
            </a:solidFill>
            <a:miter lim="800000"/>
            <a:tailEnd type="stealth" w="lg" len="lg"/>
          </a:ln>
          <a:effectLst/>
        </p:spPr>
      </p:cxnSp>
      <p:cxnSp>
        <p:nvCxnSpPr>
          <p:cNvPr id="381008" name="AutoShape 80"/>
          <p:cNvCxnSpPr>
            <a:cxnSpLocks noChangeShapeType="1"/>
          </p:cNvCxnSpPr>
          <p:nvPr/>
        </p:nvCxnSpPr>
        <p:spPr bwMode="auto">
          <a:xfrm rot="16200000" flipH="1">
            <a:off x="5880100" y="1473201"/>
            <a:ext cx="554037" cy="3313112"/>
          </a:xfrm>
          <a:prstGeom prst="bentConnector3">
            <a:avLst>
              <a:gd name="adj1" fmla="val 49856"/>
            </a:avLst>
          </a:prstGeom>
          <a:noFill/>
          <a:ln w="28575">
            <a:solidFill>
              <a:schemeClr val="bg1"/>
            </a:solidFill>
            <a:miter lim="800000"/>
            <a:tailEnd type="stealth" w="lg" len="lg"/>
          </a:ln>
          <a:effectLst/>
        </p:spPr>
      </p:cxnSp>
      <p:grpSp>
        <p:nvGrpSpPr>
          <p:cNvPr id="2" name="Group 81"/>
          <p:cNvGrpSpPr/>
          <p:nvPr/>
        </p:nvGrpSpPr>
        <p:grpSpPr bwMode="auto">
          <a:xfrm>
            <a:off x="-36513" y="4221163"/>
            <a:ext cx="1771651" cy="1836737"/>
            <a:chOff x="295" y="2704"/>
            <a:chExt cx="1116" cy="1157"/>
          </a:xfrm>
        </p:grpSpPr>
        <p:sp>
          <p:nvSpPr>
            <p:cNvPr id="381010" name="Rectangle 82"/>
            <p:cNvSpPr>
              <a:spLocks noChangeArrowheads="1"/>
            </p:cNvSpPr>
            <p:nvPr/>
          </p:nvSpPr>
          <p:spPr bwMode="blackWhite">
            <a:xfrm>
              <a:off x="503" y="2705"/>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无源器件</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11" name="Rectangle 83"/>
            <p:cNvSpPr>
              <a:spLocks noChangeArrowheads="1"/>
            </p:cNvSpPr>
            <p:nvPr/>
          </p:nvSpPr>
          <p:spPr bwMode="blackWhite">
            <a:xfrm>
              <a:off x="295" y="2704"/>
              <a:ext cx="226"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纤</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与</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缆</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12" name="Rectangle 84"/>
            <p:cNvSpPr>
              <a:spLocks noChangeArrowheads="1"/>
            </p:cNvSpPr>
            <p:nvPr/>
          </p:nvSpPr>
          <p:spPr bwMode="blackWhite">
            <a:xfrm>
              <a:off x="730" y="2705"/>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fontAlgn="ctr"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fontAlgn="ctr"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有源器件</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13" name="Rectangle 85"/>
            <p:cNvSpPr>
              <a:spLocks noChangeArrowheads="1"/>
            </p:cNvSpPr>
            <p:nvPr/>
          </p:nvSpPr>
          <p:spPr bwMode="blackWhite">
            <a:xfrm>
              <a:off x="957" y="2704"/>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通信测试设备</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14" name="Rectangle 86"/>
            <p:cNvSpPr>
              <a:spLocks noChangeArrowheads="1"/>
            </p:cNvSpPr>
            <p:nvPr/>
          </p:nvSpPr>
          <p:spPr bwMode="blackWhite">
            <a:xfrm>
              <a:off x="1184" y="2704"/>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通信系统设备</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grpSp>
      <p:grpSp>
        <p:nvGrpSpPr>
          <p:cNvPr id="3" name="Group 87"/>
          <p:cNvGrpSpPr/>
          <p:nvPr/>
        </p:nvGrpSpPr>
        <p:grpSpPr bwMode="auto">
          <a:xfrm>
            <a:off x="7386638" y="4221163"/>
            <a:ext cx="1793875" cy="1835150"/>
            <a:chOff x="4513" y="2682"/>
            <a:chExt cx="1130" cy="1156"/>
          </a:xfrm>
        </p:grpSpPr>
        <p:sp>
          <p:nvSpPr>
            <p:cNvPr id="381016" name="Rectangle 88"/>
            <p:cNvSpPr>
              <a:spLocks noChangeArrowheads="1"/>
            </p:cNvSpPr>
            <p:nvPr/>
          </p:nvSpPr>
          <p:spPr bwMode="blackWhite">
            <a:xfrm>
              <a:off x="5193" y="2682"/>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光学仪器</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17" name="Rectangle 89"/>
            <p:cNvSpPr>
              <a:spLocks noChangeArrowheads="1"/>
            </p:cNvSpPr>
            <p:nvPr/>
          </p:nvSpPr>
          <p:spPr bwMode="blackWhite">
            <a:xfrm>
              <a:off x="5416" y="2682"/>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光谱仪器</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18" name="Rectangle 90"/>
            <p:cNvSpPr>
              <a:spLocks noChangeArrowheads="1"/>
            </p:cNvSpPr>
            <p:nvPr/>
          </p:nvSpPr>
          <p:spPr bwMode="blackWhite">
            <a:xfrm>
              <a:off x="4740" y="2682"/>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光学零件</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19" name="Rectangle 91"/>
            <p:cNvSpPr>
              <a:spLocks noChangeArrowheads="1"/>
            </p:cNvSpPr>
            <p:nvPr/>
          </p:nvSpPr>
          <p:spPr bwMode="blackWhite">
            <a:xfrm>
              <a:off x="4967" y="2682"/>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真空镀膜</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20" name="Rectangle 92"/>
            <p:cNvSpPr>
              <a:spLocks noChangeArrowheads="1"/>
            </p:cNvSpPr>
            <p:nvPr/>
          </p:nvSpPr>
          <p:spPr bwMode="blackWhite">
            <a:xfrm>
              <a:off x="4513" y="2682"/>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光学材料</a:t>
              </a: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grpSp>
      <p:cxnSp>
        <p:nvCxnSpPr>
          <p:cNvPr id="381021" name="AutoShape 93"/>
          <p:cNvCxnSpPr>
            <a:cxnSpLocks noChangeShapeType="1"/>
          </p:cNvCxnSpPr>
          <p:nvPr/>
        </p:nvCxnSpPr>
        <p:spPr bwMode="auto">
          <a:xfrm rot="5400000">
            <a:off x="880269" y="3736182"/>
            <a:ext cx="407987" cy="514350"/>
          </a:xfrm>
          <a:prstGeom prst="bentConnector3">
            <a:avLst>
              <a:gd name="adj1" fmla="val 49806"/>
            </a:avLst>
          </a:prstGeom>
          <a:noFill/>
          <a:ln w="28575">
            <a:solidFill>
              <a:schemeClr val="bg1"/>
            </a:solidFill>
            <a:miter lim="800000"/>
            <a:tailEnd type="stealth" w="lg" len="lg"/>
          </a:ln>
          <a:effectLst/>
        </p:spPr>
      </p:cxnSp>
      <p:cxnSp>
        <p:nvCxnSpPr>
          <p:cNvPr id="381022" name="AutoShape 94"/>
          <p:cNvCxnSpPr>
            <a:cxnSpLocks noChangeShapeType="1"/>
          </p:cNvCxnSpPr>
          <p:nvPr/>
        </p:nvCxnSpPr>
        <p:spPr bwMode="auto">
          <a:xfrm rot="16200000" flipH="1">
            <a:off x="3443288" y="3910013"/>
            <a:ext cx="406400" cy="165100"/>
          </a:xfrm>
          <a:prstGeom prst="bentConnector3">
            <a:avLst>
              <a:gd name="adj1" fmla="val 50000"/>
            </a:avLst>
          </a:prstGeom>
          <a:noFill/>
          <a:ln w="28575">
            <a:solidFill>
              <a:schemeClr val="bg1"/>
            </a:solidFill>
            <a:miter lim="800000"/>
            <a:tailEnd type="stealth" w="lg" len="lg"/>
          </a:ln>
          <a:effectLst/>
        </p:spPr>
      </p:cxnSp>
      <p:cxnSp>
        <p:nvCxnSpPr>
          <p:cNvPr id="381023" name="AutoShape 95"/>
          <p:cNvCxnSpPr>
            <a:cxnSpLocks noChangeShapeType="1"/>
          </p:cNvCxnSpPr>
          <p:nvPr/>
        </p:nvCxnSpPr>
        <p:spPr bwMode="auto">
          <a:xfrm rot="16200000" flipH="1">
            <a:off x="5890419" y="3694907"/>
            <a:ext cx="406400" cy="595312"/>
          </a:xfrm>
          <a:prstGeom prst="bentConnector3">
            <a:avLst>
              <a:gd name="adj1" fmla="val 50000"/>
            </a:avLst>
          </a:prstGeom>
          <a:noFill/>
          <a:ln w="28575">
            <a:solidFill>
              <a:schemeClr val="bg1"/>
            </a:solidFill>
            <a:miter lim="800000"/>
            <a:tailEnd type="stealth" w="lg" len="lg"/>
          </a:ln>
          <a:effectLst/>
        </p:spPr>
      </p:cxnSp>
      <p:cxnSp>
        <p:nvCxnSpPr>
          <p:cNvPr id="381024" name="AutoShape 96"/>
          <p:cNvCxnSpPr>
            <a:cxnSpLocks noChangeShapeType="1"/>
          </p:cNvCxnSpPr>
          <p:nvPr/>
        </p:nvCxnSpPr>
        <p:spPr bwMode="auto">
          <a:xfrm rot="16200000" flipH="1">
            <a:off x="7838282" y="3763169"/>
            <a:ext cx="406400" cy="458787"/>
          </a:xfrm>
          <a:prstGeom prst="bentConnector3">
            <a:avLst>
              <a:gd name="adj1" fmla="val 50000"/>
            </a:avLst>
          </a:prstGeom>
          <a:noFill/>
          <a:ln w="28575">
            <a:solidFill>
              <a:schemeClr val="bg1"/>
            </a:solidFill>
            <a:miter lim="800000"/>
            <a:tailEnd type="stealth" w="lg" len="lg"/>
          </a:ln>
          <a:effectLst/>
        </p:spPr>
      </p:cxnSp>
      <p:grpSp>
        <p:nvGrpSpPr>
          <p:cNvPr id="4" name="Group 97"/>
          <p:cNvGrpSpPr/>
          <p:nvPr/>
        </p:nvGrpSpPr>
        <p:grpSpPr bwMode="auto">
          <a:xfrm>
            <a:off x="1835150" y="4221163"/>
            <a:ext cx="3529013" cy="1836737"/>
            <a:chOff x="1156" y="2659"/>
            <a:chExt cx="2223" cy="1157"/>
          </a:xfrm>
        </p:grpSpPr>
        <p:sp>
          <p:nvSpPr>
            <p:cNvPr id="381026" name="Rectangle 98"/>
            <p:cNvSpPr>
              <a:spLocks noChangeArrowheads="1"/>
            </p:cNvSpPr>
            <p:nvPr/>
          </p:nvSpPr>
          <p:spPr bwMode="blackWhite">
            <a:xfrm>
              <a:off x="1383"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盘与光盘机</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27" name="Rectangle 99"/>
            <p:cNvSpPr>
              <a:spLocks noChangeArrowheads="1"/>
            </p:cNvSpPr>
            <p:nvPr/>
          </p:nvSpPr>
          <p:spPr bwMode="blackWhite">
            <a:xfrm>
              <a:off x="1156" y="2660"/>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激光器与发光管</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28" name="Rectangle 100"/>
            <p:cNvSpPr>
              <a:spLocks noChangeArrowheads="1"/>
            </p:cNvSpPr>
            <p:nvPr/>
          </p:nvSpPr>
          <p:spPr bwMode="blackWhite">
            <a:xfrm>
              <a:off x="1611" y="2660"/>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fontAlgn="ctr"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显示器</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29" name="Rectangle 101"/>
            <p:cNvSpPr>
              <a:spLocks noChangeArrowheads="1"/>
            </p:cNvSpPr>
            <p:nvPr/>
          </p:nvSpPr>
          <p:spPr bwMode="blackWhite">
            <a:xfrm>
              <a:off x="2019"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fontAlgn="ctr"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打印机与复印机</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sp>
          <p:nvSpPr>
            <p:cNvPr id="381030" name="Rectangle 102"/>
            <p:cNvSpPr>
              <a:spLocks noChangeArrowheads="1"/>
            </p:cNvSpPr>
            <p:nvPr/>
          </p:nvSpPr>
          <p:spPr bwMode="blackWhite">
            <a:xfrm>
              <a:off x="2246"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数码相机</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1" name="Rectangle 103"/>
            <p:cNvSpPr>
              <a:spLocks noChangeArrowheads="1"/>
            </p:cNvSpPr>
            <p:nvPr/>
          </p:nvSpPr>
          <p:spPr bwMode="blackWhite">
            <a:xfrm>
              <a:off x="2473"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图像扫描仪</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2" name="Rectangle 104"/>
            <p:cNvSpPr>
              <a:spLocks noChangeArrowheads="1"/>
            </p:cNvSpPr>
            <p:nvPr/>
          </p:nvSpPr>
          <p:spPr bwMode="blackWhite">
            <a:xfrm>
              <a:off x="2699" y="2660"/>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图像传感器</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3" name="Rectangle 105"/>
            <p:cNvSpPr>
              <a:spLocks noChangeArrowheads="1"/>
            </p:cNvSpPr>
            <p:nvPr/>
          </p:nvSpPr>
          <p:spPr bwMode="blackWhite">
            <a:xfrm>
              <a:off x="2926" y="2660"/>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光电探测器</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4" name="Rectangle 106"/>
            <p:cNvSpPr>
              <a:spLocks noChangeArrowheads="1"/>
            </p:cNvSpPr>
            <p:nvPr/>
          </p:nvSpPr>
          <p:spPr bwMode="blackWhite">
            <a:xfrm>
              <a:off x="3152" y="2660"/>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太阳能电池</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5" name="Rectangle 107"/>
            <p:cNvSpPr>
              <a:spLocks noChangeArrowheads="1"/>
            </p:cNvSpPr>
            <p:nvPr/>
          </p:nvSpPr>
          <p:spPr bwMode="blackWhite">
            <a:xfrm>
              <a:off x="1827"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fontAlgn="ctr"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光照明</a:t>
              </a:r>
              <a:endParaRPr kumimoji="1" lang="zh-CN" altLang="en-US" sz="1600" b="1">
                <a:solidFill>
                  <a:srgbClr val="000000"/>
                </a:solidFill>
                <a:latin typeface="华文楷体" panose="02010600040101010101" pitchFamily="2" charset="-122"/>
                <a:ea typeface="华文楷体" panose="02010600040101010101" pitchFamily="2" charset="-122"/>
              </a:endParaRPr>
            </a:p>
          </p:txBody>
        </p:sp>
      </p:grpSp>
      <p:grpSp>
        <p:nvGrpSpPr>
          <p:cNvPr id="5" name="Group 108"/>
          <p:cNvGrpSpPr/>
          <p:nvPr/>
        </p:nvGrpSpPr>
        <p:grpSpPr bwMode="auto">
          <a:xfrm>
            <a:off x="5508625" y="4221163"/>
            <a:ext cx="1727200" cy="1835150"/>
            <a:chOff x="3334" y="2659"/>
            <a:chExt cx="1088" cy="1156"/>
          </a:xfrm>
        </p:grpSpPr>
        <p:sp>
          <p:nvSpPr>
            <p:cNvPr id="381037" name="Rectangle 109"/>
            <p:cNvSpPr>
              <a:spLocks noChangeArrowheads="1"/>
            </p:cNvSpPr>
            <p:nvPr/>
          </p:nvSpPr>
          <p:spPr bwMode="blackWhite">
            <a:xfrm>
              <a:off x="4195"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激光雷达测距仪</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8" name="Rectangle 110"/>
            <p:cNvSpPr>
              <a:spLocks noChangeArrowheads="1"/>
            </p:cNvSpPr>
            <p:nvPr/>
          </p:nvSpPr>
          <p:spPr bwMode="blackWhite">
            <a:xfrm>
              <a:off x="4014"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全息照相设备</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39" name="Rectangle 111"/>
            <p:cNvSpPr>
              <a:spLocks noChangeArrowheads="1"/>
            </p:cNvSpPr>
            <p:nvPr/>
          </p:nvSpPr>
          <p:spPr bwMode="blackWhite">
            <a:xfrm>
              <a:off x="3560"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激光加工处理设备</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40" name="Rectangle 112"/>
            <p:cNvSpPr>
              <a:spLocks noChangeArrowheads="1"/>
            </p:cNvSpPr>
            <p:nvPr/>
          </p:nvSpPr>
          <p:spPr bwMode="blackWhite">
            <a:xfrm>
              <a:off x="3334"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激光器系统设备</a:t>
              </a:r>
              <a:endParaRPr kumimoji="1" lang="zh-CN" altLang="en-US"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endParaRPr kumimoji="1" lang="zh-CN" altLang="en-US" sz="18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800" b="1">
                  <a:solidFill>
                    <a:srgbClr val="000000"/>
                  </a:solidFill>
                  <a:latin typeface="华文楷体" panose="02010600040101010101" pitchFamily="2" charset="-122"/>
                  <a:ea typeface="华文楷体" panose="02010600040101010101" pitchFamily="2" charset="-122"/>
                </a:rPr>
                <a:t>　</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sp>
          <p:nvSpPr>
            <p:cNvPr id="381041" name="Rectangle 113"/>
            <p:cNvSpPr>
              <a:spLocks noChangeArrowheads="1"/>
            </p:cNvSpPr>
            <p:nvPr/>
          </p:nvSpPr>
          <p:spPr bwMode="blackWhite">
            <a:xfrm>
              <a:off x="3787" y="2659"/>
              <a:ext cx="227" cy="1156"/>
            </a:xfrm>
            <a:prstGeom prst="rect">
              <a:avLst/>
            </a:prstGeom>
            <a:gradFill rotWithShape="0">
              <a:gsLst>
                <a:gs pos="0">
                  <a:srgbClr val="00FFFF">
                    <a:gamma/>
                    <a:shade val="70588"/>
                    <a:invGamma/>
                  </a:srgbClr>
                </a:gs>
                <a:gs pos="50000">
                  <a:srgbClr val="00FFFF"/>
                </a:gs>
                <a:gs pos="100000">
                  <a:srgbClr val="00FFFF">
                    <a:gamma/>
                    <a:shade val="70588"/>
                    <a:invGamma/>
                  </a:srgbClr>
                </a:gs>
              </a:gsLst>
              <a:lin ang="0" scaled="1"/>
            </a:gradFill>
            <a:ln w="12700">
              <a:solidFill>
                <a:schemeClr val="tx1"/>
              </a:solidFill>
              <a:miter lim="800000"/>
            </a:ln>
            <a:effectLst/>
          </p:spPr>
          <p:txBody>
            <a:bodyPr anchor="ctr"/>
            <a:lstStyle/>
            <a:p>
              <a:pPr algn="ctr" eaLnBrk="0" hangingPunct="0">
                <a:lnSpc>
                  <a:spcPct val="90000"/>
                </a:lnSpc>
              </a:pPr>
              <a:endParaRPr kumimoji="1" lang="en-US" altLang="zh-CN" sz="1600" b="1">
                <a:solidFill>
                  <a:srgbClr val="000000"/>
                </a:solidFill>
                <a:latin typeface="华文楷体" panose="02010600040101010101" pitchFamily="2" charset="-122"/>
                <a:ea typeface="华文楷体" panose="02010600040101010101" pitchFamily="2" charset="-122"/>
              </a:endParaRPr>
            </a:p>
            <a:p>
              <a:pPr algn="ctr" eaLnBrk="0" hangingPunct="0">
                <a:lnSpc>
                  <a:spcPct val="90000"/>
                </a:lnSpc>
              </a:pPr>
              <a:r>
                <a:rPr kumimoji="1" lang="zh-CN" altLang="en-US" sz="1600" b="1">
                  <a:solidFill>
                    <a:srgbClr val="000000"/>
                  </a:solidFill>
                  <a:latin typeface="华文楷体" panose="02010600040101010101" pitchFamily="2" charset="-122"/>
                  <a:ea typeface="华文楷体" panose="02010600040101010101" pitchFamily="2" charset="-122"/>
                </a:rPr>
                <a:t>激光医疗设备</a:t>
              </a:r>
              <a:endParaRPr kumimoji="1" lang="zh-CN" altLang="en-US" sz="1800" b="1">
                <a:solidFill>
                  <a:srgbClr val="000000"/>
                </a:solidFill>
                <a:latin typeface="华文楷体" panose="02010600040101010101" pitchFamily="2" charset="-122"/>
                <a:ea typeface="华文楷体" panose="02010600040101010101" pitchFamily="2" charset="-122"/>
              </a:endParaRPr>
            </a:p>
          </p:txBody>
        </p:sp>
      </p:grpSp>
      <p:sp>
        <p:nvSpPr>
          <p:cNvPr id="64" name="日期占位符 63"/>
          <p:cNvSpPr>
            <a:spLocks noGrp="1"/>
          </p:cNvSpPr>
          <p:nvPr>
            <p:ph type="dt" sz="half" idx="10"/>
          </p:nvPr>
        </p:nvSpPr>
        <p:spPr/>
        <p:txBody>
          <a:bodyPr/>
          <a:lstStyle/>
          <a:p>
            <a:fld id="{17C162E9-C6FC-4A82-8445-5BFF7BE2A5E7}" type="datetime1">
              <a:rPr lang="zh-CN" altLang="en-US" smtClean="0">
                <a:solidFill>
                  <a:schemeClr val="bg1"/>
                </a:solidFill>
              </a:rPr>
            </a:fld>
            <a:endParaRPr lang="en-US" altLang="zh-CN" dirty="0">
              <a:solidFill>
                <a:schemeClr val="bg1"/>
              </a:solidFill>
            </a:endParaRPr>
          </a:p>
        </p:txBody>
      </p:sp>
      <p:sp>
        <p:nvSpPr>
          <p:cNvPr id="65" name="页脚占位符 64"/>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380991"/>
                                        </p:tgtEl>
                                        <p:attrNameLst>
                                          <p:attrName>style.visibility</p:attrName>
                                        </p:attrNameLst>
                                      </p:cBhvr>
                                      <p:to>
                                        <p:strVal val="visible"/>
                                      </p:to>
                                    </p:set>
                                    <p:animEffect transition="in" filter="strips(upRight)">
                                      <p:cBhvr>
                                        <p:cTn id="7" dur="500"/>
                                        <p:tgtEl>
                                          <p:spTgt spid="380991"/>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80982"/>
                                        </p:tgtEl>
                                        <p:attrNameLst>
                                          <p:attrName>style.visibility</p:attrName>
                                        </p:attrNameLst>
                                      </p:cBhvr>
                                      <p:to>
                                        <p:strVal val="visible"/>
                                      </p:to>
                                    </p:set>
                                    <p:animEffect transition="in" filter="strips(upRight)">
                                      <p:cBhvr>
                                        <p:cTn id="11" dur="500"/>
                                        <p:tgtEl>
                                          <p:spTgt spid="380982"/>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380983"/>
                                        </p:tgtEl>
                                        <p:attrNameLst>
                                          <p:attrName>style.visibility</p:attrName>
                                        </p:attrNameLst>
                                      </p:cBhvr>
                                      <p:to>
                                        <p:strVal val="visible"/>
                                      </p:to>
                                    </p:set>
                                    <p:animEffect transition="in" filter="strips(upRight)">
                                      <p:cBhvr>
                                        <p:cTn id="15" dur="500"/>
                                        <p:tgtEl>
                                          <p:spTgt spid="380983"/>
                                        </p:tgtEl>
                                      </p:cBhvr>
                                    </p:animEffect>
                                  </p:childTnLst>
                                </p:cTn>
                              </p:par>
                            </p:childTnLst>
                          </p:cTn>
                        </p:par>
                        <p:par>
                          <p:cTn id="16" fill="hold">
                            <p:stCondLst>
                              <p:cond delay="1500"/>
                            </p:stCondLst>
                            <p:childTnLst>
                              <p:par>
                                <p:cTn id="17" presetID="18" presetClass="entr" presetSubtype="3" fill="hold" grpId="0" nodeType="afterEffect">
                                  <p:stCondLst>
                                    <p:cond delay="0"/>
                                  </p:stCondLst>
                                  <p:childTnLst>
                                    <p:set>
                                      <p:cBhvr>
                                        <p:cTn id="18" dur="1" fill="hold">
                                          <p:stCondLst>
                                            <p:cond delay="0"/>
                                          </p:stCondLst>
                                        </p:cTn>
                                        <p:tgtEl>
                                          <p:spTgt spid="380984"/>
                                        </p:tgtEl>
                                        <p:attrNameLst>
                                          <p:attrName>style.visibility</p:attrName>
                                        </p:attrNameLst>
                                      </p:cBhvr>
                                      <p:to>
                                        <p:strVal val="visible"/>
                                      </p:to>
                                    </p:set>
                                    <p:animEffect transition="in" filter="strips(upRight)">
                                      <p:cBhvr>
                                        <p:cTn id="19" dur="500"/>
                                        <p:tgtEl>
                                          <p:spTgt spid="380984"/>
                                        </p:tgtEl>
                                      </p:cBhvr>
                                    </p:animEffect>
                                  </p:childTnLst>
                                </p:cTn>
                              </p:par>
                            </p:childTnLst>
                          </p:cTn>
                        </p:par>
                        <p:par>
                          <p:cTn id="20" fill="hold">
                            <p:stCondLst>
                              <p:cond delay="2000"/>
                            </p:stCondLst>
                            <p:childTnLst>
                              <p:par>
                                <p:cTn id="21" presetID="18" presetClass="entr" presetSubtype="3" fill="hold" grpId="0" nodeType="afterEffect">
                                  <p:stCondLst>
                                    <p:cond delay="0"/>
                                  </p:stCondLst>
                                  <p:childTnLst>
                                    <p:set>
                                      <p:cBhvr>
                                        <p:cTn id="22" dur="1" fill="hold">
                                          <p:stCondLst>
                                            <p:cond delay="0"/>
                                          </p:stCondLst>
                                        </p:cTn>
                                        <p:tgtEl>
                                          <p:spTgt spid="380985"/>
                                        </p:tgtEl>
                                        <p:attrNameLst>
                                          <p:attrName>style.visibility</p:attrName>
                                        </p:attrNameLst>
                                      </p:cBhvr>
                                      <p:to>
                                        <p:strVal val="visible"/>
                                      </p:to>
                                    </p:set>
                                    <p:animEffect transition="in" filter="strips(upRight)">
                                      <p:cBhvr>
                                        <p:cTn id="23" dur="500"/>
                                        <p:tgtEl>
                                          <p:spTgt spid="380985"/>
                                        </p:tgtEl>
                                      </p:cBhvr>
                                    </p:animEffect>
                                  </p:childTnLst>
                                </p:cTn>
                              </p:par>
                            </p:childTnLst>
                          </p:cTn>
                        </p:par>
                        <p:par>
                          <p:cTn id="24" fill="hold">
                            <p:stCondLst>
                              <p:cond delay="2500"/>
                            </p:stCondLst>
                            <p:childTnLst>
                              <p:par>
                                <p:cTn id="25" presetID="18" presetClass="entr" presetSubtype="3" fill="hold" grpId="0" nodeType="afterEffect">
                                  <p:stCondLst>
                                    <p:cond delay="0"/>
                                  </p:stCondLst>
                                  <p:childTnLst>
                                    <p:set>
                                      <p:cBhvr>
                                        <p:cTn id="26" dur="1" fill="hold">
                                          <p:stCondLst>
                                            <p:cond delay="0"/>
                                          </p:stCondLst>
                                        </p:cTn>
                                        <p:tgtEl>
                                          <p:spTgt spid="380986"/>
                                        </p:tgtEl>
                                        <p:attrNameLst>
                                          <p:attrName>style.visibility</p:attrName>
                                        </p:attrNameLst>
                                      </p:cBhvr>
                                      <p:to>
                                        <p:strVal val="visible"/>
                                      </p:to>
                                    </p:set>
                                    <p:animEffect transition="in" filter="strips(upRight)">
                                      <p:cBhvr>
                                        <p:cTn id="27" dur="500"/>
                                        <p:tgtEl>
                                          <p:spTgt spid="380986"/>
                                        </p:tgtEl>
                                      </p:cBhvr>
                                    </p:animEffect>
                                  </p:childTnLst>
                                </p:cTn>
                              </p:par>
                            </p:childTnLst>
                          </p:cTn>
                        </p:par>
                        <p:par>
                          <p:cTn id="28" fill="hold">
                            <p:stCondLst>
                              <p:cond delay="3000"/>
                            </p:stCondLst>
                            <p:childTnLst>
                              <p:par>
                                <p:cTn id="29" presetID="18" presetClass="entr" presetSubtype="3" fill="hold" grpId="0" nodeType="afterEffect">
                                  <p:stCondLst>
                                    <p:cond delay="0"/>
                                  </p:stCondLst>
                                  <p:childTnLst>
                                    <p:set>
                                      <p:cBhvr>
                                        <p:cTn id="30" dur="1" fill="hold">
                                          <p:stCondLst>
                                            <p:cond delay="0"/>
                                          </p:stCondLst>
                                        </p:cTn>
                                        <p:tgtEl>
                                          <p:spTgt spid="380987"/>
                                        </p:tgtEl>
                                        <p:attrNameLst>
                                          <p:attrName>style.visibility</p:attrName>
                                        </p:attrNameLst>
                                      </p:cBhvr>
                                      <p:to>
                                        <p:strVal val="visible"/>
                                      </p:to>
                                    </p:set>
                                    <p:animEffect transition="in" filter="strips(upRight)">
                                      <p:cBhvr>
                                        <p:cTn id="31" dur="500"/>
                                        <p:tgtEl>
                                          <p:spTgt spid="380987"/>
                                        </p:tgtEl>
                                      </p:cBhvr>
                                    </p:animEffect>
                                  </p:childTnLst>
                                </p:cTn>
                              </p:par>
                            </p:childTnLst>
                          </p:cTn>
                        </p:par>
                        <p:par>
                          <p:cTn id="32" fill="hold">
                            <p:stCondLst>
                              <p:cond delay="3500"/>
                            </p:stCondLst>
                            <p:childTnLst>
                              <p:par>
                                <p:cTn id="33" presetID="18" presetClass="entr" presetSubtype="3" fill="hold" grpId="0" nodeType="afterEffect">
                                  <p:stCondLst>
                                    <p:cond delay="0"/>
                                  </p:stCondLst>
                                  <p:childTnLst>
                                    <p:set>
                                      <p:cBhvr>
                                        <p:cTn id="34" dur="1" fill="hold">
                                          <p:stCondLst>
                                            <p:cond delay="0"/>
                                          </p:stCondLst>
                                        </p:cTn>
                                        <p:tgtEl>
                                          <p:spTgt spid="380988"/>
                                        </p:tgtEl>
                                        <p:attrNameLst>
                                          <p:attrName>style.visibility</p:attrName>
                                        </p:attrNameLst>
                                      </p:cBhvr>
                                      <p:to>
                                        <p:strVal val="visible"/>
                                      </p:to>
                                    </p:set>
                                    <p:animEffect transition="in" filter="strips(upRight)">
                                      <p:cBhvr>
                                        <p:cTn id="35" dur="500"/>
                                        <p:tgtEl>
                                          <p:spTgt spid="380988"/>
                                        </p:tgtEl>
                                      </p:cBhvr>
                                    </p:animEffect>
                                  </p:childTnLst>
                                </p:cTn>
                              </p:par>
                            </p:childTnLst>
                          </p:cTn>
                        </p:par>
                        <p:par>
                          <p:cTn id="36" fill="hold">
                            <p:stCondLst>
                              <p:cond delay="4000"/>
                            </p:stCondLst>
                            <p:childTnLst>
                              <p:par>
                                <p:cTn id="37" presetID="18" presetClass="entr" presetSubtype="3" fill="hold" grpId="0" nodeType="afterEffect">
                                  <p:stCondLst>
                                    <p:cond delay="0"/>
                                  </p:stCondLst>
                                  <p:childTnLst>
                                    <p:set>
                                      <p:cBhvr>
                                        <p:cTn id="38" dur="1" fill="hold">
                                          <p:stCondLst>
                                            <p:cond delay="0"/>
                                          </p:stCondLst>
                                        </p:cTn>
                                        <p:tgtEl>
                                          <p:spTgt spid="380989"/>
                                        </p:tgtEl>
                                        <p:attrNameLst>
                                          <p:attrName>style.visibility</p:attrName>
                                        </p:attrNameLst>
                                      </p:cBhvr>
                                      <p:to>
                                        <p:strVal val="visible"/>
                                      </p:to>
                                    </p:set>
                                    <p:animEffect transition="in" filter="strips(upRight)">
                                      <p:cBhvr>
                                        <p:cTn id="39" dur="500"/>
                                        <p:tgtEl>
                                          <p:spTgt spid="380989"/>
                                        </p:tgtEl>
                                      </p:cBhvr>
                                    </p:animEffect>
                                  </p:childTnLst>
                                </p:cTn>
                              </p:par>
                            </p:childTnLst>
                          </p:cTn>
                        </p:par>
                        <p:par>
                          <p:cTn id="40" fill="hold">
                            <p:stCondLst>
                              <p:cond delay="4500"/>
                            </p:stCondLst>
                            <p:childTnLst>
                              <p:par>
                                <p:cTn id="41" presetID="18" presetClass="entr" presetSubtype="3" fill="hold" grpId="0" nodeType="afterEffect">
                                  <p:stCondLst>
                                    <p:cond delay="0"/>
                                  </p:stCondLst>
                                  <p:childTnLst>
                                    <p:set>
                                      <p:cBhvr>
                                        <p:cTn id="42" dur="1" fill="hold">
                                          <p:stCondLst>
                                            <p:cond delay="0"/>
                                          </p:stCondLst>
                                        </p:cTn>
                                        <p:tgtEl>
                                          <p:spTgt spid="380990"/>
                                        </p:tgtEl>
                                        <p:attrNameLst>
                                          <p:attrName>style.visibility</p:attrName>
                                        </p:attrNameLst>
                                      </p:cBhvr>
                                      <p:to>
                                        <p:strVal val="visible"/>
                                      </p:to>
                                    </p:set>
                                    <p:animEffect transition="in" filter="strips(upRight)">
                                      <p:cBhvr>
                                        <p:cTn id="43" dur="500"/>
                                        <p:tgtEl>
                                          <p:spTgt spid="380990"/>
                                        </p:tgtEl>
                                      </p:cBhvr>
                                    </p:animEffect>
                                  </p:childTnLst>
                                </p:cTn>
                              </p:par>
                            </p:childTnLst>
                          </p:cTn>
                        </p:par>
                        <p:par>
                          <p:cTn id="44" fill="hold">
                            <p:stCondLst>
                              <p:cond delay="5000"/>
                            </p:stCondLst>
                            <p:childTnLst>
                              <p:par>
                                <p:cTn id="45" presetID="18" presetClass="entr" presetSubtype="3" fill="hold" grpId="0" nodeType="afterEffect">
                                  <p:stCondLst>
                                    <p:cond delay="0"/>
                                  </p:stCondLst>
                                  <p:childTnLst>
                                    <p:set>
                                      <p:cBhvr>
                                        <p:cTn id="46" dur="1" fill="hold">
                                          <p:stCondLst>
                                            <p:cond delay="0"/>
                                          </p:stCondLst>
                                        </p:cTn>
                                        <p:tgtEl>
                                          <p:spTgt spid="381001"/>
                                        </p:tgtEl>
                                        <p:attrNameLst>
                                          <p:attrName>style.visibility</p:attrName>
                                        </p:attrNameLst>
                                      </p:cBhvr>
                                      <p:to>
                                        <p:strVal val="visible"/>
                                      </p:to>
                                    </p:set>
                                    <p:animEffect transition="in" filter="strips(upRight)">
                                      <p:cBhvr>
                                        <p:cTn id="47" dur="500"/>
                                        <p:tgtEl>
                                          <p:spTgt spid="381001"/>
                                        </p:tgtEl>
                                      </p:cBhvr>
                                    </p:animEffect>
                                  </p:childTnLst>
                                </p:cTn>
                              </p:par>
                            </p:childTnLst>
                          </p:cTn>
                        </p:par>
                        <p:par>
                          <p:cTn id="48" fill="hold">
                            <p:stCondLst>
                              <p:cond delay="5500"/>
                            </p:stCondLst>
                            <p:childTnLst>
                              <p:par>
                                <p:cTn id="49" presetID="18" presetClass="entr" presetSubtype="3" fill="hold" grpId="0" nodeType="afterEffect">
                                  <p:stCondLst>
                                    <p:cond delay="0"/>
                                  </p:stCondLst>
                                  <p:childTnLst>
                                    <p:set>
                                      <p:cBhvr>
                                        <p:cTn id="50" dur="1" fill="hold">
                                          <p:stCondLst>
                                            <p:cond delay="0"/>
                                          </p:stCondLst>
                                        </p:cTn>
                                        <p:tgtEl>
                                          <p:spTgt spid="381002"/>
                                        </p:tgtEl>
                                        <p:attrNameLst>
                                          <p:attrName>style.visibility</p:attrName>
                                        </p:attrNameLst>
                                      </p:cBhvr>
                                      <p:to>
                                        <p:strVal val="visible"/>
                                      </p:to>
                                    </p:set>
                                    <p:animEffect transition="in" filter="strips(upRight)">
                                      <p:cBhvr>
                                        <p:cTn id="51" dur="500"/>
                                        <p:tgtEl>
                                          <p:spTgt spid="381002"/>
                                        </p:tgtEl>
                                      </p:cBhvr>
                                    </p:animEffect>
                                  </p:childTnLst>
                                </p:cTn>
                              </p:par>
                            </p:childTnLst>
                          </p:cTn>
                        </p:par>
                        <p:par>
                          <p:cTn id="52" fill="hold">
                            <p:stCondLst>
                              <p:cond delay="6000"/>
                            </p:stCondLst>
                            <p:childTnLst>
                              <p:par>
                                <p:cTn id="53" presetID="18" presetClass="entr" presetSubtype="3" fill="hold" grpId="0" nodeType="afterEffect">
                                  <p:stCondLst>
                                    <p:cond delay="0"/>
                                  </p:stCondLst>
                                  <p:childTnLst>
                                    <p:set>
                                      <p:cBhvr>
                                        <p:cTn id="54" dur="1" fill="hold">
                                          <p:stCondLst>
                                            <p:cond delay="0"/>
                                          </p:stCondLst>
                                        </p:cTn>
                                        <p:tgtEl>
                                          <p:spTgt spid="381003"/>
                                        </p:tgtEl>
                                        <p:attrNameLst>
                                          <p:attrName>style.visibility</p:attrName>
                                        </p:attrNameLst>
                                      </p:cBhvr>
                                      <p:to>
                                        <p:strVal val="visible"/>
                                      </p:to>
                                    </p:set>
                                    <p:animEffect transition="in" filter="strips(upRight)">
                                      <p:cBhvr>
                                        <p:cTn id="55" dur="500"/>
                                        <p:tgtEl>
                                          <p:spTgt spid="381003"/>
                                        </p:tgtEl>
                                      </p:cBhvr>
                                    </p:animEffect>
                                  </p:childTnLst>
                                </p:cTn>
                              </p:par>
                            </p:childTnLst>
                          </p:cTn>
                        </p:par>
                        <p:par>
                          <p:cTn id="56" fill="hold">
                            <p:stCondLst>
                              <p:cond delay="6500"/>
                            </p:stCondLst>
                            <p:childTnLst>
                              <p:par>
                                <p:cTn id="57" presetID="18" presetClass="entr" presetSubtype="3" fill="hold" grpId="0" nodeType="afterEffect">
                                  <p:stCondLst>
                                    <p:cond delay="0"/>
                                  </p:stCondLst>
                                  <p:childTnLst>
                                    <p:set>
                                      <p:cBhvr>
                                        <p:cTn id="58" dur="1" fill="hold">
                                          <p:stCondLst>
                                            <p:cond delay="0"/>
                                          </p:stCondLst>
                                        </p:cTn>
                                        <p:tgtEl>
                                          <p:spTgt spid="381004"/>
                                        </p:tgtEl>
                                        <p:attrNameLst>
                                          <p:attrName>style.visibility</p:attrName>
                                        </p:attrNameLst>
                                      </p:cBhvr>
                                      <p:to>
                                        <p:strVal val="visible"/>
                                      </p:to>
                                    </p:set>
                                    <p:animEffect transition="in" filter="strips(upRight)">
                                      <p:cBhvr>
                                        <p:cTn id="59" dur="500"/>
                                        <p:tgtEl>
                                          <p:spTgt spid="381004"/>
                                        </p:tgtEl>
                                      </p:cBhvr>
                                    </p:animEffect>
                                  </p:childTnLst>
                                </p:cTn>
                              </p:par>
                            </p:childTnLst>
                          </p:cTn>
                        </p:par>
                        <p:par>
                          <p:cTn id="60" fill="hold">
                            <p:stCondLst>
                              <p:cond delay="7000"/>
                            </p:stCondLst>
                            <p:childTnLst>
                              <p:par>
                                <p:cTn id="61" presetID="18" presetClass="entr" presetSubtype="3"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strips(upRight)">
                                      <p:cBhvr>
                                        <p:cTn id="63" dur="500"/>
                                        <p:tgtEl>
                                          <p:spTgt spid="2"/>
                                        </p:tgtEl>
                                      </p:cBhvr>
                                    </p:animEffect>
                                  </p:childTnLst>
                                </p:cTn>
                              </p:par>
                            </p:childTnLst>
                          </p:cTn>
                        </p:par>
                        <p:par>
                          <p:cTn id="64" fill="hold">
                            <p:stCondLst>
                              <p:cond delay="7500"/>
                            </p:stCondLst>
                            <p:childTnLst>
                              <p:par>
                                <p:cTn id="65" presetID="18" presetClass="entr" presetSubtype="3"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strips(upRight)">
                                      <p:cBhvr>
                                        <p:cTn id="67" dur="500"/>
                                        <p:tgtEl>
                                          <p:spTgt spid="3"/>
                                        </p:tgtEl>
                                      </p:cBhvr>
                                    </p:animEffect>
                                  </p:childTnLst>
                                </p:cTn>
                              </p:par>
                            </p:childTnLst>
                          </p:cTn>
                        </p:par>
                        <p:par>
                          <p:cTn id="68" fill="hold">
                            <p:stCondLst>
                              <p:cond delay="8000"/>
                            </p:stCondLst>
                            <p:childTnLst>
                              <p:par>
                                <p:cTn id="69" presetID="18" presetClass="entr" presetSubtype="3"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strips(upRight)">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82" grpId="0" bldLvl="0" animBg="1" autoUpdateAnimBg="0"/>
      <p:bldP spid="380983" grpId="0" bldLvl="0" animBg="1" autoUpdateAnimBg="0"/>
      <p:bldP spid="380984" grpId="0" bldLvl="0" animBg="1" autoUpdateAnimBg="0"/>
      <p:bldP spid="380985" grpId="0" bldLvl="0" animBg="1" autoUpdateAnimBg="0"/>
      <p:bldP spid="380986" grpId="0" bldLvl="0" animBg="1" autoUpdateAnimBg="0"/>
      <p:bldP spid="380987" grpId="0" bldLvl="0" animBg="1" autoUpdateAnimBg="0"/>
      <p:bldP spid="380988" grpId="0" bldLvl="0" animBg="1" autoUpdateAnimBg="0"/>
      <p:bldP spid="380989" grpId="0" bldLvl="0" animBg="1" autoUpdateAnimBg="0"/>
      <p:bldP spid="380990" grpId="0" bldLvl="0" animBg="1" autoUpdateAnimBg="0"/>
      <p:bldP spid="380991" grpId="0" bldLvl="0" animBg="1" autoUpdateAnimBg="0"/>
      <p:bldP spid="381001" grpId="0" bldLvl="0" animBg="1" autoUpdateAnimBg="0"/>
      <p:bldP spid="381002" grpId="0" bldLvl="0" animBg="1" autoUpdateAnimBg="0"/>
      <p:bldP spid="381003" grpId="0" bldLvl="0" animBg="1" autoUpdateAnimBg="0"/>
      <p:bldP spid="38100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
          <p:cNvSpPr>
            <a:spLocks noGrp="1"/>
          </p:cNvSpPr>
          <p:nvPr>
            <p:ph type="sldNum" sz="quarter" idx="12"/>
          </p:nvPr>
        </p:nvSpPr>
        <p:spPr/>
        <p:txBody>
          <a:bodyPr/>
          <a:lstStyle/>
          <a:p>
            <a:fld id="{D6FFE706-E7F9-4092-AA01-4446F4D55495}" type="slidenum">
              <a:rPr lang="en-US" altLang="zh-CN">
                <a:solidFill>
                  <a:schemeClr val="bg1"/>
                </a:solidFill>
              </a:rPr>
            </a:fld>
            <a:endParaRPr lang="en-US" altLang="zh-CN" dirty="0">
              <a:solidFill>
                <a:schemeClr val="bg1"/>
              </a:solidFill>
            </a:endParaRPr>
          </a:p>
        </p:txBody>
      </p:sp>
      <p:grpSp>
        <p:nvGrpSpPr>
          <p:cNvPr id="2" name="Group 113"/>
          <p:cNvGrpSpPr/>
          <p:nvPr/>
        </p:nvGrpSpPr>
        <p:grpSpPr bwMode="auto">
          <a:xfrm>
            <a:off x="316865" y="836295"/>
            <a:ext cx="8640763" cy="5118100"/>
            <a:chOff x="204" y="482"/>
            <a:chExt cx="5443" cy="3224"/>
          </a:xfrm>
        </p:grpSpPr>
        <p:sp>
          <p:nvSpPr>
            <p:cNvPr id="139341" name="Text Box 77"/>
            <p:cNvSpPr txBox="1">
              <a:spLocks noChangeArrowheads="1"/>
            </p:cNvSpPr>
            <p:nvPr/>
          </p:nvSpPr>
          <p:spPr bwMode="auto">
            <a:xfrm>
              <a:off x="703" y="482"/>
              <a:ext cx="4485" cy="290"/>
            </a:xfrm>
            <a:prstGeom prst="rect">
              <a:avLst/>
            </a:prstGeom>
            <a:noFill/>
            <a:ln w="9525">
              <a:noFill/>
              <a:miter lim="800000"/>
            </a:ln>
            <a:effectLst/>
          </p:spPr>
          <p:txBody>
            <a:bodyPr>
              <a:spAutoFit/>
            </a:bodyPr>
            <a:lstStyle/>
            <a:p>
              <a:pPr algn="ctr">
                <a:spcBef>
                  <a:spcPct val="50000"/>
                </a:spcBef>
              </a:pPr>
              <a:r>
                <a:rPr lang="zh-CN" altLang="en-US" sz="2400" b="1">
                  <a:solidFill>
                    <a:srgbClr val="FFCC00"/>
                  </a:solidFill>
                  <a:latin typeface="黑体" panose="02010609060101010101" pitchFamily="2" charset="-122"/>
                  <a:ea typeface="黑体" panose="02010609060101010101" pitchFamily="2" charset="-122"/>
                </a:rPr>
                <a:t>光子学与电子学的发展路线图</a:t>
              </a:r>
              <a:endParaRPr lang="zh-CN" altLang="en-US" sz="2400" b="1">
                <a:solidFill>
                  <a:srgbClr val="FFCC00"/>
                </a:solidFill>
                <a:latin typeface="黑体" panose="02010609060101010101" pitchFamily="2" charset="-122"/>
                <a:ea typeface="黑体" panose="02010609060101010101" pitchFamily="2" charset="-122"/>
              </a:endParaRPr>
            </a:p>
          </p:txBody>
        </p:sp>
        <p:sp>
          <p:nvSpPr>
            <p:cNvPr id="139343" name="Text Box 79"/>
            <p:cNvSpPr txBox="1">
              <a:spLocks noChangeArrowheads="1"/>
            </p:cNvSpPr>
            <p:nvPr/>
          </p:nvSpPr>
          <p:spPr bwMode="auto">
            <a:xfrm>
              <a:off x="793" y="1434"/>
              <a:ext cx="726" cy="29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电磁学</a:t>
              </a:r>
              <a:endParaRPr lang="zh-CN" altLang="en-US" sz="2400" b="1">
                <a:solidFill>
                  <a:srgbClr val="FFFF00"/>
                </a:solidFill>
                <a:latin typeface="楷体_GB2312" pitchFamily="49" charset="-122"/>
                <a:ea typeface="楷体_GB2312" pitchFamily="49" charset="-122"/>
              </a:endParaRPr>
            </a:p>
          </p:txBody>
        </p:sp>
        <p:sp>
          <p:nvSpPr>
            <p:cNvPr id="139344" name="Text Box 80"/>
            <p:cNvSpPr txBox="1">
              <a:spLocks noChangeArrowheads="1"/>
            </p:cNvSpPr>
            <p:nvPr/>
          </p:nvSpPr>
          <p:spPr bwMode="auto">
            <a:xfrm>
              <a:off x="1792" y="1434"/>
              <a:ext cx="907" cy="29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电子学</a:t>
              </a:r>
              <a:endParaRPr lang="zh-CN" altLang="en-US" sz="2400" b="1">
                <a:solidFill>
                  <a:srgbClr val="FFFF00"/>
                </a:solidFill>
                <a:latin typeface="楷体_GB2312" pitchFamily="49" charset="-122"/>
                <a:ea typeface="楷体_GB2312" pitchFamily="49" charset="-122"/>
              </a:endParaRPr>
            </a:p>
          </p:txBody>
        </p:sp>
        <p:sp>
          <p:nvSpPr>
            <p:cNvPr id="139345" name="Line 81"/>
            <p:cNvSpPr>
              <a:spLocks noChangeShapeType="1"/>
            </p:cNvSpPr>
            <p:nvPr/>
          </p:nvSpPr>
          <p:spPr bwMode="auto">
            <a:xfrm>
              <a:off x="2697" y="1571"/>
              <a:ext cx="228" cy="0"/>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46" name="Text Box 82"/>
            <p:cNvSpPr txBox="1">
              <a:spLocks noChangeArrowheads="1"/>
            </p:cNvSpPr>
            <p:nvPr/>
          </p:nvSpPr>
          <p:spPr bwMode="auto">
            <a:xfrm>
              <a:off x="2924" y="1435"/>
              <a:ext cx="907" cy="294"/>
            </a:xfrm>
            <a:prstGeom prst="rect">
              <a:avLst/>
            </a:prstGeom>
            <a:solidFill>
              <a:srgbClr val="0000CC"/>
            </a:solidFill>
            <a:ln w="9525">
              <a:solidFill>
                <a:srgbClr val="FFFF00"/>
              </a:solidFill>
              <a:miter lim="800000"/>
            </a:ln>
            <a:effectLst/>
          </p:spPr>
          <p:txBody>
            <a:bodyPr>
              <a:spAutoFit/>
            </a:bodyPr>
            <a:lstStyle/>
            <a:p>
              <a:pPr>
                <a:spcBef>
                  <a:spcPct val="50000"/>
                </a:spcBef>
              </a:pPr>
              <a:r>
                <a:rPr lang="zh-CN" altLang="en-US" sz="2400" b="1">
                  <a:solidFill>
                    <a:srgbClr val="FFFF00"/>
                  </a:solidFill>
                  <a:latin typeface="楷体_GB2312" pitchFamily="49" charset="-122"/>
                  <a:ea typeface="楷体_GB2312" pitchFamily="49" charset="-122"/>
                </a:rPr>
                <a:t>微电子学</a:t>
              </a:r>
              <a:endParaRPr lang="zh-CN" altLang="en-US" sz="2400" b="1">
                <a:solidFill>
                  <a:srgbClr val="FFFF00"/>
                </a:solidFill>
                <a:latin typeface="楷体_GB2312" pitchFamily="49" charset="-122"/>
                <a:ea typeface="楷体_GB2312" pitchFamily="49" charset="-122"/>
              </a:endParaRPr>
            </a:p>
          </p:txBody>
        </p:sp>
        <p:sp>
          <p:nvSpPr>
            <p:cNvPr id="139347" name="Line 83"/>
            <p:cNvSpPr>
              <a:spLocks noChangeShapeType="1"/>
            </p:cNvSpPr>
            <p:nvPr/>
          </p:nvSpPr>
          <p:spPr bwMode="auto">
            <a:xfrm flipV="1">
              <a:off x="1518" y="1571"/>
              <a:ext cx="272" cy="0"/>
            </a:xfrm>
            <a:prstGeom prst="line">
              <a:avLst/>
            </a:prstGeom>
            <a:noFill/>
            <a:ln w="12700">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48" name="Line 84"/>
            <p:cNvSpPr>
              <a:spLocks noChangeShapeType="1"/>
            </p:cNvSpPr>
            <p:nvPr/>
          </p:nvSpPr>
          <p:spPr bwMode="auto">
            <a:xfrm flipV="1">
              <a:off x="3833" y="1570"/>
              <a:ext cx="181" cy="0"/>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49" name="Text Box 85"/>
            <p:cNvSpPr txBox="1">
              <a:spLocks noChangeArrowheads="1"/>
            </p:cNvSpPr>
            <p:nvPr/>
          </p:nvSpPr>
          <p:spPr bwMode="auto">
            <a:xfrm>
              <a:off x="4014" y="1434"/>
              <a:ext cx="1089" cy="29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纳米电子学</a:t>
              </a:r>
              <a:endParaRPr lang="zh-CN" altLang="en-US" sz="2400" b="1">
                <a:solidFill>
                  <a:srgbClr val="FFFF00"/>
                </a:solidFill>
                <a:latin typeface="楷体_GB2312" pitchFamily="49" charset="-122"/>
                <a:ea typeface="楷体_GB2312" pitchFamily="49" charset="-122"/>
              </a:endParaRPr>
            </a:p>
          </p:txBody>
        </p:sp>
        <p:sp>
          <p:nvSpPr>
            <p:cNvPr id="139350" name="Text Box 86"/>
            <p:cNvSpPr txBox="1">
              <a:spLocks noChangeArrowheads="1"/>
            </p:cNvSpPr>
            <p:nvPr/>
          </p:nvSpPr>
          <p:spPr bwMode="auto">
            <a:xfrm>
              <a:off x="839" y="1207"/>
              <a:ext cx="598" cy="192"/>
            </a:xfrm>
            <a:prstGeom prst="rect">
              <a:avLst/>
            </a:prstGeom>
            <a:noFill/>
            <a:ln w="9525">
              <a:noFill/>
              <a:miter lim="800000"/>
            </a:ln>
            <a:effectLst/>
          </p:spPr>
          <p:txBody>
            <a:bodyPr>
              <a:spAutoFit/>
            </a:bodyPr>
            <a:lstStyle/>
            <a:p>
              <a:pPr>
                <a:spcBef>
                  <a:spcPct val="20000"/>
                </a:spcBef>
              </a:pPr>
              <a:r>
                <a:rPr lang="en-US" altLang="zh-CN" sz="1400" b="1">
                  <a:solidFill>
                    <a:srgbClr val="FFFF00"/>
                  </a:solidFill>
                  <a:latin typeface="Times New Roman" panose="02020603050405020304" pitchFamily="18" charset="0"/>
                  <a:ea typeface="宋体" panose="02010600030101010101" pitchFamily="2" charset="-122"/>
                </a:rPr>
                <a:t>18</a:t>
              </a:r>
              <a:r>
                <a:rPr lang="zh-CN" altLang="en-US" sz="1400">
                  <a:solidFill>
                    <a:srgbClr val="FFFF00"/>
                  </a:solidFill>
                  <a:latin typeface="宋体" panose="02010600030101010101" pitchFamily="2" charset="-122"/>
                  <a:ea typeface="宋体" panose="02010600030101010101" pitchFamily="2" charset="-122"/>
                </a:rPr>
                <a:t>世纪－</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51" name="Text Box 87"/>
            <p:cNvSpPr txBox="1">
              <a:spLocks noChangeArrowheads="1"/>
            </p:cNvSpPr>
            <p:nvPr/>
          </p:nvSpPr>
          <p:spPr bwMode="auto">
            <a:xfrm>
              <a:off x="838" y="2387"/>
              <a:ext cx="680" cy="29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光学</a:t>
              </a:r>
              <a:endParaRPr lang="zh-CN" altLang="en-US" sz="2400" b="1">
                <a:solidFill>
                  <a:srgbClr val="FFFF00"/>
                </a:solidFill>
                <a:latin typeface="楷体_GB2312" pitchFamily="49" charset="-122"/>
                <a:ea typeface="楷体_GB2312" pitchFamily="49" charset="-122"/>
              </a:endParaRPr>
            </a:p>
          </p:txBody>
        </p:sp>
        <p:sp>
          <p:nvSpPr>
            <p:cNvPr id="139352" name="Text Box 88"/>
            <p:cNvSpPr txBox="1">
              <a:spLocks noChangeArrowheads="1"/>
            </p:cNvSpPr>
            <p:nvPr/>
          </p:nvSpPr>
          <p:spPr bwMode="auto">
            <a:xfrm>
              <a:off x="1792" y="2387"/>
              <a:ext cx="907" cy="294"/>
            </a:xfrm>
            <a:prstGeom prst="rect">
              <a:avLst/>
            </a:prstGeom>
            <a:solidFill>
              <a:srgbClr val="0000CC"/>
            </a:solidFill>
            <a:ln w="9525">
              <a:solidFill>
                <a:schemeClr val="bg1"/>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光子学</a:t>
              </a:r>
              <a:endParaRPr lang="zh-CN" altLang="en-US" sz="2400" b="1">
                <a:solidFill>
                  <a:srgbClr val="FFFF00"/>
                </a:solidFill>
                <a:latin typeface="楷体_GB2312" pitchFamily="49" charset="-122"/>
                <a:ea typeface="楷体_GB2312" pitchFamily="49" charset="-122"/>
              </a:endParaRPr>
            </a:p>
          </p:txBody>
        </p:sp>
        <p:sp>
          <p:nvSpPr>
            <p:cNvPr id="139353" name="Line 89"/>
            <p:cNvSpPr>
              <a:spLocks noChangeShapeType="1"/>
            </p:cNvSpPr>
            <p:nvPr/>
          </p:nvSpPr>
          <p:spPr bwMode="auto">
            <a:xfrm>
              <a:off x="2699" y="2523"/>
              <a:ext cx="227" cy="0"/>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54" name="Text Box 90"/>
            <p:cNvSpPr txBox="1">
              <a:spLocks noChangeArrowheads="1"/>
            </p:cNvSpPr>
            <p:nvPr/>
          </p:nvSpPr>
          <p:spPr bwMode="auto">
            <a:xfrm>
              <a:off x="2924" y="2387"/>
              <a:ext cx="907" cy="29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楷体_GB2312" pitchFamily="49" charset="-122"/>
                  <a:ea typeface="楷体_GB2312" pitchFamily="49" charset="-122"/>
                </a:rPr>
                <a:t>光电子学</a:t>
              </a:r>
              <a:endParaRPr lang="zh-CN" altLang="en-US" sz="2400" b="1">
                <a:solidFill>
                  <a:srgbClr val="FFFF00"/>
                </a:solidFill>
                <a:latin typeface="楷体_GB2312" pitchFamily="49" charset="-122"/>
                <a:ea typeface="楷体_GB2312" pitchFamily="49" charset="-122"/>
              </a:endParaRPr>
            </a:p>
          </p:txBody>
        </p:sp>
        <p:sp>
          <p:nvSpPr>
            <p:cNvPr id="139355" name="Line 91"/>
            <p:cNvSpPr>
              <a:spLocks noChangeShapeType="1"/>
            </p:cNvSpPr>
            <p:nvPr/>
          </p:nvSpPr>
          <p:spPr bwMode="auto">
            <a:xfrm>
              <a:off x="1518" y="2523"/>
              <a:ext cx="272" cy="0"/>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56" name="Line 92"/>
            <p:cNvSpPr>
              <a:spLocks noChangeShapeType="1"/>
            </p:cNvSpPr>
            <p:nvPr/>
          </p:nvSpPr>
          <p:spPr bwMode="auto">
            <a:xfrm>
              <a:off x="3833" y="2523"/>
              <a:ext cx="181" cy="0"/>
            </a:xfrm>
            <a:prstGeom prst="line">
              <a:avLst/>
            </a:prstGeom>
            <a:noFill/>
            <a:ln w="12700">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57" name="Text Box 93"/>
            <p:cNvSpPr txBox="1">
              <a:spLocks noChangeArrowheads="1"/>
            </p:cNvSpPr>
            <p:nvPr/>
          </p:nvSpPr>
          <p:spPr bwMode="auto">
            <a:xfrm>
              <a:off x="4014" y="2387"/>
              <a:ext cx="1089" cy="294"/>
            </a:xfrm>
            <a:prstGeom prst="rect">
              <a:avLst/>
            </a:prstGeom>
            <a:solidFill>
              <a:srgbClr val="0000CC"/>
            </a:solidFill>
            <a:ln w="9525">
              <a:solidFill>
                <a:srgbClr val="FFFF00"/>
              </a:solidFill>
              <a:miter lim="800000"/>
            </a:ln>
            <a:effectLst/>
          </p:spPr>
          <p:txBody>
            <a:bodyPr>
              <a:spAutoFit/>
            </a:bodyPr>
            <a:lstStyle/>
            <a:p>
              <a:pPr>
                <a:spcBef>
                  <a:spcPct val="50000"/>
                </a:spcBef>
              </a:pPr>
              <a:r>
                <a:rPr lang="zh-CN" altLang="en-US" sz="2400" b="1">
                  <a:solidFill>
                    <a:srgbClr val="FFFF00"/>
                  </a:solidFill>
                  <a:latin typeface="楷体_GB2312" pitchFamily="49" charset="-122"/>
                  <a:ea typeface="楷体_GB2312" pitchFamily="49" charset="-122"/>
                </a:rPr>
                <a:t>纳米光子学</a:t>
              </a:r>
              <a:endParaRPr lang="zh-CN" altLang="en-US" sz="2400" b="1">
                <a:solidFill>
                  <a:srgbClr val="FFFF00"/>
                </a:solidFill>
                <a:latin typeface="楷体_GB2312" pitchFamily="49" charset="-122"/>
                <a:ea typeface="楷体_GB2312" pitchFamily="49" charset="-122"/>
              </a:endParaRPr>
            </a:p>
          </p:txBody>
        </p:sp>
        <p:sp>
          <p:nvSpPr>
            <p:cNvPr id="139358" name="Line 94"/>
            <p:cNvSpPr>
              <a:spLocks noChangeShapeType="1"/>
            </p:cNvSpPr>
            <p:nvPr/>
          </p:nvSpPr>
          <p:spPr bwMode="auto">
            <a:xfrm>
              <a:off x="688" y="2387"/>
              <a:ext cx="0" cy="0"/>
            </a:xfrm>
            <a:prstGeom prst="line">
              <a:avLst/>
            </a:prstGeom>
            <a:noFill/>
            <a:ln w="9525">
              <a:solidFill>
                <a:schemeClr val="tx1"/>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59" name="Text Box 95"/>
            <p:cNvSpPr txBox="1">
              <a:spLocks noChangeArrowheads="1"/>
            </p:cNvSpPr>
            <p:nvPr/>
          </p:nvSpPr>
          <p:spPr bwMode="auto">
            <a:xfrm>
              <a:off x="1746" y="1026"/>
              <a:ext cx="982" cy="380"/>
            </a:xfrm>
            <a:prstGeom prst="rect">
              <a:avLst/>
            </a:prstGeom>
            <a:noFill/>
            <a:ln w="9525">
              <a:noFill/>
              <a:miter lim="800000"/>
            </a:ln>
            <a:effectLst/>
          </p:spPr>
          <p:txBody>
            <a:bodyPr>
              <a:spAutoFit/>
            </a:bodyPr>
            <a:lstStyle/>
            <a:p>
              <a:pPr algn="ctr">
                <a:lnSpc>
                  <a:spcPct val="120000"/>
                </a:lnSpc>
              </a:pPr>
              <a:r>
                <a:rPr lang="en-US" altLang="zh-CN" sz="1400" b="1">
                  <a:solidFill>
                    <a:srgbClr val="FFFF00"/>
                  </a:solidFill>
                  <a:latin typeface="Times New Roman" panose="02020603050405020304" pitchFamily="18" charset="0"/>
                  <a:ea typeface="宋体" panose="02010600030101010101" pitchFamily="2" charset="-122"/>
                </a:rPr>
                <a:t>1906</a:t>
              </a:r>
              <a:r>
                <a:rPr lang="zh-CN" altLang="en-US" sz="1400" b="1">
                  <a:solidFill>
                    <a:srgbClr val="FFFF00"/>
                  </a:solidFill>
                  <a:latin typeface="Times New Roman" panose="02020603050405020304" pitchFamily="18" charset="0"/>
                  <a:ea typeface="宋体" panose="02010600030101010101" pitchFamily="2" charset="-122"/>
                </a:rPr>
                <a:t>年</a:t>
              </a:r>
              <a:r>
                <a:rPr lang="zh-CN" altLang="en-US" sz="1400">
                  <a:solidFill>
                    <a:srgbClr val="FFFF00"/>
                  </a:solidFill>
                  <a:latin typeface="宋体" panose="02010600030101010101" pitchFamily="2" charset="-122"/>
                  <a:ea typeface="宋体" panose="02010600030101010101" pitchFamily="2" charset="-122"/>
                </a:rPr>
                <a:t>电子管</a:t>
              </a:r>
              <a:endParaRPr lang="zh-CN" altLang="en-US" sz="1400">
                <a:solidFill>
                  <a:srgbClr val="FFFF00"/>
                </a:solidFill>
                <a:latin typeface="宋体" panose="02010600030101010101" pitchFamily="2" charset="-122"/>
                <a:ea typeface="宋体" panose="02010600030101010101" pitchFamily="2" charset="-122"/>
              </a:endParaRPr>
            </a:p>
            <a:p>
              <a:pPr algn="ctr">
                <a:lnSpc>
                  <a:spcPct val="120000"/>
                </a:lnSpc>
              </a:pPr>
              <a:r>
                <a:rPr lang="en-US" altLang="zh-CN" sz="1400" b="1">
                  <a:solidFill>
                    <a:srgbClr val="FFFF00"/>
                  </a:solidFill>
                  <a:latin typeface="Times New Roman" panose="02020603050405020304" pitchFamily="18" charset="0"/>
                  <a:ea typeface="宋体" panose="02010600030101010101" pitchFamily="2" charset="-122"/>
                </a:rPr>
                <a:t>1948</a:t>
              </a:r>
              <a:r>
                <a:rPr lang="zh-CN" altLang="en-US" sz="1400">
                  <a:solidFill>
                    <a:srgbClr val="FFFF00"/>
                  </a:solidFill>
                  <a:latin typeface="Times New Roman" panose="02020603050405020304" pitchFamily="18" charset="0"/>
                  <a:ea typeface="宋体" panose="02010600030101010101" pitchFamily="2" charset="-122"/>
                </a:rPr>
                <a:t>年</a:t>
              </a:r>
              <a:r>
                <a:rPr lang="zh-CN" altLang="en-US" sz="1400">
                  <a:solidFill>
                    <a:srgbClr val="FFFF00"/>
                  </a:solidFill>
                  <a:latin typeface="宋体" panose="02010600030101010101" pitchFamily="2" charset="-122"/>
                  <a:ea typeface="宋体" panose="02010600030101010101" pitchFamily="2" charset="-122"/>
                </a:rPr>
                <a:t>晶体管</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0" name="Text Box 96"/>
            <p:cNvSpPr txBox="1">
              <a:spLocks noChangeArrowheads="1"/>
            </p:cNvSpPr>
            <p:nvPr/>
          </p:nvSpPr>
          <p:spPr bwMode="auto">
            <a:xfrm>
              <a:off x="2880" y="1117"/>
              <a:ext cx="998" cy="259"/>
            </a:xfrm>
            <a:prstGeom prst="rect">
              <a:avLst/>
            </a:prstGeom>
            <a:noFill/>
            <a:ln w="9525">
              <a:noFill/>
              <a:miter lim="800000"/>
            </a:ln>
            <a:effectLst/>
          </p:spPr>
          <p:txBody>
            <a:bodyPr>
              <a:spAutoFit/>
            </a:bodyPr>
            <a:lstStyle/>
            <a:p>
              <a:pPr algn="ctr">
                <a:lnSpc>
                  <a:spcPct val="50000"/>
                </a:lnSpc>
                <a:spcBef>
                  <a:spcPct val="50000"/>
                </a:spcBef>
              </a:pPr>
              <a:endParaRPr lang="en-US" altLang="zh-CN" sz="1400">
                <a:solidFill>
                  <a:srgbClr val="FFFF00"/>
                </a:solidFill>
                <a:latin typeface="宋体" panose="02010600030101010101" pitchFamily="2" charset="-122"/>
                <a:ea typeface="宋体" panose="02010600030101010101" pitchFamily="2" charset="-122"/>
              </a:endParaRPr>
            </a:p>
            <a:p>
              <a:pPr algn="ctr">
                <a:lnSpc>
                  <a:spcPct val="50000"/>
                </a:lnSpc>
                <a:spcBef>
                  <a:spcPct val="50000"/>
                </a:spcBef>
              </a:pPr>
              <a:r>
                <a:rPr lang="en-US" altLang="zh-CN" sz="1400" b="1">
                  <a:solidFill>
                    <a:srgbClr val="FFFF00"/>
                  </a:solidFill>
                  <a:latin typeface="Times New Roman" panose="02020603050405020304" pitchFamily="18" charset="0"/>
                  <a:ea typeface="宋体" panose="02010600030101010101" pitchFamily="2" charset="-122"/>
                </a:rPr>
                <a:t>1960</a:t>
              </a:r>
              <a:r>
                <a:rPr lang="zh-CN" altLang="en-US" sz="1400" b="1">
                  <a:solidFill>
                    <a:srgbClr val="FFFF00"/>
                  </a:solidFill>
                  <a:latin typeface="Times New Roman" panose="02020603050405020304" pitchFamily="18" charset="0"/>
                  <a:ea typeface="宋体" panose="02010600030101010101" pitchFamily="2" charset="-122"/>
                </a:rPr>
                <a:t>年</a:t>
              </a:r>
              <a:r>
                <a:rPr lang="zh-CN" altLang="en-US" sz="1400">
                  <a:solidFill>
                    <a:srgbClr val="FFFF00"/>
                  </a:solidFill>
                  <a:latin typeface="宋体" panose="02010600030101010101" pitchFamily="2" charset="-122"/>
                  <a:ea typeface="宋体" panose="02010600030101010101" pitchFamily="2" charset="-122"/>
                </a:rPr>
                <a:t>集成电路</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1" name="Text Box 97"/>
            <p:cNvSpPr txBox="1">
              <a:spLocks noChangeArrowheads="1"/>
            </p:cNvSpPr>
            <p:nvPr/>
          </p:nvSpPr>
          <p:spPr bwMode="auto">
            <a:xfrm>
              <a:off x="4195" y="1207"/>
              <a:ext cx="704" cy="192"/>
            </a:xfrm>
            <a:prstGeom prst="rect">
              <a:avLst/>
            </a:prstGeom>
            <a:noFill/>
            <a:ln w="9525">
              <a:noFill/>
              <a:miter lim="800000"/>
            </a:ln>
            <a:effectLst/>
          </p:spPr>
          <p:txBody>
            <a:bodyPr>
              <a:spAutoFit/>
            </a:bodyPr>
            <a:lstStyle/>
            <a:p>
              <a:pPr>
                <a:spcBef>
                  <a:spcPct val="50000"/>
                </a:spcBef>
              </a:pPr>
              <a:r>
                <a:rPr lang="en-US" altLang="zh-CN" sz="1400" b="1">
                  <a:solidFill>
                    <a:srgbClr val="FFFF00"/>
                  </a:solidFill>
                  <a:latin typeface="Times New Roman" panose="02020603050405020304" pitchFamily="18" charset="0"/>
                  <a:ea typeface="宋体" panose="02010600030101010101" pitchFamily="2" charset="-122"/>
                </a:rPr>
                <a:t>21</a:t>
              </a:r>
              <a:r>
                <a:rPr lang="zh-CN" altLang="en-US" sz="1400">
                  <a:solidFill>
                    <a:srgbClr val="FFFF00"/>
                  </a:solidFill>
                  <a:latin typeface="宋体" panose="02010600030101010101" pitchFamily="2" charset="-122"/>
                  <a:ea typeface="宋体" panose="02010600030101010101" pitchFamily="2" charset="-122"/>
                </a:rPr>
                <a:t>世纪－</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2" name="Text Box 98"/>
            <p:cNvSpPr txBox="1">
              <a:spLocks noChangeArrowheads="1"/>
            </p:cNvSpPr>
            <p:nvPr/>
          </p:nvSpPr>
          <p:spPr bwMode="auto">
            <a:xfrm>
              <a:off x="839" y="2160"/>
              <a:ext cx="598" cy="192"/>
            </a:xfrm>
            <a:prstGeom prst="rect">
              <a:avLst/>
            </a:prstGeom>
            <a:noFill/>
            <a:ln w="9525">
              <a:noFill/>
              <a:miter lim="800000"/>
            </a:ln>
            <a:effectLst/>
          </p:spPr>
          <p:txBody>
            <a:bodyPr>
              <a:spAutoFit/>
            </a:bodyPr>
            <a:lstStyle/>
            <a:p>
              <a:pPr>
                <a:spcBef>
                  <a:spcPct val="20000"/>
                </a:spcBef>
              </a:pPr>
              <a:r>
                <a:rPr lang="en-US" altLang="zh-CN" sz="1400" b="1">
                  <a:solidFill>
                    <a:srgbClr val="FFFF00"/>
                  </a:solidFill>
                  <a:latin typeface="Times New Roman" panose="02020603050405020304" pitchFamily="18" charset="0"/>
                  <a:ea typeface="楷体_GB2312" pitchFamily="49" charset="-122"/>
                </a:rPr>
                <a:t>18</a:t>
              </a:r>
              <a:r>
                <a:rPr lang="zh-CN" altLang="en-US" sz="1400">
                  <a:solidFill>
                    <a:srgbClr val="FFFF00"/>
                  </a:solidFill>
                  <a:latin typeface="宋体" panose="02010600030101010101" pitchFamily="2" charset="-122"/>
                  <a:ea typeface="宋体" panose="02010600030101010101" pitchFamily="2" charset="-122"/>
                </a:rPr>
                <a:t>世纪</a:t>
              </a:r>
              <a:r>
                <a:rPr lang="zh-CN" altLang="en-US" sz="1400">
                  <a:solidFill>
                    <a:srgbClr val="FFFF00"/>
                  </a:solidFill>
                  <a:latin typeface="楷体_GB2312" pitchFamily="49" charset="-122"/>
                  <a:ea typeface="楷体_GB2312" pitchFamily="49" charset="-122"/>
                </a:rPr>
                <a:t>－</a:t>
              </a:r>
              <a:endParaRPr lang="zh-CN" altLang="en-US" sz="1400">
                <a:solidFill>
                  <a:srgbClr val="FFFF00"/>
                </a:solidFill>
                <a:latin typeface="楷体_GB2312" pitchFamily="49" charset="-122"/>
                <a:ea typeface="楷体_GB2312" pitchFamily="49" charset="-122"/>
              </a:endParaRPr>
            </a:p>
          </p:txBody>
        </p:sp>
        <p:sp>
          <p:nvSpPr>
            <p:cNvPr id="139363" name="Text Box 99"/>
            <p:cNvSpPr txBox="1">
              <a:spLocks noChangeArrowheads="1"/>
            </p:cNvSpPr>
            <p:nvPr/>
          </p:nvSpPr>
          <p:spPr bwMode="auto">
            <a:xfrm>
              <a:off x="1746" y="2069"/>
              <a:ext cx="982" cy="259"/>
            </a:xfrm>
            <a:prstGeom prst="rect">
              <a:avLst/>
            </a:prstGeom>
            <a:noFill/>
            <a:ln w="9525">
              <a:noFill/>
              <a:miter lim="800000"/>
            </a:ln>
            <a:effectLst/>
          </p:spPr>
          <p:txBody>
            <a:bodyPr>
              <a:spAutoFit/>
            </a:bodyPr>
            <a:lstStyle/>
            <a:p>
              <a:pPr algn="ctr">
                <a:lnSpc>
                  <a:spcPct val="50000"/>
                </a:lnSpc>
                <a:spcBef>
                  <a:spcPct val="50000"/>
                </a:spcBef>
              </a:pPr>
              <a:endParaRPr lang="en-US" altLang="zh-CN" sz="1400">
                <a:solidFill>
                  <a:srgbClr val="FFFFFF"/>
                </a:solidFill>
                <a:latin typeface="Times New Roman" panose="02020603050405020304" pitchFamily="18" charset="0"/>
                <a:ea typeface="楷体_GB2312" pitchFamily="49" charset="-122"/>
              </a:endParaRPr>
            </a:p>
            <a:p>
              <a:pPr algn="ctr">
                <a:lnSpc>
                  <a:spcPct val="50000"/>
                </a:lnSpc>
                <a:spcBef>
                  <a:spcPct val="50000"/>
                </a:spcBef>
              </a:pPr>
              <a:r>
                <a:rPr lang="en-US" altLang="zh-CN" sz="1400" b="1">
                  <a:solidFill>
                    <a:srgbClr val="FFFF00"/>
                  </a:solidFill>
                  <a:latin typeface="Times New Roman" panose="02020603050405020304" pitchFamily="18" charset="0"/>
                  <a:ea typeface="宋体" panose="02010600030101010101" pitchFamily="2" charset="-122"/>
                </a:rPr>
                <a:t>1960</a:t>
              </a:r>
              <a:r>
                <a:rPr lang="zh-CN" altLang="en-US" sz="1400" b="1">
                  <a:solidFill>
                    <a:srgbClr val="FFFF00"/>
                  </a:solidFill>
                  <a:latin typeface="宋体" panose="02010600030101010101" pitchFamily="2" charset="-122"/>
                  <a:ea typeface="宋体" panose="02010600030101010101" pitchFamily="2" charset="-122"/>
                </a:rPr>
                <a:t>年</a:t>
              </a:r>
              <a:r>
                <a:rPr lang="zh-CN" altLang="en-US" sz="1400">
                  <a:solidFill>
                    <a:srgbClr val="FFFF00"/>
                  </a:solidFill>
                  <a:latin typeface="宋体" panose="02010600030101010101" pitchFamily="2" charset="-122"/>
                  <a:ea typeface="宋体" panose="02010600030101010101" pitchFamily="2" charset="-122"/>
                </a:rPr>
                <a:t>激光器</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4" name="Text Box 100"/>
            <p:cNvSpPr txBox="1">
              <a:spLocks noChangeArrowheads="1"/>
            </p:cNvSpPr>
            <p:nvPr/>
          </p:nvSpPr>
          <p:spPr bwMode="auto">
            <a:xfrm>
              <a:off x="2880" y="1888"/>
              <a:ext cx="1043" cy="447"/>
            </a:xfrm>
            <a:prstGeom prst="rect">
              <a:avLst/>
            </a:prstGeom>
            <a:noFill/>
            <a:ln w="9525">
              <a:noFill/>
              <a:miter lim="800000"/>
            </a:ln>
            <a:effectLst/>
          </p:spPr>
          <p:txBody>
            <a:bodyPr>
              <a:spAutoFit/>
            </a:bodyPr>
            <a:lstStyle/>
            <a:p>
              <a:pPr>
                <a:lnSpc>
                  <a:spcPct val="50000"/>
                </a:lnSpc>
                <a:spcBef>
                  <a:spcPct val="50000"/>
                </a:spcBef>
              </a:pPr>
              <a:endParaRPr lang="en-US" altLang="zh-CN" sz="1400">
                <a:solidFill>
                  <a:srgbClr val="FFFFFF"/>
                </a:solidFill>
                <a:latin typeface="Times New Roman" panose="02020603050405020304" pitchFamily="18" charset="0"/>
                <a:ea typeface="楷体_GB2312" pitchFamily="49" charset="-122"/>
              </a:endParaRPr>
            </a:p>
            <a:p>
              <a:pPr>
                <a:lnSpc>
                  <a:spcPct val="120000"/>
                </a:lnSpc>
              </a:pPr>
              <a:r>
                <a:rPr lang="en-US" altLang="zh-CN" sz="1400" b="1">
                  <a:solidFill>
                    <a:srgbClr val="FFFFFF"/>
                  </a:solidFill>
                  <a:latin typeface="Times New Roman" panose="02020603050405020304" pitchFamily="18" charset="0"/>
                  <a:ea typeface="楷体_GB2312" pitchFamily="49" charset="-122"/>
                </a:rPr>
                <a:t>    </a:t>
              </a:r>
              <a:r>
                <a:rPr lang="en-US" altLang="zh-CN" sz="1400" b="1">
                  <a:solidFill>
                    <a:srgbClr val="FFFF00"/>
                  </a:solidFill>
                  <a:latin typeface="Times New Roman" panose="02020603050405020304" pitchFamily="18" charset="0"/>
                  <a:ea typeface="楷体_GB2312" pitchFamily="49" charset="-122"/>
                </a:rPr>
                <a:t>1970</a:t>
              </a:r>
              <a:r>
                <a:rPr lang="zh-CN" altLang="en-US" sz="1400">
                  <a:solidFill>
                    <a:srgbClr val="FFFF00"/>
                  </a:solidFill>
                  <a:latin typeface="楷体_GB2312" pitchFamily="49" charset="-122"/>
                  <a:ea typeface="楷体_GB2312" pitchFamily="49" charset="-122"/>
                </a:rPr>
                <a:t>年</a:t>
              </a:r>
              <a:r>
                <a:rPr lang="zh-CN" altLang="en-US" sz="1400">
                  <a:solidFill>
                    <a:srgbClr val="FFFF00"/>
                  </a:solidFill>
                  <a:latin typeface="宋体" panose="02010600030101010101" pitchFamily="2" charset="-122"/>
                  <a:ea typeface="宋体" panose="02010600030101010101" pitchFamily="2" charset="-122"/>
                </a:rPr>
                <a:t>光纤、</a:t>
              </a:r>
              <a:endParaRPr lang="zh-CN" altLang="en-US" sz="1400">
                <a:solidFill>
                  <a:srgbClr val="FFFF00"/>
                </a:solidFill>
                <a:latin typeface="宋体" panose="02010600030101010101" pitchFamily="2" charset="-122"/>
                <a:ea typeface="宋体" panose="02010600030101010101" pitchFamily="2" charset="-122"/>
              </a:endParaRPr>
            </a:p>
            <a:p>
              <a:pPr>
                <a:lnSpc>
                  <a:spcPct val="120000"/>
                </a:lnSpc>
              </a:pPr>
              <a:r>
                <a:rPr lang="zh-CN" altLang="en-US" sz="1400">
                  <a:solidFill>
                    <a:srgbClr val="FFFF00"/>
                  </a:solidFill>
                  <a:latin typeface="宋体" panose="02010600030101010101" pitchFamily="2" charset="-122"/>
                  <a:ea typeface="宋体" panose="02010600030101010101" pitchFamily="2" charset="-122"/>
                </a:rPr>
                <a:t>室温</a:t>
              </a:r>
              <a:r>
                <a:rPr lang="en-US" altLang="zh-CN" sz="1400">
                  <a:solidFill>
                    <a:srgbClr val="FFFF00"/>
                  </a:solidFill>
                  <a:latin typeface="宋体" panose="02010600030101010101" pitchFamily="2" charset="-122"/>
                  <a:ea typeface="宋体" panose="02010600030101010101" pitchFamily="2" charset="-122"/>
                </a:rPr>
                <a:t>LD</a:t>
              </a:r>
              <a:r>
                <a:rPr lang="zh-CN" altLang="en-US" sz="1400">
                  <a:solidFill>
                    <a:srgbClr val="FFFF00"/>
                  </a:solidFill>
                  <a:latin typeface="宋体" panose="02010600030101010101" pitchFamily="2" charset="-122"/>
                  <a:ea typeface="宋体" panose="02010600030101010101" pitchFamily="2" charset="-122"/>
                </a:rPr>
                <a:t>、集成光路</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5" name="Text Box 101"/>
            <p:cNvSpPr txBox="1">
              <a:spLocks noChangeArrowheads="1"/>
            </p:cNvSpPr>
            <p:nvPr/>
          </p:nvSpPr>
          <p:spPr bwMode="auto">
            <a:xfrm>
              <a:off x="4195" y="2115"/>
              <a:ext cx="704" cy="192"/>
            </a:xfrm>
            <a:prstGeom prst="rect">
              <a:avLst/>
            </a:prstGeom>
            <a:noFill/>
            <a:ln w="9525">
              <a:noFill/>
              <a:miter lim="800000"/>
            </a:ln>
            <a:effectLst/>
          </p:spPr>
          <p:txBody>
            <a:bodyPr>
              <a:spAutoFit/>
            </a:bodyPr>
            <a:lstStyle/>
            <a:p>
              <a:pPr>
                <a:spcBef>
                  <a:spcPct val="50000"/>
                </a:spcBef>
              </a:pPr>
              <a:r>
                <a:rPr lang="en-US" altLang="zh-CN" sz="1400">
                  <a:solidFill>
                    <a:srgbClr val="FFFF00"/>
                  </a:solidFill>
                  <a:latin typeface="宋体" panose="02010600030101010101" pitchFamily="2" charset="-122"/>
                  <a:ea typeface="宋体" panose="02010600030101010101" pitchFamily="2" charset="-122"/>
                </a:rPr>
                <a:t>21</a:t>
              </a:r>
              <a:r>
                <a:rPr lang="zh-CN" altLang="en-US" sz="1400">
                  <a:solidFill>
                    <a:srgbClr val="FFFF00"/>
                  </a:solidFill>
                  <a:latin typeface="宋体" panose="02010600030101010101" pitchFamily="2" charset="-122"/>
                  <a:ea typeface="宋体" panose="02010600030101010101" pitchFamily="2" charset="-122"/>
                </a:rPr>
                <a:t>世纪－</a:t>
              </a:r>
              <a:endParaRPr lang="zh-CN" altLang="en-US" sz="1400">
                <a:solidFill>
                  <a:srgbClr val="FFFF00"/>
                </a:solidFill>
                <a:latin typeface="宋体" panose="02010600030101010101" pitchFamily="2" charset="-122"/>
                <a:ea typeface="宋体" panose="02010600030101010101" pitchFamily="2" charset="-122"/>
              </a:endParaRPr>
            </a:p>
          </p:txBody>
        </p:sp>
        <p:sp>
          <p:nvSpPr>
            <p:cNvPr id="139366" name="Text Box 102"/>
            <p:cNvSpPr txBox="1">
              <a:spLocks noChangeArrowheads="1"/>
            </p:cNvSpPr>
            <p:nvPr/>
          </p:nvSpPr>
          <p:spPr bwMode="auto">
            <a:xfrm>
              <a:off x="1883" y="2795"/>
              <a:ext cx="771" cy="911"/>
            </a:xfrm>
            <a:prstGeom prst="rect">
              <a:avLst/>
            </a:prstGeom>
            <a:noFill/>
            <a:ln w="9525">
              <a:solidFill>
                <a:schemeClr val="bg1"/>
              </a:solidFill>
              <a:miter lim="800000"/>
            </a:ln>
            <a:effectLst/>
          </p:spPr>
          <p:txBody>
            <a:bodyPr>
              <a:spAutoFit/>
            </a:bodyPr>
            <a:lstStyle/>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激光物理学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非线性光学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付里叶光学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量子光学</a:t>
              </a:r>
              <a:endParaRPr lang="zh-CN" altLang="en-US" sz="1600">
                <a:solidFill>
                  <a:srgbClr val="FFFF00"/>
                </a:solidFill>
                <a:latin typeface="宋体" panose="02010600030101010101" pitchFamily="2" charset="-122"/>
                <a:ea typeface="宋体" panose="02010600030101010101" pitchFamily="2" charset="-122"/>
              </a:endParaRPr>
            </a:p>
          </p:txBody>
        </p:sp>
        <p:sp>
          <p:nvSpPr>
            <p:cNvPr id="139367" name="Text Box 103"/>
            <p:cNvSpPr txBox="1">
              <a:spLocks noChangeArrowheads="1"/>
            </p:cNvSpPr>
            <p:nvPr/>
          </p:nvSpPr>
          <p:spPr bwMode="auto">
            <a:xfrm>
              <a:off x="839" y="2795"/>
              <a:ext cx="681" cy="911"/>
            </a:xfrm>
            <a:prstGeom prst="rect">
              <a:avLst/>
            </a:prstGeom>
            <a:noFill/>
            <a:ln w="9525">
              <a:solidFill>
                <a:schemeClr val="bg1"/>
              </a:solidFill>
              <a:miter lim="800000"/>
            </a:ln>
            <a:effectLst/>
          </p:spPr>
          <p:txBody>
            <a:bodyPr>
              <a:spAutoFit/>
            </a:bodyPr>
            <a:lstStyle/>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几何光学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物理光学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工程光学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光谱学</a:t>
              </a:r>
              <a:endParaRPr lang="zh-CN" altLang="en-US" sz="1600">
                <a:solidFill>
                  <a:srgbClr val="FFFF00"/>
                </a:solidFill>
                <a:latin typeface="宋体" panose="02010600030101010101" pitchFamily="2" charset="-122"/>
                <a:ea typeface="宋体" panose="02010600030101010101" pitchFamily="2" charset="-122"/>
              </a:endParaRPr>
            </a:p>
          </p:txBody>
        </p:sp>
        <p:sp>
          <p:nvSpPr>
            <p:cNvPr id="139368" name="Text Box 104"/>
            <p:cNvSpPr txBox="1">
              <a:spLocks noChangeArrowheads="1"/>
            </p:cNvSpPr>
            <p:nvPr/>
          </p:nvSpPr>
          <p:spPr bwMode="auto">
            <a:xfrm>
              <a:off x="2971" y="2795"/>
              <a:ext cx="817" cy="911"/>
            </a:xfrm>
            <a:prstGeom prst="rect">
              <a:avLst/>
            </a:prstGeom>
            <a:noFill/>
            <a:ln w="9525">
              <a:solidFill>
                <a:schemeClr val="bg1"/>
              </a:solidFill>
              <a:miter lim="800000"/>
            </a:ln>
            <a:effectLst/>
          </p:spPr>
          <p:txBody>
            <a:bodyPr>
              <a:spAutoFit/>
            </a:bodyPr>
            <a:lstStyle/>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光纤光学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集成光学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光纤通信</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量子光通信</a:t>
              </a:r>
              <a:endParaRPr lang="zh-CN" altLang="en-US" sz="1600">
                <a:solidFill>
                  <a:srgbClr val="FFFF00"/>
                </a:solidFill>
                <a:latin typeface="宋体" panose="02010600030101010101" pitchFamily="2" charset="-122"/>
                <a:ea typeface="宋体" panose="02010600030101010101" pitchFamily="2" charset="-122"/>
              </a:endParaRPr>
            </a:p>
          </p:txBody>
        </p:sp>
        <p:sp>
          <p:nvSpPr>
            <p:cNvPr id="139369" name="Text Box 105"/>
            <p:cNvSpPr txBox="1">
              <a:spLocks noChangeArrowheads="1"/>
            </p:cNvSpPr>
            <p:nvPr/>
          </p:nvSpPr>
          <p:spPr bwMode="auto">
            <a:xfrm>
              <a:off x="4105" y="2795"/>
              <a:ext cx="953" cy="911"/>
            </a:xfrm>
            <a:prstGeom prst="rect">
              <a:avLst/>
            </a:prstGeom>
            <a:noFill/>
            <a:ln w="9525">
              <a:solidFill>
                <a:schemeClr val="bg1"/>
              </a:solidFill>
              <a:miter lim="800000"/>
            </a:ln>
            <a:effectLst/>
          </p:spPr>
          <p:txBody>
            <a:bodyPr>
              <a:spAutoFit/>
            </a:bodyPr>
            <a:lstStyle/>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近场光学</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纳米光子材料</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纳米光子器件</a:t>
              </a:r>
              <a:endParaRPr lang="zh-CN" altLang="en-US" sz="1600">
                <a:solidFill>
                  <a:srgbClr val="FFFF00"/>
                </a:solidFill>
                <a:latin typeface="宋体" panose="02010600030101010101" pitchFamily="2" charset="-122"/>
                <a:ea typeface="宋体" panose="02010600030101010101" pitchFamily="2" charset="-122"/>
              </a:endParaRPr>
            </a:p>
            <a:p>
              <a:pPr algn="ctr">
                <a:spcBef>
                  <a:spcPct val="50000"/>
                </a:spcBef>
              </a:pPr>
              <a:r>
                <a:rPr lang="zh-CN" altLang="en-US" sz="1600">
                  <a:solidFill>
                    <a:srgbClr val="FFFF00"/>
                  </a:solidFill>
                  <a:latin typeface="宋体" panose="02010600030101010101" pitchFamily="2" charset="-122"/>
                  <a:ea typeface="宋体" panose="02010600030101010101" pitchFamily="2" charset="-122"/>
                </a:rPr>
                <a:t>全光信息技术</a:t>
              </a:r>
              <a:endParaRPr lang="zh-CN" altLang="en-US" sz="1600">
                <a:solidFill>
                  <a:srgbClr val="FFFF00"/>
                </a:solidFill>
                <a:latin typeface="宋体" panose="02010600030101010101" pitchFamily="2" charset="-122"/>
                <a:ea typeface="宋体" panose="02010600030101010101" pitchFamily="2" charset="-122"/>
              </a:endParaRPr>
            </a:p>
          </p:txBody>
        </p:sp>
        <p:sp>
          <p:nvSpPr>
            <p:cNvPr id="139370" name="Rectangle 106"/>
            <p:cNvSpPr>
              <a:spLocks noChangeArrowheads="1"/>
            </p:cNvSpPr>
            <p:nvPr/>
          </p:nvSpPr>
          <p:spPr bwMode="auto">
            <a:xfrm>
              <a:off x="204" y="1661"/>
              <a:ext cx="363" cy="816"/>
            </a:xfrm>
            <a:prstGeom prst="rect">
              <a:avLst/>
            </a:prstGeom>
            <a:solidFill>
              <a:srgbClr val="0000CC"/>
            </a:solidFill>
            <a:ln w="9525">
              <a:solidFill>
                <a:schemeClr val="bg1"/>
              </a:solidFill>
              <a:miter lim="800000"/>
            </a:ln>
            <a:effectLst/>
          </p:spPr>
          <p:txBody>
            <a:bodyPr wrap="none" anchor="ctr"/>
            <a:lstStyle/>
            <a:p>
              <a:pPr algn="ctr"/>
              <a:r>
                <a:rPr lang="zh-CN" altLang="en-US" sz="2400" b="1">
                  <a:solidFill>
                    <a:srgbClr val="FFFF00"/>
                  </a:solidFill>
                  <a:latin typeface="Times New Roman" panose="02020603050405020304" pitchFamily="18" charset="0"/>
                  <a:ea typeface="宋体" panose="02010600030101010101" pitchFamily="2" charset="-122"/>
                </a:rPr>
                <a:t>物</a:t>
              </a:r>
              <a:endParaRPr lang="zh-CN" altLang="en-US" sz="2400" b="1">
                <a:solidFill>
                  <a:srgbClr val="FFFF00"/>
                </a:solidFill>
                <a:latin typeface="Times New Roman" panose="02020603050405020304" pitchFamily="18" charset="0"/>
                <a:ea typeface="宋体" panose="02010600030101010101" pitchFamily="2" charset="-122"/>
              </a:endParaRPr>
            </a:p>
            <a:p>
              <a:pPr algn="ctr"/>
              <a:r>
                <a:rPr lang="zh-CN" altLang="en-US" sz="2400" b="1">
                  <a:solidFill>
                    <a:srgbClr val="FFFF00"/>
                  </a:solidFill>
                  <a:latin typeface="Times New Roman" panose="02020603050405020304" pitchFamily="18" charset="0"/>
                  <a:ea typeface="宋体" panose="02010600030101010101" pitchFamily="2" charset="-122"/>
                </a:rPr>
                <a:t>理</a:t>
              </a:r>
              <a:endParaRPr lang="zh-CN" altLang="en-US" sz="2400" b="1">
                <a:solidFill>
                  <a:srgbClr val="FFFF00"/>
                </a:solidFill>
                <a:latin typeface="Times New Roman" panose="02020603050405020304" pitchFamily="18" charset="0"/>
                <a:ea typeface="宋体" panose="02010600030101010101" pitchFamily="2" charset="-122"/>
              </a:endParaRPr>
            </a:p>
            <a:p>
              <a:pPr algn="ctr"/>
              <a:r>
                <a:rPr lang="zh-CN" altLang="en-US" sz="2400" b="1">
                  <a:solidFill>
                    <a:srgbClr val="FFFF00"/>
                  </a:solidFill>
                  <a:latin typeface="Times New Roman" panose="02020603050405020304" pitchFamily="18" charset="0"/>
                  <a:ea typeface="宋体" panose="02010600030101010101" pitchFamily="2" charset="-122"/>
                </a:rPr>
                <a:t>学</a:t>
              </a:r>
              <a:endParaRPr lang="zh-CN" altLang="en-US" sz="2400" b="1">
                <a:solidFill>
                  <a:srgbClr val="FFFF00"/>
                </a:solidFill>
                <a:latin typeface="Times New Roman" panose="02020603050405020304" pitchFamily="18" charset="0"/>
                <a:ea typeface="宋体" panose="02010600030101010101" pitchFamily="2" charset="-122"/>
              </a:endParaRPr>
            </a:p>
          </p:txBody>
        </p:sp>
        <p:sp>
          <p:nvSpPr>
            <p:cNvPr id="139371" name="Line 107"/>
            <p:cNvSpPr>
              <a:spLocks noChangeShapeType="1"/>
            </p:cNvSpPr>
            <p:nvPr/>
          </p:nvSpPr>
          <p:spPr bwMode="auto">
            <a:xfrm flipV="1">
              <a:off x="567" y="1570"/>
              <a:ext cx="226" cy="227"/>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72" name="Line 108"/>
            <p:cNvSpPr>
              <a:spLocks noChangeShapeType="1"/>
            </p:cNvSpPr>
            <p:nvPr/>
          </p:nvSpPr>
          <p:spPr bwMode="auto">
            <a:xfrm>
              <a:off x="565" y="2342"/>
              <a:ext cx="273" cy="181"/>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73" name="Text Box 109"/>
            <p:cNvSpPr txBox="1">
              <a:spLocks noChangeArrowheads="1"/>
            </p:cNvSpPr>
            <p:nvPr/>
          </p:nvSpPr>
          <p:spPr bwMode="auto">
            <a:xfrm>
              <a:off x="4558" y="1933"/>
              <a:ext cx="862" cy="250"/>
            </a:xfrm>
            <a:prstGeom prst="rect">
              <a:avLst/>
            </a:prstGeom>
            <a:noFill/>
            <a:ln w="9525">
              <a:noFill/>
              <a:miter lim="800000"/>
            </a:ln>
            <a:effectLst/>
          </p:spPr>
          <p:txBody>
            <a:bodyPr>
              <a:spAutoFit/>
            </a:bodyPr>
            <a:lstStyle/>
            <a:p>
              <a:pPr>
                <a:spcBef>
                  <a:spcPct val="50000"/>
                </a:spcBef>
              </a:pPr>
              <a:endParaRPr lang="zh-CN" altLang="zh-CN" sz="2000" b="1">
                <a:solidFill>
                  <a:srgbClr val="000000"/>
                </a:solidFill>
                <a:latin typeface="Times New Roman" panose="02020603050405020304" pitchFamily="18" charset="0"/>
                <a:ea typeface="宋体" panose="02010600030101010101" pitchFamily="2" charset="-122"/>
              </a:endParaRPr>
            </a:p>
          </p:txBody>
        </p:sp>
        <p:sp>
          <p:nvSpPr>
            <p:cNvPr id="139374" name="Text Box 110"/>
            <p:cNvSpPr txBox="1">
              <a:spLocks noChangeArrowheads="1"/>
            </p:cNvSpPr>
            <p:nvPr/>
          </p:nvSpPr>
          <p:spPr bwMode="auto">
            <a:xfrm>
              <a:off x="5284" y="1570"/>
              <a:ext cx="363" cy="984"/>
            </a:xfrm>
            <a:prstGeom prst="rect">
              <a:avLst/>
            </a:prstGeom>
            <a:solidFill>
              <a:srgbClr val="0000CC"/>
            </a:solidFill>
            <a:ln w="9525">
              <a:solidFill>
                <a:srgbClr val="FFFF00"/>
              </a:solidFill>
              <a:miter lim="800000"/>
            </a:ln>
            <a:effectLst/>
          </p:spPr>
          <p:txBody>
            <a:bodyPr>
              <a:spAutoFit/>
            </a:bodyPr>
            <a:lstStyle/>
            <a:p>
              <a:pPr algn="ctr">
                <a:spcBef>
                  <a:spcPct val="50000"/>
                </a:spcBef>
              </a:pPr>
              <a:r>
                <a:rPr lang="zh-CN" altLang="en-US" sz="2400" b="1">
                  <a:solidFill>
                    <a:srgbClr val="FFFF00"/>
                  </a:solidFill>
                  <a:latin typeface="Times New Roman" panose="02020603050405020304" pitchFamily="18" charset="0"/>
                  <a:ea typeface="宋体" panose="02010600030101010101" pitchFamily="2" charset="-122"/>
                </a:rPr>
                <a:t>纳米科学</a:t>
              </a:r>
              <a:endParaRPr lang="zh-CN" altLang="en-US" sz="2400" b="1">
                <a:solidFill>
                  <a:srgbClr val="FFFF00"/>
                </a:solidFill>
                <a:latin typeface="Times New Roman" panose="02020603050405020304" pitchFamily="18" charset="0"/>
                <a:ea typeface="宋体" panose="02010600030101010101" pitchFamily="2" charset="-122"/>
              </a:endParaRPr>
            </a:p>
          </p:txBody>
        </p:sp>
        <p:sp>
          <p:nvSpPr>
            <p:cNvPr id="139375" name="Line 111"/>
            <p:cNvSpPr>
              <a:spLocks noChangeShapeType="1"/>
            </p:cNvSpPr>
            <p:nvPr/>
          </p:nvSpPr>
          <p:spPr bwMode="auto">
            <a:xfrm flipH="1">
              <a:off x="4921" y="2205"/>
              <a:ext cx="363" cy="182"/>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39376" name="Line 112"/>
            <p:cNvSpPr>
              <a:spLocks noChangeShapeType="1"/>
            </p:cNvSpPr>
            <p:nvPr/>
          </p:nvSpPr>
          <p:spPr bwMode="auto">
            <a:xfrm flipH="1" flipV="1">
              <a:off x="4921" y="1752"/>
              <a:ext cx="363" cy="136"/>
            </a:xfrm>
            <a:prstGeom prst="line">
              <a:avLst/>
            </a:prstGeom>
            <a:noFill/>
            <a:ln w="9525">
              <a:solidFill>
                <a:srgbClr val="FFFF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grpSp>
      <p:sp>
        <p:nvSpPr>
          <p:cNvPr id="39" name="日期占位符 38"/>
          <p:cNvSpPr>
            <a:spLocks noGrp="1"/>
          </p:cNvSpPr>
          <p:nvPr>
            <p:ph type="dt" sz="half" idx="10"/>
          </p:nvPr>
        </p:nvSpPr>
        <p:spPr/>
        <p:txBody>
          <a:bodyPr/>
          <a:lstStyle/>
          <a:p>
            <a:fld id="{4B4F934C-2CCB-4C8C-A1A3-40A6FFC1B995}" type="datetime1">
              <a:rPr lang="zh-CN" altLang="en-US" smtClean="0">
                <a:solidFill>
                  <a:schemeClr val="bg1"/>
                </a:solidFill>
              </a:rPr>
            </a:fld>
            <a:endParaRPr lang="en-US" altLang="zh-CN" dirty="0">
              <a:solidFill>
                <a:schemeClr val="bg1"/>
              </a:solidFill>
            </a:endParaRPr>
          </a:p>
        </p:txBody>
      </p:sp>
      <p:sp>
        <p:nvSpPr>
          <p:cNvPr id="40" name="页脚占位符 39"/>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
        <p:nvSpPr>
          <p:cNvPr id="3" name="文本框 2"/>
          <p:cNvSpPr txBox="1"/>
          <p:nvPr/>
        </p:nvSpPr>
        <p:spPr>
          <a:xfrm>
            <a:off x="1330325" y="188595"/>
            <a:ext cx="6835140" cy="645160"/>
          </a:xfrm>
          <a:prstGeom prst="rect">
            <a:avLst/>
          </a:prstGeom>
          <a:noFill/>
        </p:spPr>
        <p:txBody>
          <a:bodyPr wrap="none" rtlCol="0" anchor="t">
            <a:spAutoFit/>
          </a:bodyPr>
          <a:p>
            <a:r>
              <a:rPr lang="en-US" altLang="zh-CN" b="1">
                <a:solidFill>
                  <a:srgbClr val="FFFF99"/>
                </a:solidFill>
                <a:sym typeface="+mn-ea"/>
              </a:rPr>
              <a:t>§2.1.3 </a:t>
            </a:r>
            <a:r>
              <a:rPr lang="zh-CN" altLang="en-US" b="1" smtClean="0">
                <a:solidFill>
                  <a:srgbClr val="FFFF00"/>
                </a:solidFill>
                <a:latin typeface="黑体" panose="02010609060101010101" pitchFamily="2" charset="-122"/>
                <a:ea typeface="黑体" panose="02010609060101010101" pitchFamily="2" charset="-122"/>
                <a:sym typeface="+mn-ea"/>
              </a:rPr>
              <a:t>光子学与电子学发展前景</a:t>
            </a:r>
            <a:endParaRPr lang="zh-CN" altLang="en-US" b="1" smtClean="0">
              <a:solidFill>
                <a:srgbClr val="FFFF00"/>
              </a:solidFill>
              <a:latin typeface="黑体" panose="02010609060101010101" pitchFamily="2" charset="-122"/>
              <a:ea typeface="黑体" panose="02010609060101010101" pitchFamily="2"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a:ln>
            <a:miter lim="800000"/>
          </a:ln>
        </p:spPr>
        <p:txBody>
          <a:bodyPr/>
          <a:lstStyle/>
          <a:p>
            <a:fld id="{5D715E34-EB9F-4834-AC39-1A016089DA6C}"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8195" name="灯片编号占位符 5"/>
          <p:cNvSpPr>
            <a:spLocks noGrp="1"/>
          </p:cNvSpPr>
          <p:nvPr>
            <p:ph type="sldNum" sz="quarter" idx="12"/>
          </p:nvPr>
        </p:nvSpPr>
        <p:spPr>
          <a:noFill/>
          <a:ln>
            <a:miter lim="800000"/>
          </a:ln>
        </p:spPr>
        <p:txBody>
          <a:bodyPr/>
          <a:lstStyle/>
          <a:p>
            <a:fld id="{0E03B4D3-EB87-44EA-81CF-1A5EA4CA3DD1}"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8196" name="Rectangle 2"/>
          <p:cNvSpPr>
            <a:spLocks noGrp="1" noChangeArrowheads="1"/>
          </p:cNvSpPr>
          <p:nvPr>
            <p:ph type="title"/>
          </p:nvPr>
        </p:nvSpPr>
        <p:spPr>
          <a:xfrm>
            <a:off x="395288" y="115888"/>
            <a:ext cx="8424862" cy="1143000"/>
          </a:xfrm>
        </p:spPr>
        <p:txBody>
          <a:bodyPr/>
          <a:lstStyle/>
          <a:p>
            <a:pPr eaLnBrk="1" hangingPunct="1"/>
            <a:r>
              <a:rPr lang="zh-CN" altLang="en-US" b="1" smtClean="0">
                <a:solidFill>
                  <a:srgbClr val="FFCC00"/>
                </a:solidFill>
                <a:ea typeface="黑体" panose="02010609060101010101" pitchFamily="2" charset="-122"/>
              </a:rPr>
              <a:t>光子学与电子学相似的发展历程</a:t>
            </a:r>
            <a:endParaRPr lang="zh-CN" altLang="en-US" b="1" smtClean="0">
              <a:solidFill>
                <a:srgbClr val="FFCC00"/>
              </a:solidFill>
              <a:ea typeface="黑体" panose="02010609060101010101" pitchFamily="2" charset="-122"/>
            </a:endParaRPr>
          </a:p>
        </p:txBody>
      </p:sp>
      <p:sp>
        <p:nvSpPr>
          <p:cNvPr id="8197" name="Rectangle 4"/>
          <p:cNvSpPr>
            <a:spLocks noChangeArrowheads="1"/>
          </p:cNvSpPr>
          <p:nvPr/>
        </p:nvSpPr>
        <p:spPr bwMode="auto">
          <a:xfrm>
            <a:off x="1042988" y="1052513"/>
            <a:ext cx="649287" cy="2303462"/>
          </a:xfrm>
          <a:prstGeom prst="rect">
            <a:avLst/>
          </a:prstGeom>
          <a:gradFill rotWithShape="1">
            <a:gsLst>
              <a:gs pos="0">
                <a:srgbClr val="6600CC"/>
              </a:gs>
              <a:gs pos="50000">
                <a:srgbClr val="2F005E"/>
              </a:gs>
              <a:gs pos="100000">
                <a:srgbClr val="6600CC"/>
              </a:gs>
            </a:gsLst>
            <a:lin ang="0" scaled="1"/>
          </a:gradFill>
          <a:ln w="9525">
            <a:solidFill>
              <a:schemeClr val="tx1"/>
            </a:solidFill>
            <a:miter lim="800000"/>
          </a:ln>
          <a:effectLst/>
        </p:spPr>
        <p:txBody>
          <a:bodyPr vert="eaVert" wrap="none" anchor="ctr"/>
          <a:lstStyle/>
          <a:p>
            <a:pPr algn="ctr"/>
            <a:r>
              <a:rPr lang="zh-CN" altLang="en-US" sz="2800" b="1">
                <a:solidFill>
                  <a:srgbClr val="FFFFFF"/>
                </a:solidFill>
                <a:latin typeface="Times New Roman" panose="02020603050405020304" pitchFamily="18" charset="0"/>
                <a:ea typeface="黑体" panose="02010609060101010101" pitchFamily="2" charset="-122"/>
              </a:rPr>
              <a:t>电子学</a:t>
            </a:r>
            <a:endParaRPr lang="zh-CN" altLang="en-US" sz="2800" b="1">
              <a:solidFill>
                <a:srgbClr val="FFFFFF"/>
              </a:solidFill>
              <a:latin typeface="Times New Roman" panose="02020603050405020304" pitchFamily="18" charset="0"/>
              <a:ea typeface="黑体" panose="02010609060101010101" pitchFamily="2" charset="-122"/>
            </a:endParaRPr>
          </a:p>
        </p:txBody>
      </p:sp>
      <p:sp>
        <p:nvSpPr>
          <p:cNvPr id="8198" name="Rectangle 5"/>
          <p:cNvSpPr>
            <a:spLocks noChangeArrowheads="1"/>
          </p:cNvSpPr>
          <p:nvPr/>
        </p:nvSpPr>
        <p:spPr bwMode="auto">
          <a:xfrm>
            <a:off x="1042988" y="3573463"/>
            <a:ext cx="649287" cy="2159000"/>
          </a:xfrm>
          <a:prstGeom prst="rect">
            <a:avLst/>
          </a:prstGeom>
          <a:gradFill rotWithShape="1">
            <a:gsLst>
              <a:gs pos="0">
                <a:srgbClr val="00FF00"/>
              </a:gs>
              <a:gs pos="50000">
                <a:srgbClr val="007600"/>
              </a:gs>
              <a:gs pos="100000">
                <a:srgbClr val="00FF00"/>
              </a:gs>
            </a:gsLst>
            <a:lin ang="0" scaled="1"/>
          </a:gradFill>
          <a:ln w="9525">
            <a:solidFill>
              <a:schemeClr val="tx1"/>
            </a:solidFill>
            <a:miter lim="800000"/>
          </a:ln>
          <a:effectLst/>
        </p:spPr>
        <p:txBody>
          <a:bodyPr vert="eaVert" wrap="none" anchor="ctr"/>
          <a:lstStyle/>
          <a:p>
            <a:pPr algn="ctr"/>
            <a:r>
              <a:rPr lang="zh-CN" altLang="en-US" sz="2800" b="1">
                <a:solidFill>
                  <a:srgbClr val="FFFFFF"/>
                </a:solidFill>
                <a:latin typeface="Times New Roman" panose="02020603050405020304" pitchFamily="18" charset="0"/>
                <a:ea typeface="黑体" panose="02010609060101010101" pitchFamily="2" charset="-122"/>
              </a:rPr>
              <a:t>光子学</a:t>
            </a:r>
            <a:endParaRPr lang="zh-CN" altLang="en-US" sz="2800" b="1">
              <a:solidFill>
                <a:srgbClr val="FFFFFF"/>
              </a:solidFill>
              <a:latin typeface="Times New Roman" panose="02020603050405020304" pitchFamily="18" charset="0"/>
              <a:ea typeface="黑体" panose="02010609060101010101" pitchFamily="2" charset="-122"/>
            </a:endParaRPr>
          </a:p>
        </p:txBody>
      </p:sp>
      <p:sp>
        <p:nvSpPr>
          <p:cNvPr id="8199" name="Line 6"/>
          <p:cNvSpPr>
            <a:spLocks noChangeShapeType="1"/>
          </p:cNvSpPr>
          <p:nvPr/>
        </p:nvSpPr>
        <p:spPr bwMode="auto">
          <a:xfrm>
            <a:off x="1692275" y="1989138"/>
            <a:ext cx="576263" cy="0"/>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8200" name="Line 7"/>
          <p:cNvSpPr>
            <a:spLocks noChangeShapeType="1"/>
          </p:cNvSpPr>
          <p:nvPr/>
        </p:nvSpPr>
        <p:spPr bwMode="auto">
          <a:xfrm>
            <a:off x="1619250" y="3933825"/>
            <a:ext cx="576263" cy="0"/>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606216" name="Oval 8"/>
          <p:cNvSpPr>
            <a:spLocks noChangeArrowheads="1"/>
          </p:cNvSpPr>
          <p:nvPr/>
        </p:nvSpPr>
        <p:spPr bwMode="auto">
          <a:xfrm>
            <a:off x="2268538" y="1557338"/>
            <a:ext cx="2089150" cy="719137"/>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000" b="1">
                <a:solidFill>
                  <a:srgbClr val="00FF00"/>
                </a:solidFill>
                <a:latin typeface="Times New Roman" panose="02020603050405020304" pitchFamily="18" charset="0"/>
                <a:ea typeface="黑体" panose="02010609060101010101" pitchFamily="2" charset="-122"/>
              </a:rPr>
              <a:t>真空电子学</a:t>
            </a:r>
            <a:endParaRPr lang="zh-CN" altLang="en-US" sz="2000" b="1">
              <a:solidFill>
                <a:srgbClr val="00FF00"/>
              </a:solidFill>
              <a:latin typeface="Times New Roman" panose="02020603050405020304" pitchFamily="18" charset="0"/>
              <a:ea typeface="黑体" panose="02010609060101010101" pitchFamily="2" charset="-122"/>
            </a:endParaRPr>
          </a:p>
          <a:p>
            <a:pPr algn="ctr">
              <a:defRPr/>
            </a:pPr>
            <a:r>
              <a:rPr lang="zh-CN" altLang="en-US" sz="1800" b="1">
                <a:solidFill>
                  <a:srgbClr val="FFFFFF"/>
                </a:solidFill>
                <a:latin typeface="Times New Roman" panose="02020603050405020304" pitchFamily="18" charset="0"/>
                <a:ea typeface="宋体" panose="02010600030101010101" pitchFamily="2" charset="-122"/>
              </a:rPr>
              <a:t>（真空管器件）</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606217" name="Oval 9"/>
          <p:cNvSpPr>
            <a:spLocks noChangeArrowheads="1"/>
          </p:cNvSpPr>
          <p:nvPr/>
        </p:nvSpPr>
        <p:spPr bwMode="auto">
          <a:xfrm>
            <a:off x="4211638" y="2205038"/>
            <a:ext cx="1944687" cy="720725"/>
          </a:xfrm>
          <a:prstGeom prst="ellipse">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000" b="1">
                <a:solidFill>
                  <a:srgbClr val="FF6600"/>
                </a:solidFill>
                <a:latin typeface="Times New Roman" panose="02020603050405020304" pitchFamily="18" charset="0"/>
                <a:ea typeface="黑体" panose="02010609060101010101" pitchFamily="2" charset="-122"/>
              </a:rPr>
              <a:t>固体电子学</a:t>
            </a:r>
            <a:endParaRPr lang="zh-CN" altLang="en-US" sz="2000" b="1">
              <a:solidFill>
                <a:srgbClr val="FF6600"/>
              </a:solidFill>
              <a:latin typeface="Times New Roman" panose="02020603050405020304" pitchFamily="18" charset="0"/>
              <a:ea typeface="黑体" panose="02010609060101010101" pitchFamily="2" charset="-122"/>
            </a:endParaRPr>
          </a:p>
          <a:p>
            <a:pPr algn="ctr">
              <a:defRPr/>
            </a:pPr>
            <a:r>
              <a:rPr lang="zh-CN" altLang="en-US" sz="1800" b="1">
                <a:solidFill>
                  <a:srgbClr val="FFFFFF"/>
                </a:solidFill>
                <a:latin typeface="Times New Roman" panose="02020603050405020304" pitchFamily="18" charset="0"/>
                <a:ea typeface="宋体" panose="02010600030101010101" pitchFamily="2" charset="-122"/>
              </a:rPr>
              <a:t>（晶体管）</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8203" name="Oval 10"/>
          <p:cNvSpPr>
            <a:spLocks noChangeArrowheads="1"/>
          </p:cNvSpPr>
          <p:nvPr/>
        </p:nvSpPr>
        <p:spPr bwMode="auto">
          <a:xfrm>
            <a:off x="6443663" y="2420938"/>
            <a:ext cx="2160587" cy="719137"/>
          </a:xfrm>
          <a:prstGeom prst="ellipse">
            <a:avLst/>
          </a:prstGeom>
          <a:gradFill rotWithShape="1">
            <a:gsLst>
              <a:gs pos="0">
                <a:srgbClr val="760076"/>
              </a:gs>
              <a:gs pos="50000">
                <a:srgbClr val="FF00FF"/>
              </a:gs>
              <a:gs pos="100000">
                <a:srgbClr val="760076"/>
              </a:gs>
            </a:gsLst>
            <a:lin ang="5400000" scaled="1"/>
          </a:gradFill>
          <a:ln w="9525">
            <a:solidFill>
              <a:schemeClr val="tx1"/>
            </a:solidFill>
            <a:round/>
          </a:ln>
          <a:effectLst/>
        </p:spPr>
        <p:txBody>
          <a:bodyPr wrap="none" anchor="ctr"/>
          <a:lstStyle/>
          <a:p>
            <a:pPr algn="ctr"/>
            <a:r>
              <a:rPr lang="zh-CN" altLang="en-US" sz="2000" b="1">
                <a:solidFill>
                  <a:srgbClr val="00FF00"/>
                </a:solidFill>
                <a:latin typeface="Times New Roman" panose="02020603050405020304" pitchFamily="18" charset="0"/>
                <a:ea typeface="黑体" panose="02010609060101010101" pitchFamily="2" charset="-122"/>
              </a:rPr>
              <a:t>微电子学</a:t>
            </a:r>
            <a:endParaRPr lang="zh-CN" altLang="en-US" sz="2000" b="1">
              <a:solidFill>
                <a:srgbClr val="00FF00"/>
              </a:solidFill>
              <a:latin typeface="Times New Roman" panose="02020603050405020304" pitchFamily="18" charset="0"/>
              <a:ea typeface="黑体" panose="02010609060101010101" pitchFamily="2" charset="-122"/>
            </a:endParaRPr>
          </a:p>
          <a:p>
            <a:pPr algn="ctr"/>
            <a:r>
              <a:rPr lang="zh-CN" altLang="en-US" sz="1800" b="1">
                <a:solidFill>
                  <a:srgbClr val="FFFFFF"/>
                </a:solidFill>
                <a:latin typeface="Times New Roman" panose="02020603050405020304" pitchFamily="18" charset="0"/>
                <a:ea typeface="宋体" panose="02010600030101010101" pitchFamily="2" charset="-122"/>
              </a:rPr>
              <a:t>（集成电路）</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606219" name="Oval 11"/>
          <p:cNvSpPr>
            <a:spLocks noChangeArrowheads="1"/>
          </p:cNvSpPr>
          <p:nvPr/>
        </p:nvSpPr>
        <p:spPr bwMode="auto">
          <a:xfrm>
            <a:off x="2124075" y="3500438"/>
            <a:ext cx="2592388" cy="792162"/>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a:solidFill>
                  <a:srgbClr val="00FF00"/>
                </a:solidFill>
                <a:latin typeface="Times New Roman" panose="02020603050405020304" pitchFamily="18" charset="0"/>
                <a:ea typeface="黑体" panose="02010609060101010101" pitchFamily="2" charset="-122"/>
              </a:rPr>
              <a:t>各种类型的激光器、</a:t>
            </a:r>
            <a:endParaRPr lang="zh-CN" altLang="en-US" sz="1800" b="1">
              <a:solidFill>
                <a:srgbClr val="00FF00"/>
              </a:solidFill>
              <a:latin typeface="Times New Roman" panose="02020603050405020304" pitchFamily="18" charset="0"/>
              <a:ea typeface="黑体" panose="02010609060101010101" pitchFamily="2" charset="-122"/>
            </a:endParaRPr>
          </a:p>
          <a:p>
            <a:pPr algn="ctr">
              <a:defRPr/>
            </a:pPr>
            <a:r>
              <a:rPr lang="zh-CN" altLang="en-US" sz="1800" b="1">
                <a:solidFill>
                  <a:srgbClr val="00FF00"/>
                </a:solidFill>
                <a:latin typeface="Times New Roman" panose="02020603050405020304" pitchFamily="18" charset="0"/>
                <a:ea typeface="黑体" panose="02010609060101010101" pitchFamily="2" charset="-122"/>
              </a:rPr>
              <a:t>探测器</a:t>
            </a:r>
            <a:endParaRPr lang="en-US" altLang="zh-CN" sz="1800" b="1">
              <a:solidFill>
                <a:srgbClr val="00FF00"/>
              </a:solidFill>
              <a:latin typeface="Times New Roman" panose="02020603050405020304" pitchFamily="18" charset="0"/>
              <a:ea typeface="黑体" panose="02010609060101010101" pitchFamily="2" charset="-122"/>
            </a:endParaRPr>
          </a:p>
        </p:txBody>
      </p:sp>
      <p:sp>
        <p:nvSpPr>
          <p:cNvPr id="606220" name="Oval 12"/>
          <p:cNvSpPr>
            <a:spLocks noChangeArrowheads="1"/>
          </p:cNvSpPr>
          <p:nvPr/>
        </p:nvSpPr>
        <p:spPr bwMode="auto">
          <a:xfrm>
            <a:off x="3924300" y="4292600"/>
            <a:ext cx="2519363" cy="647700"/>
          </a:xfrm>
          <a:prstGeom prst="ellipse">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400" b="1">
                <a:solidFill>
                  <a:srgbClr val="FF6600"/>
                </a:solidFill>
                <a:latin typeface="Times New Roman" panose="02020603050405020304" pitchFamily="18" charset="0"/>
                <a:ea typeface="黑体" panose="02010609060101010101" pitchFamily="2" charset="-122"/>
              </a:rPr>
              <a:t>半导体激光器</a:t>
            </a:r>
            <a:endParaRPr lang="zh-CN" altLang="en-US" sz="2400" b="1">
              <a:solidFill>
                <a:srgbClr val="FF6600"/>
              </a:solidFill>
              <a:latin typeface="Times New Roman" panose="02020603050405020304" pitchFamily="18" charset="0"/>
              <a:ea typeface="黑体" panose="02010609060101010101" pitchFamily="2" charset="-122"/>
            </a:endParaRPr>
          </a:p>
        </p:txBody>
      </p:sp>
      <p:sp>
        <p:nvSpPr>
          <p:cNvPr id="8206" name="Oval 13"/>
          <p:cNvSpPr>
            <a:spLocks noChangeArrowheads="1"/>
          </p:cNvSpPr>
          <p:nvPr/>
        </p:nvSpPr>
        <p:spPr bwMode="auto">
          <a:xfrm>
            <a:off x="6156325" y="4868863"/>
            <a:ext cx="2447925" cy="792162"/>
          </a:xfrm>
          <a:prstGeom prst="ellipse">
            <a:avLst/>
          </a:prstGeom>
          <a:gradFill rotWithShape="1">
            <a:gsLst>
              <a:gs pos="0">
                <a:srgbClr val="760076"/>
              </a:gs>
              <a:gs pos="50000">
                <a:srgbClr val="FF00FF"/>
              </a:gs>
              <a:gs pos="100000">
                <a:srgbClr val="760076"/>
              </a:gs>
            </a:gsLst>
            <a:lin ang="5400000" scaled="1"/>
          </a:gradFill>
          <a:ln w="9525">
            <a:solidFill>
              <a:schemeClr val="tx1"/>
            </a:solidFill>
            <a:round/>
          </a:ln>
          <a:effectLst/>
        </p:spPr>
        <p:txBody>
          <a:bodyPr wrap="none" anchor="ctr"/>
          <a:lstStyle/>
          <a:p>
            <a:pPr algn="ctr"/>
            <a:r>
              <a:rPr lang="zh-CN" altLang="en-US" sz="2400" b="1">
                <a:solidFill>
                  <a:srgbClr val="00FF00"/>
                </a:solidFill>
                <a:latin typeface="Times New Roman" panose="02020603050405020304" pitchFamily="18" charset="0"/>
                <a:ea typeface="黑体" panose="02010609060101010101" pitchFamily="2" charset="-122"/>
              </a:rPr>
              <a:t>微光子学</a:t>
            </a:r>
            <a:endParaRPr lang="zh-CN" altLang="en-US" sz="2400" b="1">
              <a:solidFill>
                <a:srgbClr val="00FF00"/>
              </a:solidFill>
              <a:latin typeface="Times New Roman" panose="02020603050405020304" pitchFamily="18" charset="0"/>
              <a:ea typeface="黑体" panose="02010609060101010101" pitchFamily="2" charset="-122"/>
            </a:endParaRPr>
          </a:p>
          <a:p>
            <a:pPr algn="ctr"/>
            <a:r>
              <a:rPr lang="zh-CN" altLang="en-US" sz="1800" b="1">
                <a:solidFill>
                  <a:srgbClr val="FFFFFF"/>
                </a:solidFill>
                <a:latin typeface="Times New Roman" panose="02020603050405020304" pitchFamily="18" charset="0"/>
                <a:ea typeface="宋体" panose="02010600030101010101" pitchFamily="2" charset="-122"/>
              </a:rPr>
              <a:t>（光子集成器件）</a:t>
            </a:r>
            <a:endParaRPr lang="zh-CN" altLang="en-US" sz="1800" b="1">
              <a:solidFill>
                <a:srgbClr val="FFFFFF"/>
              </a:solidFill>
              <a:latin typeface="Times New Roman" panose="02020603050405020304" pitchFamily="18" charset="0"/>
              <a:ea typeface="宋体" panose="02010600030101010101" pitchFamily="2" charset="-122"/>
            </a:endParaRPr>
          </a:p>
        </p:txBody>
      </p:sp>
      <p:sp>
        <p:nvSpPr>
          <p:cNvPr id="8207" name="Line 15"/>
          <p:cNvSpPr>
            <a:spLocks noChangeShapeType="1"/>
          </p:cNvSpPr>
          <p:nvPr/>
        </p:nvSpPr>
        <p:spPr bwMode="auto">
          <a:xfrm>
            <a:off x="4140200" y="2060575"/>
            <a:ext cx="504825" cy="215900"/>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8208" name="Line 16"/>
          <p:cNvSpPr>
            <a:spLocks noChangeShapeType="1"/>
          </p:cNvSpPr>
          <p:nvPr/>
        </p:nvSpPr>
        <p:spPr bwMode="auto">
          <a:xfrm>
            <a:off x="6011863" y="2636838"/>
            <a:ext cx="576262" cy="144462"/>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8209" name="Line 17"/>
          <p:cNvSpPr>
            <a:spLocks noChangeShapeType="1"/>
          </p:cNvSpPr>
          <p:nvPr/>
        </p:nvSpPr>
        <p:spPr bwMode="auto">
          <a:xfrm>
            <a:off x="4140200" y="4221163"/>
            <a:ext cx="576263" cy="215900"/>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8210" name="Line 18"/>
          <p:cNvSpPr>
            <a:spLocks noChangeShapeType="1"/>
          </p:cNvSpPr>
          <p:nvPr/>
        </p:nvSpPr>
        <p:spPr bwMode="auto">
          <a:xfrm>
            <a:off x="5724525" y="4797425"/>
            <a:ext cx="576263" cy="287338"/>
          </a:xfrm>
          <a:prstGeom prst="line">
            <a:avLst/>
          </a:prstGeom>
          <a:noFill/>
          <a:ln w="76200">
            <a:solidFill>
              <a:srgbClr val="FF0000"/>
            </a:solidFill>
            <a:round/>
            <a:tailEnd type="triangle" w="med" len="med"/>
          </a:ln>
          <a:effectLst/>
        </p:spPr>
        <p:txBody>
          <a:bodyPr/>
          <a:lstStyle/>
          <a:p>
            <a:endParaRPr lang="zh-CN" altLang="en-US" sz="1800">
              <a:solidFill>
                <a:srgbClr val="FFFFFF"/>
              </a:solidFill>
              <a:latin typeface="Times New Roman" panose="02020603050405020304" pitchFamily="18" charset="0"/>
              <a:ea typeface="+mn-ea"/>
            </a:endParaRPr>
          </a:p>
        </p:txBody>
      </p:sp>
      <p:sp>
        <p:nvSpPr>
          <p:cNvPr id="19" name="页脚占位符 18"/>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p:cNvSpPr>
            <a:spLocks noGrp="1"/>
          </p:cNvSpPr>
          <p:nvPr>
            <p:ph type="sldNum" sz="quarter" idx="12"/>
          </p:nvPr>
        </p:nvSpPr>
        <p:spPr/>
        <p:txBody>
          <a:bodyPr/>
          <a:lstStyle/>
          <a:p>
            <a:fld id="{41DE8088-B90B-424A-9FE7-B7961A380378}" type="slidenum">
              <a:rPr lang="en-US" altLang="zh-CN">
                <a:solidFill>
                  <a:schemeClr val="bg1"/>
                </a:solidFill>
              </a:rPr>
            </a:fld>
            <a:endParaRPr lang="en-US" altLang="zh-CN" dirty="0">
              <a:solidFill>
                <a:schemeClr val="bg1"/>
              </a:solidFill>
            </a:endParaRPr>
          </a:p>
        </p:txBody>
      </p:sp>
      <p:sp>
        <p:nvSpPr>
          <p:cNvPr id="338948" name="Rectangle 4"/>
          <p:cNvSpPr>
            <a:spLocks noChangeArrowheads="1"/>
          </p:cNvSpPr>
          <p:nvPr/>
        </p:nvSpPr>
        <p:spPr bwMode="auto">
          <a:xfrm>
            <a:off x="1331913" y="1196975"/>
            <a:ext cx="6408737" cy="1143000"/>
          </a:xfrm>
          <a:prstGeom prst="rect">
            <a:avLst/>
          </a:prstGeom>
          <a:noFill/>
          <a:ln w="9525">
            <a:noFill/>
            <a:miter lim="800000"/>
          </a:ln>
          <a:effectLst/>
        </p:spPr>
        <p:txBody>
          <a:bodyPr anchor="ctr"/>
          <a:lstStyle/>
          <a:p>
            <a:pPr algn="ctr"/>
            <a:r>
              <a:rPr lang="zh-CN" altLang="en-US" b="1">
                <a:solidFill>
                  <a:srgbClr val="FFCC00"/>
                </a:solidFill>
                <a:latin typeface="楷体_GB2312" pitchFamily="49" charset="-122"/>
                <a:ea typeface="楷体_GB2312" pitchFamily="49" charset="-122"/>
              </a:rPr>
              <a:t>光子学的两个发展阶段</a:t>
            </a:r>
            <a:br>
              <a:rPr lang="zh-CN" altLang="en-US" b="1">
                <a:solidFill>
                  <a:srgbClr val="FFCC00"/>
                </a:solidFill>
                <a:latin typeface="楷体_GB2312" pitchFamily="49" charset="-122"/>
                <a:ea typeface="楷体_GB2312" pitchFamily="49" charset="-122"/>
              </a:rPr>
            </a:br>
            <a:br>
              <a:rPr lang="zh-CN" altLang="en-US" sz="1000" b="1">
                <a:solidFill>
                  <a:srgbClr val="FFCC00"/>
                </a:solidFill>
                <a:latin typeface="楷体_GB2312" pitchFamily="49" charset="-122"/>
                <a:ea typeface="楷体_GB2312" pitchFamily="49" charset="-122"/>
              </a:rPr>
            </a:br>
            <a:r>
              <a:rPr lang="zh-CN" altLang="en-US" sz="2800" b="1">
                <a:solidFill>
                  <a:srgbClr val="FFFF00"/>
                </a:solidFill>
                <a:latin typeface="楷体_GB2312" pitchFamily="49" charset="-122"/>
                <a:ea typeface="楷体_GB2312" pitchFamily="49" charset="-122"/>
              </a:rPr>
              <a:t>（从器件尺度看）</a:t>
            </a:r>
            <a:endParaRPr lang="zh-CN" altLang="en-US" sz="2800" b="1">
              <a:solidFill>
                <a:srgbClr val="FFFF00"/>
              </a:solidFill>
              <a:latin typeface="楷体_GB2312" pitchFamily="49" charset="-122"/>
              <a:ea typeface="楷体_GB2312" pitchFamily="49" charset="-122"/>
            </a:endParaRPr>
          </a:p>
        </p:txBody>
      </p:sp>
      <p:sp>
        <p:nvSpPr>
          <p:cNvPr id="338949" name="Line 5"/>
          <p:cNvSpPr>
            <a:spLocks noChangeShapeType="1"/>
          </p:cNvSpPr>
          <p:nvPr/>
        </p:nvSpPr>
        <p:spPr bwMode="auto">
          <a:xfrm flipV="1">
            <a:off x="3562350" y="3357563"/>
            <a:ext cx="1152525" cy="792162"/>
          </a:xfrm>
          <a:prstGeom prst="line">
            <a:avLst/>
          </a:prstGeom>
          <a:noFill/>
          <a:ln w="38100">
            <a:solidFill>
              <a:srgbClr val="FF99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338950" name="Line 6"/>
          <p:cNvSpPr>
            <a:spLocks noChangeShapeType="1"/>
          </p:cNvSpPr>
          <p:nvPr/>
        </p:nvSpPr>
        <p:spPr bwMode="auto">
          <a:xfrm>
            <a:off x="3562350" y="4149725"/>
            <a:ext cx="1152525" cy="792163"/>
          </a:xfrm>
          <a:prstGeom prst="line">
            <a:avLst/>
          </a:prstGeom>
          <a:noFill/>
          <a:ln w="38100">
            <a:solidFill>
              <a:srgbClr val="FF99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338951" name="Text Box 7"/>
          <p:cNvSpPr txBox="1">
            <a:spLocks noChangeArrowheads="1"/>
          </p:cNvSpPr>
          <p:nvPr/>
        </p:nvSpPr>
        <p:spPr bwMode="auto">
          <a:xfrm>
            <a:off x="4716463" y="3068638"/>
            <a:ext cx="2735262" cy="588962"/>
          </a:xfrm>
          <a:prstGeom prst="rect">
            <a:avLst/>
          </a:prstGeom>
          <a:noFill/>
          <a:ln w="9525">
            <a:solidFill>
              <a:srgbClr val="FFCC00"/>
            </a:solidFill>
            <a:miter lim="800000"/>
          </a:ln>
          <a:effectLst/>
        </p:spPr>
        <p:txBody>
          <a:bodyPr>
            <a:spAutoFit/>
          </a:bodyPr>
          <a:lstStyle/>
          <a:p>
            <a:pPr algn="ctr">
              <a:spcBef>
                <a:spcPct val="50000"/>
              </a:spcBef>
            </a:pPr>
            <a:r>
              <a:rPr lang="zh-CN" altLang="en-US" sz="3200" b="1">
                <a:solidFill>
                  <a:srgbClr val="FFFF00"/>
                </a:solidFill>
                <a:ea typeface="楷体_GB2312" pitchFamily="49" charset="-122"/>
              </a:rPr>
              <a:t>微米光子学</a:t>
            </a:r>
            <a:endParaRPr lang="zh-CN" altLang="en-US" sz="3200" b="1">
              <a:solidFill>
                <a:srgbClr val="FFFF00"/>
              </a:solidFill>
              <a:ea typeface="楷体_GB2312" pitchFamily="49" charset="-122"/>
            </a:endParaRPr>
          </a:p>
        </p:txBody>
      </p:sp>
      <p:sp>
        <p:nvSpPr>
          <p:cNvPr id="338952" name="Text Box 8"/>
          <p:cNvSpPr txBox="1">
            <a:spLocks noChangeArrowheads="1"/>
          </p:cNvSpPr>
          <p:nvPr/>
        </p:nvSpPr>
        <p:spPr bwMode="auto">
          <a:xfrm>
            <a:off x="4716463" y="4581525"/>
            <a:ext cx="2735262" cy="588963"/>
          </a:xfrm>
          <a:prstGeom prst="rect">
            <a:avLst/>
          </a:prstGeom>
          <a:noFill/>
          <a:ln w="9525">
            <a:solidFill>
              <a:srgbClr val="FFCC00"/>
            </a:solidFill>
            <a:miter lim="800000"/>
          </a:ln>
          <a:effectLst/>
        </p:spPr>
        <p:txBody>
          <a:bodyPr>
            <a:spAutoFit/>
          </a:bodyPr>
          <a:lstStyle/>
          <a:p>
            <a:pPr algn="ctr">
              <a:spcBef>
                <a:spcPct val="50000"/>
              </a:spcBef>
            </a:pPr>
            <a:r>
              <a:rPr lang="zh-CN" altLang="en-US" sz="3200" b="1">
                <a:solidFill>
                  <a:srgbClr val="FFFF00"/>
                </a:solidFill>
                <a:ea typeface="楷体_GB2312" pitchFamily="49" charset="-122"/>
              </a:rPr>
              <a:t>纳米光子学</a:t>
            </a:r>
            <a:endParaRPr lang="zh-CN" altLang="en-US" sz="3200" b="1">
              <a:solidFill>
                <a:srgbClr val="FFFF00"/>
              </a:solidFill>
              <a:ea typeface="楷体_GB2312" pitchFamily="49" charset="-122"/>
            </a:endParaRPr>
          </a:p>
        </p:txBody>
      </p:sp>
      <p:sp>
        <p:nvSpPr>
          <p:cNvPr id="338953" name="Text Box 9"/>
          <p:cNvSpPr txBox="1">
            <a:spLocks noChangeArrowheads="1"/>
          </p:cNvSpPr>
          <p:nvPr/>
        </p:nvSpPr>
        <p:spPr bwMode="auto">
          <a:xfrm>
            <a:off x="1547813" y="3860800"/>
            <a:ext cx="2014537" cy="650875"/>
          </a:xfrm>
          <a:prstGeom prst="rect">
            <a:avLst/>
          </a:prstGeom>
          <a:noFill/>
          <a:ln w="9525">
            <a:solidFill>
              <a:srgbClr val="FFCC00"/>
            </a:solidFill>
            <a:miter lim="800000"/>
          </a:ln>
          <a:effectLst/>
        </p:spPr>
        <p:txBody>
          <a:bodyPr>
            <a:spAutoFit/>
          </a:bodyPr>
          <a:lstStyle/>
          <a:p>
            <a:pPr algn="ctr">
              <a:spcBef>
                <a:spcPct val="50000"/>
              </a:spcBef>
            </a:pPr>
            <a:r>
              <a:rPr lang="zh-CN" altLang="en-US" b="1">
                <a:solidFill>
                  <a:srgbClr val="FFFF00"/>
                </a:solidFill>
                <a:ea typeface="楷体_GB2312" pitchFamily="49" charset="-122"/>
              </a:rPr>
              <a:t>光子学</a:t>
            </a:r>
            <a:endParaRPr lang="zh-CN" altLang="en-US" b="1">
              <a:solidFill>
                <a:srgbClr val="FFFF00"/>
              </a:solidFill>
              <a:ea typeface="楷体_GB2312" pitchFamily="49" charset="-122"/>
            </a:endParaRPr>
          </a:p>
        </p:txBody>
      </p:sp>
      <p:sp>
        <p:nvSpPr>
          <p:cNvPr id="338954" name="Line 10"/>
          <p:cNvSpPr>
            <a:spLocks noChangeShapeType="1"/>
          </p:cNvSpPr>
          <p:nvPr/>
        </p:nvSpPr>
        <p:spPr bwMode="auto">
          <a:xfrm>
            <a:off x="6227763" y="3717925"/>
            <a:ext cx="0" cy="792163"/>
          </a:xfrm>
          <a:prstGeom prst="line">
            <a:avLst/>
          </a:prstGeom>
          <a:noFill/>
          <a:ln w="38100">
            <a:solidFill>
              <a:srgbClr val="FFCC00"/>
            </a:solidFill>
            <a:round/>
            <a:tailEnd type="triangle" w="med" len="med"/>
          </a:ln>
          <a:effectLst/>
        </p:spPr>
        <p:txBody>
          <a:bodyPr/>
          <a:lstStyle/>
          <a:p>
            <a:endParaRPr lang="zh-CN" altLang="en-US" sz="2800">
              <a:solidFill>
                <a:srgbClr val="000000"/>
              </a:solidFill>
              <a:ea typeface="宋体" panose="02010600030101010101" pitchFamily="2" charset="-122"/>
            </a:endParaRPr>
          </a:p>
        </p:txBody>
      </p:sp>
      <p:sp>
        <p:nvSpPr>
          <p:cNvPr id="10" name="日期占位符 9"/>
          <p:cNvSpPr>
            <a:spLocks noGrp="1"/>
          </p:cNvSpPr>
          <p:nvPr>
            <p:ph type="dt" sz="half" idx="10"/>
          </p:nvPr>
        </p:nvSpPr>
        <p:spPr/>
        <p:txBody>
          <a:bodyPr/>
          <a:lstStyle/>
          <a:p>
            <a:fld id="{87190C32-E04D-4A50-8248-6BDC81B2E51C}" type="datetime1">
              <a:rPr lang="zh-CN" altLang="en-US" smtClean="0">
                <a:solidFill>
                  <a:schemeClr val="bg1"/>
                </a:solidFill>
              </a:rPr>
            </a:fld>
            <a:endParaRPr lang="en-US" altLang="zh-CN" dirty="0">
              <a:solidFill>
                <a:schemeClr val="bg1"/>
              </a:solidFill>
            </a:endParaRPr>
          </a:p>
        </p:txBody>
      </p:sp>
      <p:sp>
        <p:nvSpPr>
          <p:cNvPr id="11" name="页脚占位符 10"/>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2C326CA-D53C-4DC8-81E0-82854B8B41C9}" type="slidenum">
              <a:rPr lang="en-US" altLang="zh-CN">
                <a:solidFill>
                  <a:schemeClr val="bg1"/>
                </a:solidFill>
              </a:rPr>
            </a:fld>
            <a:endParaRPr lang="en-US" altLang="zh-CN" dirty="0">
              <a:solidFill>
                <a:schemeClr val="bg1"/>
              </a:solidFill>
            </a:endParaRPr>
          </a:p>
        </p:txBody>
      </p:sp>
      <p:sp>
        <p:nvSpPr>
          <p:cNvPr id="347140" name="Text Box 4"/>
          <p:cNvSpPr txBox="1">
            <a:spLocks noChangeArrowheads="1"/>
          </p:cNvSpPr>
          <p:nvPr/>
        </p:nvSpPr>
        <p:spPr bwMode="auto">
          <a:xfrm>
            <a:off x="1042988" y="908050"/>
            <a:ext cx="7272337" cy="579438"/>
          </a:xfrm>
          <a:prstGeom prst="rect">
            <a:avLst/>
          </a:prstGeom>
          <a:noFill/>
          <a:ln w="9525">
            <a:noFill/>
            <a:miter lim="800000"/>
          </a:ln>
          <a:effectLst/>
        </p:spPr>
        <p:txBody>
          <a:bodyPr>
            <a:spAutoFit/>
          </a:bodyPr>
          <a:lstStyle/>
          <a:p>
            <a:pPr algn="ctr">
              <a:spcBef>
                <a:spcPct val="50000"/>
              </a:spcBef>
            </a:pPr>
            <a:r>
              <a:rPr lang="zh-CN" altLang="en-US" sz="3200" b="1">
                <a:solidFill>
                  <a:srgbClr val="FF9900"/>
                </a:solidFill>
                <a:ea typeface="宋体" panose="02010600030101010101" pitchFamily="2" charset="-122"/>
              </a:rPr>
              <a:t>微米光子学与纳米光子学比较</a:t>
            </a:r>
            <a:endParaRPr lang="zh-CN" altLang="en-US" sz="3200" b="1">
              <a:solidFill>
                <a:srgbClr val="FF9900"/>
              </a:solidFill>
              <a:ea typeface="宋体" panose="02010600030101010101" pitchFamily="2" charset="-122"/>
            </a:endParaRPr>
          </a:p>
        </p:txBody>
      </p:sp>
      <p:pic>
        <p:nvPicPr>
          <p:cNvPr id="347141" name="Picture 5"/>
          <p:cNvPicPr>
            <a:picLocks noChangeAspect="1" noChangeArrowheads="1"/>
          </p:cNvPicPr>
          <p:nvPr/>
        </p:nvPicPr>
        <p:blipFill>
          <a:blip r:embed="rId1" cstate="print"/>
          <a:srcRect/>
          <a:stretch>
            <a:fillRect/>
          </a:stretch>
        </p:blipFill>
        <p:spPr bwMode="auto">
          <a:xfrm>
            <a:off x="395288" y="1628775"/>
            <a:ext cx="8281987" cy="4197350"/>
          </a:xfrm>
          <a:prstGeom prst="rect">
            <a:avLst/>
          </a:prstGeom>
          <a:noFill/>
        </p:spPr>
      </p:pic>
      <p:sp>
        <p:nvSpPr>
          <p:cNvPr id="5" name="日期占位符 4"/>
          <p:cNvSpPr>
            <a:spLocks noGrp="1"/>
          </p:cNvSpPr>
          <p:nvPr>
            <p:ph type="dt" sz="half" idx="10"/>
          </p:nvPr>
        </p:nvSpPr>
        <p:spPr/>
        <p:txBody>
          <a:bodyPr/>
          <a:lstStyle/>
          <a:p>
            <a:fld id="{A1F1B152-1D24-42D5-B183-25B4CA2F701E}"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6A37981-6C1E-4CCE-8092-533A2D2AAF46}" type="slidenum">
              <a:rPr lang="en-US" altLang="zh-CN">
                <a:solidFill>
                  <a:schemeClr val="bg1"/>
                </a:solidFill>
              </a:rPr>
            </a:fld>
            <a:endParaRPr lang="en-US" altLang="zh-CN" dirty="0">
              <a:solidFill>
                <a:schemeClr val="bg1"/>
              </a:solidFill>
            </a:endParaRPr>
          </a:p>
        </p:txBody>
      </p:sp>
      <p:sp>
        <p:nvSpPr>
          <p:cNvPr id="339972" name="Text Box 4"/>
          <p:cNvSpPr txBox="1">
            <a:spLocks noChangeArrowheads="1"/>
          </p:cNvSpPr>
          <p:nvPr/>
        </p:nvSpPr>
        <p:spPr bwMode="auto">
          <a:xfrm>
            <a:off x="827088" y="1844675"/>
            <a:ext cx="7489825" cy="3900488"/>
          </a:xfrm>
          <a:prstGeom prst="rect">
            <a:avLst/>
          </a:prstGeom>
          <a:noFill/>
          <a:ln w="9525">
            <a:solidFill>
              <a:schemeClr val="bg1"/>
            </a:solidFill>
            <a:miter lim="800000"/>
          </a:ln>
          <a:effectLst/>
        </p:spPr>
        <p:txBody>
          <a:bodyPr>
            <a:spAutoFit/>
          </a:bodyPr>
          <a:lstStyle/>
          <a:p>
            <a:pPr>
              <a:lnSpc>
                <a:spcPct val="130000"/>
              </a:lnSpc>
              <a:buFontTx/>
              <a:buChar char="•"/>
            </a:pPr>
            <a:r>
              <a:rPr lang="en-US" altLang="zh-CN" sz="2400" b="1">
                <a:solidFill>
                  <a:srgbClr val="FFFFFF"/>
                </a:solidFill>
                <a:latin typeface="宋体" panose="02010600030101010101" pitchFamily="2" charset="-122"/>
                <a:ea typeface="宋体" panose="02010600030101010101" pitchFamily="2" charset="-122"/>
              </a:rPr>
              <a:t> </a:t>
            </a:r>
            <a:r>
              <a:rPr lang="zh-CN" altLang="en-US" sz="2400" b="1">
                <a:solidFill>
                  <a:srgbClr val="FFCC00"/>
                </a:solidFill>
                <a:latin typeface="宋体" panose="02010600030101010101" pitchFamily="2" charset="-122"/>
                <a:ea typeface="宋体" panose="02010600030101010101" pitchFamily="2" charset="-122"/>
              </a:rPr>
              <a:t>时间：      </a:t>
            </a:r>
            <a:r>
              <a:rPr lang="en-US" altLang="zh-CN" sz="2400" b="1">
                <a:solidFill>
                  <a:srgbClr val="FFFF00"/>
                </a:solidFill>
                <a:latin typeface="Times New Roman" panose="02020603050405020304" pitchFamily="18" charset="0"/>
                <a:ea typeface="宋体" panose="02010600030101010101" pitchFamily="2" charset="-122"/>
              </a:rPr>
              <a:t>1970</a:t>
            </a:r>
            <a:r>
              <a:rPr lang="zh-CN" altLang="en-US" sz="2400" b="1">
                <a:solidFill>
                  <a:srgbClr val="FFFF00"/>
                </a:solidFill>
                <a:latin typeface="Times New Roman" panose="02020603050405020304" pitchFamily="18" charset="0"/>
                <a:ea typeface="宋体" panose="02010600030101010101" pitchFamily="2" charset="-122"/>
              </a:rPr>
              <a:t>年</a:t>
            </a:r>
            <a:r>
              <a:rPr lang="en-US" altLang="zh-CN" sz="2400" b="1">
                <a:solidFill>
                  <a:srgbClr val="FFFF00"/>
                </a:solidFill>
                <a:latin typeface="Times New Roman" panose="02020603050405020304" pitchFamily="18" charset="0"/>
                <a:ea typeface="宋体" panose="02010600030101010101" pitchFamily="2" charset="-122"/>
              </a:rPr>
              <a:t>-2000</a:t>
            </a:r>
            <a:r>
              <a:rPr lang="zh-CN" altLang="en-US" sz="2400" b="1">
                <a:solidFill>
                  <a:srgbClr val="FFFF00"/>
                </a:solidFill>
                <a:latin typeface="Times New Roman" panose="02020603050405020304" pitchFamily="18" charset="0"/>
                <a:ea typeface="宋体" panose="02010600030101010101" pitchFamily="2" charset="-122"/>
              </a:rPr>
              <a:t>年</a:t>
            </a:r>
            <a:endParaRPr lang="zh-CN" altLang="en-US" sz="2400" b="1">
              <a:solidFill>
                <a:srgbClr val="FFFF00"/>
              </a:solidFill>
              <a:latin typeface="Times New Roman" panose="02020603050405020304" pitchFamily="18" charset="0"/>
              <a:ea typeface="宋体" panose="02010600030101010101" pitchFamily="2" charset="-122"/>
            </a:endParaRPr>
          </a:p>
          <a:p>
            <a:pPr>
              <a:lnSpc>
                <a:spcPct val="130000"/>
              </a:lnSpc>
              <a:buFontTx/>
              <a:buChar char="•"/>
            </a:pPr>
            <a:endParaRPr lang="zh-CN" altLang="en-US" sz="800" b="1">
              <a:solidFill>
                <a:srgbClr val="FFFF00"/>
              </a:solidFill>
              <a:latin typeface="Times New Roman" panose="02020603050405020304" pitchFamily="18" charset="0"/>
              <a:ea typeface="宋体" panose="02010600030101010101" pitchFamily="2" charset="-122"/>
            </a:endParaRPr>
          </a:p>
          <a:p>
            <a:pPr>
              <a:lnSpc>
                <a:spcPct val="130000"/>
              </a:lnSpc>
              <a:buFontTx/>
              <a:buChar char="•"/>
            </a:pPr>
            <a:r>
              <a:rPr lang="zh-CN" altLang="en-US" sz="2400" b="1">
                <a:solidFill>
                  <a:srgbClr val="FFFF00"/>
                </a:solidFill>
                <a:latin typeface="宋体" panose="02010600030101010101" pitchFamily="2" charset="-122"/>
                <a:ea typeface="宋体" panose="02010600030101010101" pitchFamily="2" charset="-122"/>
              </a:rPr>
              <a:t> </a:t>
            </a:r>
            <a:r>
              <a:rPr lang="zh-CN" altLang="en-US" sz="2400" b="1">
                <a:solidFill>
                  <a:srgbClr val="FFCC00"/>
                </a:solidFill>
                <a:ea typeface="宋体" panose="02010600030101010101" pitchFamily="2" charset="-122"/>
              </a:rPr>
              <a:t>微米光子学：</a:t>
            </a:r>
            <a:r>
              <a:rPr lang="en-US" altLang="zh-CN" sz="2400" b="1">
                <a:solidFill>
                  <a:srgbClr val="FFFF00"/>
                </a:solidFill>
                <a:latin typeface="宋体" panose="02010600030101010101" pitchFamily="2" charset="-122"/>
                <a:ea typeface="宋体" panose="02010600030101010101" pitchFamily="2" charset="-122"/>
              </a:rPr>
              <a:t>1970</a:t>
            </a:r>
            <a:r>
              <a:rPr lang="zh-CN" altLang="en-US" sz="2400" b="1">
                <a:solidFill>
                  <a:srgbClr val="FFFF00"/>
                </a:solidFill>
                <a:latin typeface="宋体" panose="02010600030101010101" pitchFamily="2" charset="-122"/>
                <a:ea typeface="宋体" panose="02010600030101010101" pitchFamily="2" charset="-122"/>
              </a:rPr>
              <a:t>年微米尺寸的光纤、室温半导体</a:t>
            </a:r>
            <a:endParaRPr lang="zh-CN" altLang="en-US" sz="2400" b="1">
              <a:solidFill>
                <a:srgbClr val="FFFF00"/>
              </a:solidFill>
              <a:latin typeface="宋体" panose="02010600030101010101" pitchFamily="2" charset="-122"/>
              <a:ea typeface="宋体" panose="02010600030101010101" pitchFamily="2" charset="-122"/>
            </a:endParaRPr>
          </a:p>
          <a:p>
            <a:pPr>
              <a:lnSpc>
                <a:spcPct val="130000"/>
              </a:lnSpc>
            </a:pPr>
            <a:r>
              <a:rPr lang="zh-CN" altLang="en-US" sz="2400" b="1">
                <a:solidFill>
                  <a:srgbClr val="FFFF00"/>
                </a:solidFill>
                <a:latin typeface="宋体" panose="02010600030101010101" pitchFamily="2" charset="-122"/>
                <a:ea typeface="宋体" panose="02010600030101010101" pitchFamily="2" charset="-122"/>
              </a:rPr>
              <a:t>              激光器和集成光学的发明，促进了光</a:t>
            </a:r>
            <a:endParaRPr lang="zh-CN" altLang="en-US" sz="2400" b="1">
              <a:solidFill>
                <a:srgbClr val="FFFF00"/>
              </a:solidFill>
              <a:latin typeface="宋体" panose="02010600030101010101" pitchFamily="2" charset="-122"/>
              <a:ea typeface="宋体" panose="02010600030101010101" pitchFamily="2" charset="-122"/>
            </a:endParaRPr>
          </a:p>
          <a:p>
            <a:pPr>
              <a:lnSpc>
                <a:spcPct val="130000"/>
              </a:lnSpc>
            </a:pPr>
            <a:r>
              <a:rPr lang="zh-CN" altLang="en-US" sz="2400" b="1">
                <a:solidFill>
                  <a:srgbClr val="FFFF00"/>
                </a:solidFill>
                <a:latin typeface="宋体" panose="02010600030101010101" pitchFamily="2" charset="-122"/>
                <a:ea typeface="宋体" panose="02010600030101010101" pitchFamily="2" charset="-122"/>
              </a:rPr>
              <a:t>              纤通信技术的发展，诞生微米光子学</a:t>
            </a:r>
            <a:endParaRPr lang="zh-CN" altLang="en-US" sz="2400" b="1">
              <a:solidFill>
                <a:srgbClr val="FFFF00"/>
              </a:solidFill>
              <a:latin typeface="宋体" panose="02010600030101010101" pitchFamily="2" charset="-122"/>
              <a:ea typeface="宋体" panose="02010600030101010101" pitchFamily="2" charset="-122"/>
            </a:endParaRPr>
          </a:p>
          <a:p>
            <a:pPr>
              <a:lnSpc>
                <a:spcPct val="130000"/>
              </a:lnSpc>
            </a:pPr>
            <a:endParaRPr lang="zh-CN" altLang="en-US" sz="800" b="1">
              <a:solidFill>
                <a:srgbClr val="FFFF00"/>
              </a:solidFill>
              <a:latin typeface="宋体" panose="02010600030101010101" pitchFamily="2" charset="-122"/>
              <a:ea typeface="宋体" panose="02010600030101010101" pitchFamily="2" charset="-122"/>
            </a:endParaRPr>
          </a:p>
          <a:p>
            <a:pPr>
              <a:lnSpc>
                <a:spcPct val="130000"/>
              </a:lnSpc>
              <a:buFontTx/>
              <a:buChar char="•"/>
            </a:pPr>
            <a:r>
              <a:rPr lang="zh-CN" altLang="en-US" sz="2400" b="1">
                <a:solidFill>
                  <a:srgbClr val="FFFF00"/>
                </a:solidFill>
                <a:ea typeface="宋体" panose="02010600030101010101" pitchFamily="2" charset="-122"/>
              </a:rPr>
              <a:t>  </a:t>
            </a:r>
            <a:r>
              <a:rPr lang="zh-CN" altLang="en-US" sz="2400" b="1">
                <a:solidFill>
                  <a:srgbClr val="FFCC00"/>
                </a:solidFill>
                <a:ea typeface="宋体" panose="02010600030101010101" pitchFamily="2" charset="-122"/>
              </a:rPr>
              <a:t>光电子学：   </a:t>
            </a:r>
            <a:r>
              <a:rPr lang="zh-CN" altLang="en-US" sz="2400" b="1">
                <a:solidFill>
                  <a:srgbClr val="FFFF00"/>
                </a:solidFill>
                <a:ea typeface="宋体" panose="02010600030101010101" pitchFamily="2" charset="-122"/>
              </a:rPr>
              <a:t> 微米光子学的</a:t>
            </a:r>
            <a:r>
              <a:rPr lang="zh-CN" altLang="en-US" sz="2400" b="1">
                <a:solidFill>
                  <a:srgbClr val="FFFF00"/>
                </a:solidFill>
                <a:latin typeface="宋体" panose="02010600030101010101" pitchFamily="2" charset="-122"/>
                <a:ea typeface="宋体" panose="02010600030101010101" pitchFamily="2" charset="-122"/>
              </a:rPr>
              <a:t>主要器件是电子驱动的 </a:t>
            </a:r>
            <a:endParaRPr lang="zh-CN" altLang="en-US" sz="2400" b="1">
              <a:solidFill>
                <a:srgbClr val="FFFF00"/>
              </a:solidFill>
              <a:latin typeface="宋体" panose="02010600030101010101" pitchFamily="2" charset="-122"/>
              <a:ea typeface="宋体" panose="02010600030101010101" pitchFamily="2" charset="-122"/>
            </a:endParaRPr>
          </a:p>
          <a:p>
            <a:pPr>
              <a:lnSpc>
                <a:spcPct val="130000"/>
              </a:lnSpc>
            </a:pPr>
            <a:r>
              <a:rPr lang="zh-CN" altLang="en-US" sz="2400" b="1">
                <a:solidFill>
                  <a:srgbClr val="FFFF00"/>
                </a:solidFill>
                <a:latin typeface="宋体" panose="02010600030101010101" pitchFamily="2" charset="-122"/>
                <a:ea typeface="宋体" panose="02010600030101010101" pitchFamily="2" charset="-122"/>
              </a:rPr>
              <a:t>              光子器件，故称 为光电子学</a:t>
            </a:r>
            <a:endParaRPr lang="zh-CN" altLang="en-US" sz="2400" b="1">
              <a:solidFill>
                <a:srgbClr val="FFFF00"/>
              </a:solidFill>
              <a:latin typeface="宋体" panose="02010600030101010101" pitchFamily="2" charset="-122"/>
              <a:ea typeface="宋体" panose="02010600030101010101" pitchFamily="2" charset="-122"/>
            </a:endParaRPr>
          </a:p>
          <a:p>
            <a:pPr>
              <a:lnSpc>
                <a:spcPct val="130000"/>
              </a:lnSpc>
            </a:pPr>
            <a:endParaRPr lang="zh-CN" altLang="en-US" sz="800" b="1">
              <a:solidFill>
                <a:srgbClr val="FFFF00"/>
              </a:solidFill>
              <a:latin typeface="宋体" panose="02010600030101010101" pitchFamily="2" charset="-122"/>
              <a:ea typeface="宋体" panose="02010600030101010101" pitchFamily="2" charset="-122"/>
            </a:endParaRPr>
          </a:p>
          <a:p>
            <a:pPr>
              <a:lnSpc>
                <a:spcPct val="130000"/>
              </a:lnSpc>
              <a:buFontTx/>
              <a:buChar char="•"/>
            </a:pPr>
            <a:r>
              <a:rPr lang="zh-CN" altLang="en-US" sz="2400" b="1">
                <a:solidFill>
                  <a:srgbClr val="FFCC00"/>
                </a:solidFill>
                <a:ea typeface="宋体" panose="02010600030101010101" pitchFamily="2" charset="-122"/>
              </a:rPr>
              <a:t>  结论：            </a:t>
            </a:r>
            <a:r>
              <a:rPr lang="zh-CN" altLang="en-US" sz="2400" b="1">
                <a:solidFill>
                  <a:srgbClr val="FF9900"/>
                </a:solidFill>
                <a:ea typeface="宋体" panose="02010600030101010101" pitchFamily="2" charset="-122"/>
              </a:rPr>
              <a:t>微米光子学 </a:t>
            </a:r>
            <a:r>
              <a:rPr lang="en-US" altLang="zh-CN" sz="2400" b="1">
                <a:solidFill>
                  <a:srgbClr val="FF9900"/>
                </a:solidFill>
                <a:latin typeface="Times New Roman" panose="02020603050405020304" pitchFamily="18" charset="0"/>
                <a:ea typeface="宋体" panose="02010600030101010101" pitchFamily="2" charset="-122"/>
              </a:rPr>
              <a:t>= </a:t>
            </a:r>
            <a:r>
              <a:rPr lang="zh-CN" altLang="en-US" sz="2400" b="1">
                <a:solidFill>
                  <a:srgbClr val="FF9900"/>
                </a:solidFill>
                <a:ea typeface="宋体" panose="02010600030101010101" pitchFamily="2" charset="-122"/>
              </a:rPr>
              <a:t>光电子学</a:t>
            </a:r>
            <a:endParaRPr lang="zh-CN" altLang="en-US" sz="2400" b="1">
              <a:solidFill>
                <a:srgbClr val="FF9900"/>
              </a:solidFill>
              <a:ea typeface="宋体" panose="02010600030101010101" pitchFamily="2" charset="-122"/>
            </a:endParaRPr>
          </a:p>
        </p:txBody>
      </p:sp>
      <p:sp>
        <p:nvSpPr>
          <p:cNvPr id="339973" name="Rectangle 5"/>
          <p:cNvSpPr>
            <a:spLocks noChangeArrowheads="1"/>
          </p:cNvSpPr>
          <p:nvPr/>
        </p:nvSpPr>
        <p:spPr bwMode="auto">
          <a:xfrm>
            <a:off x="2051050" y="1052513"/>
            <a:ext cx="5400675" cy="650875"/>
          </a:xfrm>
          <a:prstGeom prst="rect">
            <a:avLst/>
          </a:prstGeom>
          <a:solidFill>
            <a:schemeClr val="tx1"/>
          </a:solidFill>
          <a:ln w="9525">
            <a:solidFill>
              <a:srgbClr val="FFFF00"/>
            </a:solidFill>
            <a:miter lim="800000"/>
          </a:ln>
          <a:effectLst/>
        </p:spPr>
        <p:txBody>
          <a:bodyPr>
            <a:spAutoFit/>
          </a:bodyPr>
          <a:lstStyle/>
          <a:p>
            <a:pPr algn="ctr">
              <a:spcBef>
                <a:spcPct val="50000"/>
              </a:spcBef>
            </a:pPr>
            <a:r>
              <a:rPr lang="zh-CN" altLang="en-US" b="1">
                <a:solidFill>
                  <a:srgbClr val="FF9900"/>
                </a:solidFill>
                <a:ea typeface="宋体" panose="02010600030101010101" pitchFamily="2" charset="-122"/>
              </a:rPr>
              <a:t>微米光子学（光电子学）</a:t>
            </a:r>
            <a:endParaRPr lang="zh-CN" altLang="en-US" b="1">
              <a:solidFill>
                <a:srgbClr val="FF9900"/>
              </a:solidFill>
              <a:latin typeface="宋体" panose="02010600030101010101" pitchFamily="2" charset="-122"/>
              <a:ea typeface="宋体" panose="02010600030101010101" pitchFamily="2" charset="-122"/>
            </a:endParaRPr>
          </a:p>
        </p:txBody>
      </p:sp>
      <p:sp>
        <p:nvSpPr>
          <p:cNvPr id="5" name="日期占位符 4"/>
          <p:cNvSpPr>
            <a:spLocks noGrp="1"/>
          </p:cNvSpPr>
          <p:nvPr>
            <p:ph type="dt" sz="half" idx="10"/>
          </p:nvPr>
        </p:nvSpPr>
        <p:spPr/>
        <p:txBody>
          <a:bodyPr/>
          <a:lstStyle/>
          <a:p>
            <a:fld id="{712E394E-95DB-4450-AFBA-16D06DE5CD0A}"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E15C36C-E6A6-4DFF-81FD-E99B8B8999F7}" type="slidenum">
              <a:rPr lang="en-US" altLang="zh-CN">
                <a:solidFill>
                  <a:schemeClr val="bg1"/>
                </a:solidFill>
              </a:rPr>
            </a:fld>
            <a:endParaRPr lang="en-US" altLang="zh-CN" dirty="0">
              <a:solidFill>
                <a:schemeClr val="bg1"/>
              </a:solidFill>
            </a:endParaRPr>
          </a:p>
        </p:txBody>
      </p:sp>
      <p:sp>
        <p:nvSpPr>
          <p:cNvPr id="447492" name="Text Box 4"/>
          <p:cNvSpPr txBox="1">
            <a:spLocks noChangeArrowheads="1"/>
          </p:cNvSpPr>
          <p:nvPr/>
        </p:nvSpPr>
        <p:spPr bwMode="auto">
          <a:xfrm>
            <a:off x="1258888" y="1989138"/>
            <a:ext cx="6911975" cy="3194050"/>
          </a:xfrm>
          <a:prstGeom prst="rect">
            <a:avLst/>
          </a:prstGeom>
          <a:noFill/>
          <a:ln w="9525">
            <a:solidFill>
              <a:schemeClr val="bg1"/>
            </a:solidFill>
            <a:miter lim="800000"/>
          </a:ln>
          <a:effectLst/>
        </p:spPr>
        <p:txBody>
          <a:bodyPr>
            <a:spAutoFit/>
          </a:bodyPr>
          <a:lstStyle/>
          <a:p>
            <a:pPr>
              <a:buFontTx/>
              <a:buChar char="•"/>
            </a:pPr>
            <a:r>
              <a:rPr lang="en-US" altLang="zh-CN" sz="2400" b="1">
                <a:solidFill>
                  <a:srgbClr val="FFCC00"/>
                </a:solidFill>
                <a:latin typeface="Times New Roman" panose="02020603050405020304" pitchFamily="18" charset="0"/>
                <a:ea typeface="宋体" panose="02010600030101010101" pitchFamily="2" charset="-122"/>
              </a:rPr>
              <a:t>  </a:t>
            </a:r>
            <a:r>
              <a:rPr lang="zh-CN" altLang="en-US" sz="2400" b="1">
                <a:solidFill>
                  <a:srgbClr val="FFCC00"/>
                </a:solidFill>
                <a:latin typeface="Times New Roman" panose="02020603050405020304" pitchFamily="18" charset="0"/>
                <a:ea typeface="宋体" panose="02010600030101010101" pitchFamily="2" charset="-122"/>
              </a:rPr>
              <a:t>时间：</a:t>
            </a:r>
            <a:r>
              <a:rPr lang="en-US" altLang="zh-CN" sz="2400" b="1">
                <a:solidFill>
                  <a:srgbClr val="FFFF00"/>
                </a:solidFill>
                <a:latin typeface="Times New Roman" panose="02020603050405020304" pitchFamily="18" charset="0"/>
                <a:ea typeface="宋体" panose="02010600030101010101" pitchFamily="2" charset="-122"/>
              </a:rPr>
              <a:t>2000</a:t>
            </a:r>
            <a:r>
              <a:rPr lang="zh-CN" altLang="en-US" sz="2400" b="1">
                <a:solidFill>
                  <a:srgbClr val="FFFF00"/>
                </a:solidFill>
                <a:latin typeface="Times New Roman" panose="02020603050405020304" pitchFamily="18" charset="0"/>
                <a:ea typeface="宋体" panose="02010600030101010101" pitchFamily="2" charset="-122"/>
              </a:rPr>
              <a:t>年</a:t>
            </a:r>
            <a:r>
              <a:rPr lang="en-US" altLang="zh-CN" sz="2400" b="1">
                <a:solidFill>
                  <a:srgbClr val="FFFF00"/>
                </a:solidFill>
                <a:latin typeface="Times New Roman" panose="02020603050405020304" pitchFamily="18" charset="0"/>
                <a:ea typeface="宋体" panose="02010600030101010101" pitchFamily="2" charset="-122"/>
              </a:rPr>
              <a:t>—</a:t>
            </a:r>
            <a:endParaRPr lang="en-US" altLang="zh-CN" sz="2400" b="1">
              <a:solidFill>
                <a:srgbClr val="FFFF00"/>
              </a:solidFill>
              <a:latin typeface="Times New Roman" panose="02020603050405020304" pitchFamily="18" charset="0"/>
              <a:ea typeface="宋体" panose="02010600030101010101" pitchFamily="2" charset="-122"/>
            </a:endParaRPr>
          </a:p>
          <a:p>
            <a:pPr>
              <a:lnSpc>
                <a:spcPct val="140000"/>
              </a:lnSpc>
            </a:pPr>
            <a:endParaRPr lang="en-US" altLang="zh-CN" sz="800" b="1">
              <a:solidFill>
                <a:srgbClr val="FFFF00"/>
              </a:solidFill>
              <a:latin typeface="宋体" panose="02010600030101010101" pitchFamily="2" charset="-122"/>
              <a:ea typeface="宋体" panose="02010600030101010101" pitchFamily="2" charset="-122"/>
            </a:endParaRPr>
          </a:p>
          <a:p>
            <a:pPr>
              <a:lnSpc>
                <a:spcPct val="140000"/>
              </a:lnSpc>
              <a:buFontTx/>
              <a:buChar char="•"/>
            </a:pPr>
            <a:r>
              <a:rPr lang="en-US" altLang="zh-CN" sz="2400" b="1">
                <a:solidFill>
                  <a:srgbClr val="FFCC00"/>
                </a:solidFill>
                <a:latin typeface="Times New Roman" panose="02020603050405020304" pitchFamily="18" charset="0"/>
                <a:ea typeface="宋体" panose="02010600030101010101" pitchFamily="2" charset="-122"/>
              </a:rPr>
              <a:t>  </a:t>
            </a:r>
            <a:r>
              <a:rPr lang="zh-CN" altLang="en-US" sz="2400" b="1">
                <a:solidFill>
                  <a:srgbClr val="FFCC00"/>
                </a:solidFill>
                <a:latin typeface="Times New Roman" panose="02020603050405020304" pitchFamily="18" charset="0"/>
                <a:ea typeface="宋体" panose="02010600030101010101" pitchFamily="2" charset="-122"/>
              </a:rPr>
              <a:t>形成：</a:t>
            </a:r>
            <a:r>
              <a:rPr lang="zh-CN" altLang="en-US" sz="2400" b="1">
                <a:solidFill>
                  <a:srgbClr val="FFFF00"/>
                </a:solidFill>
                <a:latin typeface="Times New Roman" panose="02020603050405020304" pitchFamily="18" charset="0"/>
                <a:ea typeface="宋体" panose="02010600030101010101" pitchFamily="2" charset="-122"/>
              </a:rPr>
              <a:t>由于近场光学的进展，突破了光的衍射</a:t>
            </a:r>
            <a:endParaRPr lang="zh-CN" altLang="en-US" sz="2400" b="1">
              <a:solidFill>
                <a:srgbClr val="FFFF00"/>
              </a:solidFill>
              <a:latin typeface="Times New Roman" panose="02020603050405020304" pitchFamily="18" charset="0"/>
              <a:ea typeface="宋体" panose="02010600030101010101" pitchFamily="2" charset="-122"/>
            </a:endParaRPr>
          </a:p>
          <a:p>
            <a:pPr>
              <a:lnSpc>
                <a:spcPct val="140000"/>
              </a:lnSpc>
            </a:pPr>
            <a:r>
              <a:rPr lang="zh-CN" altLang="en-US" sz="2400" b="1">
                <a:solidFill>
                  <a:srgbClr val="FFFF00"/>
                </a:solidFill>
                <a:latin typeface="Times New Roman" panose="02020603050405020304" pitchFamily="18" charset="0"/>
                <a:ea typeface="宋体" panose="02010600030101010101" pitchFamily="2" charset="-122"/>
              </a:rPr>
              <a:t>                极限，促进了纳米尺度下光与物质相互</a:t>
            </a:r>
            <a:endParaRPr lang="zh-CN" altLang="en-US" sz="2400" b="1">
              <a:solidFill>
                <a:srgbClr val="FFFF00"/>
              </a:solidFill>
              <a:latin typeface="Times New Roman" panose="02020603050405020304" pitchFamily="18" charset="0"/>
              <a:ea typeface="宋体" panose="02010600030101010101" pitchFamily="2" charset="-122"/>
            </a:endParaRPr>
          </a:p>
          <a:p>
            <a:pPr>
              <a:lnSpc>
                <a:spcPct val="140000"/>
              </a:lnSpc>
            </a:pPr>
            <a:r>
              <a:rPr lang="zh-CN" altLang="en-US" sz="2400" b="1">
                <a:solidFill>
                  <a:srgbClr val="FFFF00"/>
                </a:solidFill>
                <a:latin typeface="Times New Roman" panose="02020603050405020304" pitchFamily="18" charset="0"/>
                <a:ea typeface="宋体" panose="02010600030101010101" pitchFamily="2" charset="-122"/>
              </a:rPr>
              <a:t>                作用的研究，光子学与纳米科学结合形</a:t>
            </a:r>
            <a:endParaRPr lang="zh-CN" altLang="en-US" sz="2400" b="1">
              <a:solidFill>
                <a:srgbClr val="FFFF00"/>
              </a:solidFill>
              <a:latin typeface="Times New Roman" panose="02020603050405020304" pitchFamily="18" charset="0"/>
              <a:ea typeface="宋体" panose="02010600030101010101" pitchFamily="2" charset="-122"/>
            </a:endParaRPr>
          </a:p>
          <a:p>
            <a:pPr>
              <a:lnSpc>
                <a:spcPct val="140000"/>
              </a:lnSpc>
            </a:pPr>
            <a:r>
              <a:rPr lang="zh-CN" altLang="en-US" sz="2400" b="1">
                <a:solidFill>
                  <a:srgbClr val="FFFF00"/>
                </a:solidFill>
                <a:latin typeface="Times New Roman" panose="02020603050405020304" pitchFamily="18" charset="0"/>
                <a:ea typeface="宋体" panose="02010600030101010101" pitchFamily="2" charset="-122"/>
              </a:rPr>
              <a:t>                成了</a:t>
            </a:r>
            <a:r>
              <a:rPr lang="zh-CN" altLang="en-US" sz="2400" b="1">
                <a:solidFill>
                  <a:srgbClr val="FFFF00"/>
                </a:solidFill>
                <a:ea typeface="宋体" panose="02010600030101010101" pitchFamily="2" charset="-122"/>
              </a:rPr>
              <a:t>纳米光子学</a:t>
            </a:r>
            <a:r>
              <a:rPr lang="zh-CN" altLang="en-US" sz="2400" b="1">
                <a:solidFill>
                  <a:srgbClr val="FFFF00"/>
                </a:solidFill>
                <a:latin typeface="Times New Roman" panose="02020603050405020304" pitchFamily="18" charset="0"/>
                <a:ea typeface="宋体" panose="02010600030101010101" pitchFamily="2" charset="-122"/>
              </a:rPr>
              <a:t>。</a:t>
            </a:r>
            <a:endParaRPr lang="zh-CN" altLang="en-US" sz="2400" b="1">
              <a:solidFill>
                <a:srgbClr val="FFFF00"/>
              </a:solidFill>
              <a:latin typeface="Times New Roman" panose="02020603050405020304" pitchFamily="18" charset="0"/>
              <a:ea typeface="宋体" panose="02010600030101010101" pitchFamily="2" charset="-122"/>
            </a:endParaRPr>
          </a:p>
          <a:p>
            <a:pPr>
              <a:lnSpc>
                <a:spcPct val="140000"/>
              </a:lnSpc>
              <a:buFontTx/>
              <a:buChar char="•"/>
            </a:pPr>
            <a:r>
              <a:rPr lang="zh-CN" altLang="en-US" sz="2400" b="1">
                <a:solidFill>
                  <a:srgbClr val="FFFF00"/>
                </a:solidFill>
                <a:latin typeface="Times New Roman" panose="02020603050405020304" pitchFamily="18" charset="0"/>
                <a:ea typeface="宋体" panose="02010600030101010101" pitchFamily="2" charset="-122"/>
              </a:rPr>
              <a:t>  </a:t>
            </a:r>
            <a:r>
              <a:rPr lang="zh-CN" altLang="en-US" sz="2400" b="1">
                <a:solidFill>
                  <a:srgbClr val="FFCC00"/>
                </a:solidFill>
                <a:latin typeface="Times New Roman" panose="02020603050405020304" pitchFamily="18" charset="0"/>
                <a:ea typeface="宋体" panose="02010600030101010101" pitchFamily="2" charset="-122"/>
              </a:rPr>
              <a:t>结论：</a:t>
            </a:r>
            <a:r>
              <a:rPr lang="zh-CN" altLang="en-US" sz="2400" b="1">
                <a:solidFill>
                  <a:srgbClr val="FF9900"/>
                </a:solidFill>
                <a:latin typeface="Times New Roman" panose="02020603050405020304" pitchFamily="18" charset="0"/>
                <a:ea typeface="宋体" panose="02010600030101010101" pitchFamily="2" charset="-122"/>
              </a:rPr>
              <a:t>光子学 </a:t>
            </a:r>
            <a:r>
              <a:rPr lang="en-US" altLang="zh-CN" sz="2400" b="1">
                <a:solidFill>
                  <a:srgbClr val="FF9900"/>
                </a:solidFill>
                <a:latin typeface="Times New Roman" panose="02020603050405020304" pitchFamily="18" charset="0"/>
                <a:ea typeface="宋体" panose="02010600030101010101" pitchFamily="2" charset="-122"/>
              </a:rPr>
              <a:t>+ </a:t>
            </a:r>
            <a:r>
              <a:rPr lang="zh-CN" altLang="en-US" sz="2400" b="1">
                <a:solidFill>
                  <a:srgbClr val="FF9900"/>
                </a:solidFill>
                <a:latin typeface="Times New Roman" panose="02020603050405020304" pitchFamily="18" charset="0"/>
                <a:ea typeface="宋体" panose="02010600030101010101" pitchFamily="2" charset="-122"/>
              </a:rPr>
              <a:t>纳米科学 </a:t>
            </a:r>
            <a:r>
              <a:rPr lang="en-US" altLang="zh-CN" sz="2400" b="1">
                <a:solidFill>
                  <a:srgbClr val="FF9900"/>
                </a:solidFill>
                <a:latin typeface="Times New Roman" panose="02020603050405020304" pitchFamily="18" charset="0"/>
                <a:ea typeface="宋体" panose="02010600030101010101" pitchFamily="2" charset="-122"/>
              </a:rPr>
              <a:t>= </a:t>
            </a:r>
            <a:r>
              <a:rPr lang="zh-CN" altLang="en-US" sz="2400" b="1">
                <a:solidFill>
                  <a:srgbClr val="FF9900"/>
                </a:solidFill>
                <a:ea typeface="宋体" panose="02010600030101010101" pitchFamily="2" charset="-122"/>
              </a:rPr>
              <a:t>纳米光子学</a:t>
            </a:r>
            <a:endParaRPr lang="zh-CN" altLang="en-US" sz="2400" b="1">
              <a:solidFill>
                <a:srgbClr val="FF9900"/>
              </a:solidFill>
              <a:ea typeface="宋体" panose="02010600030101010101" pitchFamily="2" charset="-122"/>
            </a:endParaRPr>
          </a:p>
        </p:txBody>
      </p:sp>
      <p:sp>
        <p:nvSpPr>
          <p:cNvPr id="447493" name="Rectangle 5"/>
          <p:cNvSpPr>
            <a:spLocks noChangeArrowheads="1"/>
          </p:cNvSpPr>
          <p:nvPr/>
        </p:nvSpPr>
        <p:spPr bwMode="auto">
          <a:xfrm>
            <a:off x="2916238" y="1125538"/>
            <a:ext cx="3744912" cy="650875"/>
          </a:xfrm>
          <a:prstGeom prst="rect">
            <a:avLst/>
          </a:prstGeom>
          <a:solidFill>
            <a:schemeClr val="tx1"/>
          </a:solidFill>
          <a:ln w="9525">
            <a:solidFill>
              <a:srgbClr val="FFFF00"/>
            </a:solidFill>
            <a:miter lim="800000"/>
          </a:ln>
          <a:effectLst/>
        </p:spPr>
        <p:txBody>
          <a:bodyPr>
            <a:spAutoFit/>
          </a:bodyPr>
          <a:lstStyle/>
          <a:p>
            <a:pPr algn="ctr"/>
            <a:r>
              <a:rPr lang="zh-CN" altLang="en-US" b="1">
                <a:solidFill>
                  <a:srgbClr val="FF9933"/>
                </a:solidFill>
                <a:latin typeface="宋体" panose="02010600030101010101" pitchFamily="2" charset="-122"/>
                <a:ea typeface="宋体" panose="02010600030101010101" pitchFamily="2" charset="-122"/>
              </a:rPr>
              <a:t>纳米光子学</a:t>
            </a:r>
            <a:endParaRPr lang="zh-CN" altLang="en-US" b="1">
              <a:solidFill>
                <a:srgbClr val="FF9933"/>
              </a:solidFill>
              <a:latin typeface="宋体" panose="02010600030101010101" pitchFamily="2" charset="-122"/>
              <a:ea typeface="宋体" panose="02010600030101010101" pitchFamily="2" charset="-122"/>
            </a:endParaRPr>
          </a:p>
        </p:txBody>
      </p:sp>
      <p:sp>
        <p:nvSpPr>
          <p:cNvPr id="5" name="日期占位符 4"/>
          <p:cNvSpPr>
            <a:spLocks noGrp="1"/>
          </p:cNvSpPr>
          <p:nvPr>
            <p:ph type="dt" sz="half" idx="10"/>
          </p:nvPr>
        </p:nvSpPr>
        <p:spPr/>
        <p:txBody>
          <a:bodyPr/>
          <a:lstStyle/>
          <a:p>
            <a:fld id="{49E192CB-85D5-46C4-86E6-012D2913FE1E}"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A64E162-FA26-4881-8775-D8F196C6F2CD}" type="slidenum">
              <a:rPr lang="en-US" altLang="zh-CN">
                <a:solidFill>
                  <a:schemeClr val="bg1"/>
                </a:solidFill>
              </a:rPr>
            </a:fld>
            <a:endParaRPr lang="en-US" altLang="zh-CN" dirty="0">
              <a:solidFill>
                <a:schemeClr val="bg1"/>
              </a:solidFill>
            </a:endParaRPr>
          </a:p>
        </p:txBody>
      </p:sp>
      <p:sp>
        <p:nvSpPr>
          <p:cNvPr id="448518" name="Rectangle 6"/>
          <p:cNvSpPr>
            <a:spLocks noChangeArrowheads="1"/>
          </p:cNvSpPr>
          <p:nvPr/>
        </p:nvSpPr>
        <p:spPr bwMode="auto">
          <a:xfrm>
            <a:off x="1042988" y="1341438"/>
            <a:ext cx="7200900" cy="4608512"/>
          </a:xfrm>
          <a:prstGeom prst="rect">
            <a:avLst/>
          </a:prstGeom>
          <a:noFill/>
          <a:ln w="9525">
            <a:solidFill>
              <a:schemeClr val="bg1"/>
            </a:solidFill>
            <a:miter lim="800000"/>
          </a:ln>
          <a:effectLst/>
        </p:spPr>
        <p:txBody>
          <a:bodyPr>
            <a:spAutoFit/>
          </a:bodyPr>
          <a:lstStyle/>
          <a:p>
            <a:r>
              <a:rPr lang="en-US" altLang="zh-CN" sz="2400" b="1">
                <a:solidFill>
                  <a:srgbClr val="FFFF00"/>
                </a:solidFill>
                <a:ea typeface="宋体" panose="02010600030101010101" pitchFamily="2" charset="-122"/>
              </a:rPr>
              <a:t>  </a:t>
            </a:r>
            <a:r>
              <a:rPr lang="en-US" altLang="zh-CN" sz="2400" b="1">
                <a:solidFill>
                  <a:srgbClr val="FF9933"/>
                </a:solidFill>
                <a:ea typeface="宋体" panose="02010600030101010101" pitchFamily="2" charset="-122"/>
              </a:rPr>
              <a:t>1. </a:t>
            </a:r>
            <a:r>
              <a:rPr lang="zh-CN" altLang="en-US" sz="2400" b="1">
                <a:solidFill>
                  <a:srgbClr val="FF9933"/>
                </a:solidFill>
                <a:ea typeface="宋体" panose="02010600030101010101" pitchFamily="2" charset="-122"/>
              </a:rPr>
              <a:t>纳米光子材料：</a:t>
            </a:r>
            <a:endParaRPr lang="zh-CN" altLang="en-US" sz="2400" b="1">
              <a:solidFill>
                <a:srgbClr val="FF9933"/>
              </a:solidFill>
              <a:ea typeface="宋体" panose="02010600030101010101" pitchFamily="2" charset="-122"/>
            </a:endParaRPr>
          </a:p>
          <a:p>
            <a:r>
              <a:rPr lang="zh-CN" altLang="en-US" sz="2400" b="1">
                <a:solidFill>
                  <a:srgbClr val="FFFF00"/>
                </a:solidFill>
                <a:ea typeface="宋体" panose="02010600030101010101" pitchFamily="2" charset="-122"/>
              </a:rPr>
              <a:t>          </a:t>
            </a:r>
            <a:r>
              <a:rPr lang="zh-CN" altLang="en-US" sz="2000" b="1">
                <a:solidFill>
                  <a:srgbClr val="FFFF00"/>
                </a:solidFill>
                <a:ea typeface="宋体" panose="02010600030101010101" pitchFamily="2" charset="-122"/>
              </a:rPr>
              <a:t>光子晶体、金属</a:t>
            </a:r>
            <a:r>
              <a:rPr lang="en-US" altLang="zh-CN" sz="2000" b="1">
                <a:solidFill>
                  <a:srgbClr val="FFFF00"/>
                </a:solidFill>
                <a:ea typeface="宋体" panose="02010600030101010101" pitchFamily="2" charset="-122"/>
              </a:rPr>
              <a:t>-</a:t>
            </a:r>
            <a:r>
              <a:rPr lang="zh-CN" altLang="en-US" sz="2000" b="1">
                <a:solidFill>
                  <a:srgbClr val="FFFF00"/>
                </a:solidFill>
                <a:ea typeface="宋体" panose="02010600030101010101" pitchFamily="2" charset="-122"/>
              </a:rPr>
              <a:t>电介质纳米结构、量子点和量子线、</a:t>
            </a:r>
            <a:endParaRPr lang="zh-CN" altLang="en-US" sz="2000" b="1">
              <a:solidFill>
                <a:srgbClr val="FFFF00"/>
              </a:solidFill>
              <a:ea typeface="宋体" panose="02010600030101010101" pitchFamily="2" charset="-122"/>
            </a:endParaRPr>
          </a:p>
          <a:p>
            <a:r>
              <a:rPr lang="zh-CN" altLang="en-US" sz="2000" b="1">
                <a:solidFill>
                  <a:srgbClr val="FFFF00"/>
                </a:solidFill>
                <a:ea typeface="宋体" panose="02010600030101010101" pitchFamily="2" charset="-122"/>
              </a:rPr>
              <a:t>            以及纳米颗粒、纳米硅晶、纳米复合材料等。</a:t>
            </a:r>
            <a:endParaRPr lang="zh-CN" altLang="en-US" sz="2000" b="1">
              <a:solidFill>
                <a:srgbClr val="FFFF00"/>
              </a:solidFill>
              <a:ea typeface="宋体" panose="02010600030101010101" pitchFamily="2" charset="-122"/>
            </a:endParaRPr>
          </a:p>
          <a:p>
            <a:endParaRPr lang="zh-CN" altLang="en-US" sz="800" b="1">
              <a:solidFill>
                <a:srgbClr val="FFFF00"/>
              </a:solidFill>
              <a:ea typeface="宋体" panose="02010600030101010101" pitchFamily="2" charset="-122"/>
            </a:endParaRPr>
          </a:p>
          <a:p>
            <a:r>
              <a:rPr lang="zh-CN" altLang="en-US" sz="2400" b="1">
                <a:solidFill>
                  <a:srgbClr val="FFCC00"/>
                </a:solidFill>
                <a:ea typeface="宋体" panose="02010600030101010101" pitchFamily="2" charset="-122"/>
              </a:rPr>
              <a:t>   </a:t>
            </a:r>
            <a:r>
              <a:rPr lang="en-US" altLang="zh-CN" sz="2400" b="1">
                <a:solidFill>
                  <a:srgbClr val="FF9933"/>
                </a:solidFill>
                <a:ea typeface="宋体" panose="02010600030101010101" pitchFamily="2" charset="-122"/>
              </a:rPr>
              <a:t>2. </a:t>
            </a:r>
            <a:r>
              <a:rPr lang="zh-CN" altLang="en-US" sz="2400" b="1">
                <a:solidFill>
                  <a:srgbClr val="FF9933"/>
                </a:solidFill>
                <a:ea typeface="宋体" panose="02010600030101010101" pitchFamily="2" charset="-122"/>
              </a:rPr>
              <a:t>纳米材料加工：</a:t>
            </a:r>
            <a:endParaRPr lang="zh-CN" altLang="en-US" sz="2400" b="1">
              <a:solidFill>
                <a:srgbClr val="FF9933"/>
              </a:solidFill>
              <a:ea typeface="宋体" panose="02010600030101010101" pitchFamily="2" charset="-122"/>
            </a:endParaRPr>
          </a:p>
          <a:p>
            <a:r>
              <a:rPr lang="zh-CN" altLang="en-US" sz="2400" b="1">
                <a:solidFill>
                  <a:srgbClr val="FFCC00"/>
                </a:solidFill>
                <a:ea typeface="宋体" panose="02010600030101010101" pitchFamily="2" charset="-122"/>
              </a:rPr>
              <a:t>          </a:t>
            </a:r>
            <a:r>
              <a:rPr lang="zh-CN" altLang="en-US" sz="2000" b="1">
                <a:solidFill>
                  <a:srgbClr val="FFFF00"/>
                </a:solidFill>
                <a:ea typeface="宋体" panose="02010600030101010101" pitchFamily="2" charset="-122"/>
              </a:rPr>
              <a:t>半导体外延，电子、离子束刻蚀，多光子聚合，</a:t>
            </a:r>
            <a:endParaRPr lang="zh-CN" altLang="en-US" sz="2000" b="1">
              <a:solidFill>
                <a:srgbClr val="FFFF00"/>
              </a:solidFill>
              <a:ea typeface="宋体" panose="02010600030101010101" pitchFamily="2" charset="-122"/>
            </a:endParaRPr>
          </a:p>
          <a:p>
            <a:r>
              <a:rPr lang="zh-CN" altLang="en-US" sz="2000" b="1">
                <a:solidFill>
                  <a:srgbClr val="FFFF00"/>
                </a:solidFill>
                <a:ea typeface="宋体" panose="02010600030101010101" pitchFamily="2" charset="-122"/>
              </a:rPr>
              <a:t>            胶体自组装，化学合成，溶胶－凝胶，模板压印等。</a:t>
            </a:r>
            <a:endParaRPr lang="zh-CN" altLang="en-US" sz="2000" b="1">
              <a:solidFill>
                <a:srgbClr val="FFFF00"/>
              </a:solidFill>
              <a:ea typeface="宋体" panose="02010600030101010101" pitchFamily="2" charset="-122"/>
            </a:endParaRPr>
          </a:p>
          <a:p>
            <a:endParaRPr lang="zh-CN" altLang="en-US" sz="800" b="1">
              <a:solidFill>
                <a:srgbClr val="FFFF00"/>
              </a:solidFill>
              <a:ea typeface="宋体" panose="02010600030101010101" pitchFamily="2" charset="-122"/>
            </a:endParaRPr>
          </a:p>
          <a:p>
            <a:r>
              <a:rPr lang="zh-CN" altLang="en-US" sz="2400" b="1">
                <a:solidFill>
                  <a:srgbClr val="FFCC00"/>
                </a:solidFill>
                <a:ea typeface="宋体" panose="02010600030101010101" pitchFamily="2" charset="-122"/>
              </a:rPr>
              <a:t>   </a:t>
            </a:r>
            <a:r>
              <a:rPr lang="en-US" altLang="zh-CN" sz="2400" b="1">
                <a:solidFill>
                  <a:srgbClr val="FF9933"/>
                </a:solidFill>
                <a:ea typeface="宋体" panose="02010600030101010101" pitchFamily="2" charset="-122"/>
              </a:rPr>
              <a:t>3. </a:t>
            </a:r>
            <a:r>
              <a:rPr lang="zh-CN" altLang="en-US" sz="2400" b="1">
                <a:solidFill>
                  <a:srgbClr val="FF9933"/>
                </a:solidFill>
                <a:ea typeface="宋体" panose="02010600030101010101" pitchFamily="2" charset="-122"/>
              </a:rPr>
              <a:t>纳米光子器件：</a:t>
            </a:r>
            <a:endParaRPr lang="zh-CN" altLang="en-US" sz="2400" b="1">
              <a:solidFill>
                <a:srgbClr val="FF9933"/>
              </a:solidFill>
              <a:ea typeface="宋体" panose="02010600030101010101" pitchFamily="2" charset="-122"/>
            </a:endParaRPr>
          </a:p>
          <a:p>
            <a:r>
              <a:rPr lang="zh-CN" altLang="en-US" sz="2400" b="1">
                <a:solidFill>
                  <a:srgbClr val="FFFF00"/>
                </a:solidFill>
                <a:ea typeface="宋体" panose="02010600030101010101" pitchFamily="2" charset="-122"/>
              </a:rPr>
              <a:t>          </a:t>
            </a:r>
            <a:r>
              <a:rPr lang="zh-CN" altLang="en-US" sz="2000" b="1">
                <a:solidFill>
                  <a:srgbClr val="FFFF00"/>
                </a:solidFill>
                <a:ea typeface="宋体" panose="02010600030101010101" pitchFamily="2" charset="-122"/>
              </a:rPr>
              <a:t>低功耗、高速度、光控光器件：纳米尺寸器件；</a:t>
            </a:r>
            <a:endParaRPr lang="zh-CN" altLang="en-US" sz="2000" b="1">
              <a:solidFill>
                <a:srgbClr val="FFFF00"/>
              </a:solidFill>
              <a:ea typeface="宋体" panose="02010600030101010101" pitchFamily="2" charset="-122"/>
            </a:endParaRPr>
          </a:p>
          <a:p>
            <a:r>
              <a:rPr lang="zh-CN" altLang="en-US" sz="2000" b="1">
                <a:solidFill>
                  <a:srgbClr val="FFFF00"/>
                </a:solidFill>
                <a:ea typeface="宋体" panose="02010600030101010101" pitchFamily="2" charset="-122"/>
              </a:rPr>
              <a:t>            用纳米材料的器件；具有纳米结构的光电子器件。</a:t>
            </a:r>
            <a:endParaRPr lang="zh-CN" altLang="en-US" sz="2000" b="1">
              <a:solidFill>
                <a:srgbClr val="FFFF00"/>
              </a:solidFill>
              <a:ea typeface="宋体" panose="02010600030101010101" pitchFamily="2" charset="-122"/>
            </a:endParaRPr>
          </a:p>
          <a:p>
            <a:endParaRPr lang="zh-CN" altLang="en-US" sz="800" b="1">
              <a:solidFill>
                <a:srgbClr val="FFFF00"/>
              </a:solidFill>
              <a:ea typeface="宋体" panose="02010600030101010101" pitchFamily="2" charset="-122"/>
            </a:endParaRPr>
          </a:p>
          <a:p>
            <a:r>
              <a:rPr lang="zh-CN" altLang="en-US" sz="2400" b="1">
                <a:solidFill>
                  <a:srgbClr val="FFFF00"/>
                </a:solidFill>
                <a:ea typeface="宋体" panose="02010600030101010101" pitchFamily="2" charset="-122"/>
              </a:rPr>
              <a:t>   </a:t>
            </a:r>
            <a:r>
              <a:rPr lang="en-US" altLang="zh-CN" sz="2400" b="1">
                <a:solidFill>
                  <a:srgbClr val="FF9933"/>
                </a:solidFill>
                <a:ea typeface="宋体" panose="02010600030101010101" pitchFamily="2" charset="-122"/>
              </a:rPr>
              <a:t>4. </a:t>
            </a:r>
            <a:r>
              <a:rPr lang="zh-CN" altLang="en-US" sz="2400" b="1">
                <a:solidFill>
                  <a:srgbClr val="FF9933"/>
                </a:solidFill>
                <a:ea typeface="宋体" panose="02010600030101010101" pitchFamily="2" charset="-122"/>
              </a:rPr>
              <a:t>纳米测量技术：</a:t>
            </a:r>
            <a:endParaRPr lang="zh-CN" altLang="en-US" sz="2400" b="1">
              <a:solidFill>
                <a:srgbClr val="FF9933"/>
              </a:solidFill>
              <a:ea typeface="宋体" panose="02010600030101010101" pitchFamily="2" charset="-122"/>
            </a:endParaRPr>
          </a:p>
          <a:p>
            <a:r>
              <a:rPr lang="zh-CN" altLang="en-US" sz="2400" b="1">
                <a:solidFill>
                  <a:srgbClr val="FFFF00"/>
                </a:solidFill>
                <a:ea typeface="宋体" panose="02010600030101010101" pitchFamily="2" charset="-122"/>
              </a:rPr>
              <a:t>           </a:t>
            </a:r>
            <a:r>
              <a:rPr lang="zh-CN" altLang="en-US" sz="2000" b="1">
                <a:solidFill>
                  <a:srgbClr val="FFFF00"/>
                </a:solidFill>
                <a:ea typeface="宋体" panose="02010600030101010101" pitchFamily="2" charset="-122"/>
              </a:rPr>
              <a:t>时间和空间上的超高分辩率测量技术：近场光学显微 </a:t>
            </a:r>
            <a:endParaRPr lang="zh-CN" altLang="en-US" sz="2000" b="1">
              <a:solidFill>
                <a:srgbClr val="FFFF00"/>
              </a:solidFill>
              <a:ea typeface="宋体" panose="02010600030101010101" pitchFamily="2" charset="-122"/>
            </a:endParaRPr>
          </a:p>
          <a:p>
            <a:r>
              <a:rPr lang="zh-CN" altLang="en-US" sz="2000" b="1">
                <a:solidFill>
                  <a:srgbClr val="FFFF00"/>
                </a:solidFill>
                <a:ea typeface="宋体" panose="02010600030101010101" pitchFamily="2" charset="-122"/>
              </a:rPr>
              <a:t>             镜、近场光学光谱仪、光镊技术、飞秒激光技术。</a:t>
            </a:r>
            <a:endParaRPr lang="zh-CN" altLang="en-US" sz="2000" b="1">
              <a:solidFill>
                <a:srgbClr val="FFFF00"/>
              </a:solidFill>
              <a:ea typeface="宋体" panose="02010600030101010101" pitchFamily="2" charset="-122"/>
            </a:endParaRPr>
          </a:p>
        </p:txBody>
      </p:sp>
      <p:sp>
        <p:nvSpPr>
          <p:cNvPr id="448519" name="Rectangle 7"/>
          <p:cNvSpPr>
            <a:spLocks noChangeArrowheads="1"/>
          </p:cNvSpPr>
          <p:nvPr/>
        </p:nvSpPr>
        <p:spPr bwMode="auto">
          <a:xfrm>
            <a:off x="2411413" y="549275"/>
            <a:ext cx="5040312" cy="579438"/>
          </a:xfrm>
          <a:prstGeom prst="rect">
            <a:avLst/>
          </a:prstGeom>
          <a:noFill/>
          <a:ln w="9525">
            <a:noFill/>
            <a:miter lim="800000"/>
          </a:ln>
          <a:effectLst/>
        </p:spPr>
        <p:txBody>
          <a:bodyPr>
            <a:spAutoFit/>
          </a:bodyPr>
          <a:lstStyle/>
          <a:p>
            <a:r>
              <a:rPr lang="zh-CN" altLang="en-US" sz="3200" b="1">
                <a:solidFill>
                  <a:srgbClr val="FFCC00"/>
                </a:solidFill>
                <a:ea typeface="宋体" panose="02010600030101010101" pitchFamily="2" charset="-122"/>
              </a:rPr>
              <a:t>纳米光子学主要研究内容</a:t>
            </a:r>
            <a:endParaRPr lang="zh-CN" altLang="en-US" sz="3200" b="1">
              <a:solidFill>
                <a:srgbClr val="FFCC00"/>
              </a:solidFill>
              <a:ea typeface="宋体" panose="02010600030101010101" pitchFamily="2" charset="-122"/>
            </a:endParaRPr>
          </a:p>
        </p:txBody>
      </p:sp>
      <p:sp>
        <p:nvSpPr>
          <p:cNvPr id="5" name="日期占位符 4"/>
          <p:cNvSpPr>
            <a:spLocks noGrp="1"/>
          </p:cNvSpPr>
          <p:nvPr>
            <p:ph type="dt" sz="half" idx="10"/>
          </p:nvPr>
        </p:nvSpPr>
        <p:spPr/>
        <p:txBody>
          <a:bodyPr/>
          <a:lstStyle/>
          <a:p>
            <a:fld id="{EC03480A-4DB8-4ADC-A056-A8267098841E}" type="datetime1">
              <a:rPr lang="zh-CN" altLang="en-US" smtClean="0">
                <a:solidFill>
                  <a:schemeClr val="bg1"/>
                </a:solidFill>
              </a:rPr>
            </a:fld>
            <a:endParaRPr lang="en-US" altLang="zh-CN" dirty="0">
              <a:solidFill>
                <a:schemeClr val="bg1"/>
              </a:solidFill>
            </a:endParaRPr>
          </a:p>
        </p:txBody>
      </p:sp>
      <p:sp>
        <p:nvSpPr>
          <p:cNvPr id="6" name="页脚占位符 5"/>
          <p:cNvSpPr>
            <a:spLocks noGrp="1"/>
          </p:cNvSpPr>
          <p:nvPr>
            <p:ph type="ftr" sz="quarter" idx="11"/>
          </p:nvPr>
        </p:nvSpPr>
        <p:spPr/>
        <p:txBody>
          <a:bodyPr/>
          <a:lstStyle/>
          <a:p>
            <a:r>
              <a:rPr lang="zh-CN" altLang="en-US" dirty="0" smtClean="0">
                <a:solidFill>
                  <a:schemeClr val="bg1"/>
                </a:solidFill>
              </a:rPr>
              <a:t>南京邮电大学贝尔英才学院</a:t>
            </a:r>
            <a:endParaRPr lang="en-US" altLang="zh-C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650" y="1772920"/>
            <a:ext cx="5348605" cy="2477135"/>
          </a:xfrm>
          <a:prstGeom prst="rect">
            <a:avLst/>
          </a:prstGeom>
        </p:spPr>
        <p:txBody>
          <a:bodyPr>
            <a:noAutofit/>
          </a:bodyPr>
          <a:lstStyle/>
          <a:p>
            <a:pPr marL="273050" indent="-273050" algn="l">
              <a:spcBef>
                <a:spcPts val="600"/>
              </a:spcBef>
              <a:buClr>
                <a:schemeClr val="accent1"/>
              </a:buClr>
              <a:buSzPct val="70000"/>
              <a:defRPr/>
            </a:pPr>
            <a:r>
              <a:rPr lang="zh-CN" altLang="en-US" sz="2800" b="1" dirty="0">
                <a:solidFill>
                  <a:srgbClr val="FFFF00"/>
                </a:solidFill>
                <a:latin typeface="+mj-ea"/>
                <a:ea typeface="+mj-ea"/>
              </a:rPr>
              <a:t>理论</a:t>
            </a:r>
            <a:r>
              <a:rPr lang="zh-CN" altLang="en-US" sz="2000" b="1" dirty="0">
                <a:solidFill>
                  <a:srgbClr val="FFFF00"/>
                </a:solidFill>
                <a:latin typeface="+mj-ea"/>
                <a:ea typeface="+mj-ea"/>
              </a:rPr>
              <a:t>：</a:t>
            </a:r>
            <a:r>
              <a:rPr lang="en-US" altLang="zh-CN" sz="2000" b="1" dirty="0">
                <a:solidFill>
                  <a:srgbClr val="FFFF00"/>
                </a:solidFill>
                <a:latin typeface="+mj-ea"/>
                <a:ea typeface="+mj-ea"/>
              </a:rPr>
              <a:t>   </a:t>
            </a:r>
            <a:endParaRPr lang="en-US" altLang="zh-CN" sz="2000" b="1" dirty="0">
              <a:solidFill>
                <a:srgbClr val="FFFF00"/>
              </a:solidFill>
              <a:latin typeface="+mj-ea"/>
              <a:ea typeface="+mj-ea"/>
            </a:endParaRPr>
          </a:p>
          <a:p>
            <a:pPr eaLnBrk="1" latinLnBrk="0" hangingPunct="1">
              <a:lnSpc>
                <a:spcPct val="150000"/>
              </a:lnSpc>
              <a:buClr>
                <a:srgbClr val="C00000"/>
              </a:buClr>
              <a:buFont typeface="Wingdings" panose="05000000000000000000" pitchFamily="2" charset="2"/>
              <a:buChar char="p"/>
              <a:defRPr/>
            </a:pPr>
            <a:r>
              <a:rPr lang="en-US" sz="1800" b="1" dirty="0"/>
              <a:t>19</a:t>
            </a:r>
            <a:r>
              <a:rPr lang="zh-CN" altLang="en-US" sz="1800" b="1" dirty="0"/>
              <a:t>世纪</a:t>
            </a:r>
            <a:r>
              <a:rPr lang="en-US" sz="1800" b="1" dirty="0"/>
              <a:t>60</a:t>
            </a:r>
            <a:r>
              <a:rPr lang="zh-CN" altLang="en-US" sz="1800" b="1" dirty="0"/>
              <a:t>年代，</a:t>
            </a:r>
            <a:r>
              <a:rPr lang="en-US" sz="1800" b="1" dirty="0"/>
              <a:t>Maxwell</a:t>
            </a:r>
            <a:r>
              <a:rPr lang="zh-CN" altLang="en-US" sz="1800" b="1" dirty="0"/>
              <a:t>提出：光也是电磁波；</a:t>
            </a:r>
            <a:endParaRPr lang="en-US" altLang="zh-CN" sz="1800" b="1" dirty="0"/>
          </a:p>
          <a:p>
            <a:pPr eaLnBrk="1" latinLnBrk="0" hangingPunct="1">
              <a:lnSpc>
                <a:spcPct val="150000"/>
              </a:lnSpc>
              <a:buClr>
                <a:srgbClr val="C00000"/>
              </a:buClr>
              <a:buFont typeface="Wingdings" panose="05000000000000000000" pitchFamily="2" charset="2"/>
              <a:buChar char="p"/>
              <a:defRPr/>
            </a:pPr>
            <a:r>
              <a:rPr lang="en-US" sz="1800" b="1" dirty="0"/>
              <a:t>19</a:t>
            </a:r>
            <a:r>
              <a:rPr lang="zh-CN" altLang="en-US" sz="1800" b="1" dirty="0"/>
              <a:t>世纪末－</a:t>
            </a:r>
            <a:r>
              <a:rPr lang="en-US" sz="1800" b="1" dirty="0"/>
              <a:t>20</a:t>
            </a:r>
            <a:r>
              <a:rPr lang="zh-CN" altLang="en-US" sz="1800" b="1" dirty="0"/>
              <a:t>世纪初，</a:t>
            </a:r>
            <a:r>
              <a:rPr lang="zh-CN" altLang="en-US" sz="1800" b="1" dirty="0">
                <a:solidFill>
                  <a:srgbClr val="FF0000"/>
                </a:solidFill>
              </a:rPr>
              <a:t>光电效应</a:t>
            </a:r>
            <a:r>
              <a:rPr lang="zh-CN" altLang="en-US" sz="1800" b="1" dirty="0"/>
              <a:t>的实验和理论。</a:t>
            </a:r>
            <a:endParaRPr lang="en-US" altLang="zh-CN" sz="1800" b="1" dirty="0"/>
          </a:p>
          <a:p>
            <a:pPr eaLnBrk="1" latinLnBrk="0" hangingPunct="1">
              <a:lnSpc>
                <a:spcPct val="150000"/>
              </a:lnSpc>
              <a:buClr>
                <a:srgbClr val="C00000"/>
              </a:buClr>
              <a:buFont typeface="Wingdings" panose="05000000000000000000" pitchFamily="2" charset="2"/>
              <a:buChar char="p"/>
              <a:defRPr/>
            </a:pPr>
            <a:r>
              <a:rPr lang="zh-CN" altLang="en-US" sz="1800" b="1" dirty="0">
                <a:sym typeface="+mn-ea"/>
              </a:rPr>
              <a:t>光与原子相互作用：受激吸收、</a:t>
            </a:r>
            <a:r>
              <a:rPr lang="zh-CN" altLang="en-US" sz="1800" b="1" dirty="0">
                <a:solidFill>
                  <a:srgbClr val="FF0000"/>
                </a:solidFill>
                <a:sym typeface="+mn-ea"/>
              </a:rPr>
              <a:t>受激辐射</a:t>
            </a:r>
            <a:r>
              <a:rPr lang="zh-CN" altLang="en-US" sz="1800" b="1" dirty="0">
                <a:solidFill>
                  <a:schemeClr val="tx1"/>
                </a:solidFill>
                <a:sym typeface="+mn-ea"/>
              </a:rPr>
              <a:t>、自发辐射</a:t>
            </a:r>
            <a:r>
              <a:rPr lang="zh-CN" altLang="en-US" sz="1800" b="1" dirty="0"/>
              <a:t>。</a:t>
            </a:r>
            <a:endParaRPr lang="zh-CN" altLang="en-US" sz="1800" b="1" dirty="0"/>
          </a:p>
        </p:txBody>
      </p:sp>
      <p:pic>
        <p:nvPicPr>
          <p:cNvPr id="32771" name="Picture 2" descr="C:\Documents and Settings\yiqingnu.TTN\桌面\麦克斯韦.jpg"/>
          <p:cNvPicPr>
            <a:picLocks noChangeAspect="1" noChangeArrowheads="1"/>
          </p:cNvPicPr>
          <p:nvPr/>
        </p:nvPicPr>
        <p:blipFill>
          <a:blip r:embed="rId1" cstate="print"/>
          <a:srcRect/>
          <a:stretch>
            <a:fillRect/>
          </a:stretch>
        </p:blipFill>
        <p:spPr bwMode="auto">
          <a:xfrm>
            <a:off x="6372225" y="1718310"/>
            <a:ext cx="1425575" cy="1564005"/>
          </a:xfrm>
          <a:prstGeom prst="rect">
            <a:avLst/>
          </a:prstGeom>
          <a:noFill/>
          <a:ln w="9525">
            <a:solidFill>
              <a:srgbClr val="FFFF00"/>
            </a:solidFill>
            <a:miter lim="800000"/>
            <a:headEnd/>
            <a:tailEnd/>
          </a:ln>
        </p:spPr>
      </p:pic>
      <p:pic>
        <p:nvPicPr>
          <p:cNvPr id="32772" name="Picture 9" descr="C:\Documents and Settings\yiqingnu.TTN\桌面\３３\爱因斯坦.jpg"/>
          <p:cNvPicPr>
            <a:picLocks noChangeAspect="1" noChangeArrowheads="1"/>
          </p:cNvPicPr>
          <p:nvPr/>
        </p:nvPicPr>
        <p:blipFill>
          <a:blip r:embed="rId2" cstate="print"/>
          <a:srcRect/>
          <a:stretch>
            <a:fillRect/>
          </a:stretch>
        </p:blipFill>
        <p:spPr bwMode="auto">
          <a:xfrm>
            <a:off x="6443980" y="3429000"/>
            <a:ext cx="1353820" cy="1600200"/>
          </a:xfrm>
          <a:prstGeom prst="rect">
            <a:avLst/>
          </a:prstGeom>
          <a:noFill/>
          <a:ln w="57150">
            <a:solidFill>
              <a:schemeClr val="folHlink"/>
            </a:solidFill>
            <a:miter lim="800000"/>
            <a:headEnd/>
            <a:tailEnd/>
          </a:ln>
        </p:spPr>
      </p:pic>
      <p:sp>
        <p:nvSpPr>
          <p:cNvPr id="6" name="日期占位符 5"/>
          <p:cNvSpPr>
            <a:spLocks noGrp="1"/>
          </p:cNvSpPr>
          <p:nvPr>
            <p:ph type="dt" sz="half" idx="10"/>
          </p:nvPr>
        </p:nvSpPr>
        <p:spPr/>
        <p:txBody>
          <a:bodyPr/>
          <a:lstStyle/>
          <a:p>
            <a:pPr>
              <a:defRPr/>
            </a:pPr>
            <a:fld id="{90596948-E221-4F64-A7D4-77E0988E6681}" type="datetime1">
              <a:rPr lang="zh-CN" altLang="en-US" smtClean="0">
                <a:solidFill>
                  <a:srgbClr val="FFFFFF"/>
                </a:solidFill>
              </a:rPr>
            </a:fld>
            <a:endParaRPr lang="en-US" altLang="zh-CN">
              <a:solidFill>
                <a:srgbClr val="FFFFFF"/>
              </a:solidFill>
            </a:endParaRPr>
          </a:p>
        </p:txBody>
      </p:sp>
      <p:sp>
        <p:nvSpPr>
          <p:cNvPr id="7" name="灯片编号占位符 6"/>
          <p:cNvSpPr>
            <a:spLocks noGrp="1"/>
          </p:cNvSpPr>
          <p:nvPr>
            <p:ph type="sldNum" sz="quarter" idx="12"/>
          </p:nvPr>
        </p:nvSpPr>
        <p:spPr/>
        <p:txBody>
          <a:bodyPr/>
          <a:lstStyle/>
          <a:p>
            <a:pPr>
              <a:defRPr/>
            </a:pPr>
            <a:fld id="{03CF75E5-F5D8-45FC-AF9B-9C27438CDA9B}" type="slidenum">
              <a:rPr lang="en-US" altLang="zh-CN" smtClean="0">
                <a:solidFill>
                  <a:srgbClr val="FFFFFF"/>
                </a:solidFill>
              </a:rPr>
            </a:fld>
            <a:endParaRPr lang="en-US" altLang="zh-CN">
              <a:solidFill>
                <a:srgbClr val="FFFFFF"/>
              </a:solidFill>
            </a:endParaRPr>
          </a:p>
        </p:txBody>
      </p:sp>
      <p:sp>
        <p:nvSpPr>
          <p:cNvPr id="9" name="页脚占位符 8"/>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
        <p:nvSpPr>
          <p:cNvPr id="3" name="文本框 2"/>
          <p:cNvSpPr txBox="1"/>
          <p:nvPr/>
        </p:nvSpPr>
        <p:spPr>
          <a:xfrm>
            <a:off x="685800" y="764540"/>
            <a:ext cx="7773035" cy="583565"/>
          </a:xfrm>
          <a:prstGeom prst="rect">
            <a:avLst/>
          </a:prstGeom>
          <a:noFill/>
        </p:spPr>
        <p:txBody>
          <a:bodyPr wrap="square" rtlCol="0" anchor="t">
            <a:spAutoFit/>
          </a:bodyPr>
          <a:p>
            <a:r>
              <a:rPr lang="en-US" altLang="zh-CN" sz="3200" b="1">
                <a:latin typeface="楷体" panose="02010609060101010101" charset="-122"/>
                <a:ea typeface="楷体" panose="02010609060101010101" charset="-122"/>
                <a:cs typeface="楷体" panose="02010609060101010101" charset="-122"/>
                <a:sym typeface="+mn-ea"/>
              </a:rPr>
              <a:t>§2.1.1 </a:t>
            </a:r>
            <a:r>
              <a:rPr lang="zh-CN" altLang="en-US" sz="3200" b="1">
                <a:latin typeface="楷体" panose="02010609060101010101" charset="-122"/>
                <a:ea typeface="楷体" panose="02010609060101010101" charset="-122"/>
                <a:cs typeface="楷体" panose="02010609060101010101" charset="-122"/>
                <a:sym typeface="+mn-ea"/>
              </a:rPr>
              <a:t>信息</a:t>
            </a:r>
            <a:r>
              <a:rPr lang="zh-CN" altLang="en-US" sz="3200" b="1" smtClean="0">
                <a:latin typeface="楷体" panose="02010609060101010101" charset="-122"/>
                <a:ea typeface="楷体" panose="02010609060101010101" charset="-122"/>
                <a:cs typeface="楷体" panose="02010609060101010101" charset="-122"/>
                <a:sym typeface="+mn-ea"/>
              </a:rPr>
              <a:t>光电子技术主要</a:t>
            </a:r>
            <a:r>
              <a:rPr lang="zh-CN" altLang="en-US" sz="3200" b="1" smtClean="0">
                <a:solidFill>
                  <a:srgbClr val="FFFF00"/>
                </a:solidFill>
                <a:latin typeface="楷体" panose="02010609060101010101" charset="-122"/>
                <a:ea typeface="楷体" panose="02010609060101010101" charset="-122"/>
                <a:cs typeface="楷体" panose="02010609060101010101" charset="-122"/>
                <a:sym typeface="+mn-ea"/>
              </a:rPr>
              <a:t>理论</a:t>
            </a:r>
            <a:r>
              <a:rPr lang="zh-CN" altLang="en-US" sz="3200" b="1" smtClean="0">
                <a:latin typeface="楷体" panose="02010609060101010101" charset="-122"/>
                <a:ea typeface="楷体" panose="02010609060101010101" charset="-122"/>
                <a:cs typeface="楷体" panose="02010609060101010101" charset="-122"/>
                <a:sym typeface="+mn-ea"/>
              </a:rPr>
              <a:t>与</a:t>
            </a:r>
            <a:r>
              <a:rPr lang="zh-CN" altLang="en-US" sz="3200" b="1" smtClean="0">
                <a:solidFill>
                  <a:schemeClr val="tx2"/>
                </a:solidFill>
                <a:latin typeface="楷体" panose="02010609060101010101" charset="-122"/>
                <a:ea typeface="楷体" panose="02010609060101010101" charset="-122"/>
                <a:cs typeface="楷体" panose="02010609060101010101" charset="-122"/>
                <a:sym typeface="+mn-ea"/>
              </a:rPr>
              <a:t>器件</a:t>
            </a:r>
            <a:endParaRPr lang="zh-CN" altLang="en-US" sz="3200" b="1" smtClean="0">
              <a:solidFill>
                <a:schemeClr val="tx2"/>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65BC08C0-3179-4CA8-9C01-2635810C5EB9}" type="datetime1">
              <a:rPr lang="zh-CN" altLang="en-US" smtClean="0"/>
            </a:fld>
            <a:endParaRPr lang="en-US" altLang="zh-CN"/>
          </a:p>
        </p:txBody>
      </p:sp>
      <p:sp>
        <p:nvSpPr>
          <p:cNvPr id="7" name="灯片编号占位符 3"/>
          <p:cNvSpPr>
            <a:spLocks noGrp="1"/>
          </p:cNvSpPr>
          <p:nvPr>
            <p:ph type="sldNum" sz="quarter" idx="12"/>
          </p:nvPr>
        </p:nvSpPr>
        <p:spPr/>
        <p:txBody>
          <a:bodyPr/>
          <a:lstStyle/>
          <a:p>
            <a:pPr>
              <a:defRPr/>
            </a:pPr>
            <a:fld id="{536F2BA7-8E0D-4105-8B34-C6CD9B18BDDE}" type="slidenum">
              <a:rPr lang="en-US" altLang="zh-CN"/>
            </a:fld>
            <a:endParaRPr lang="en-US" altLang="zh-CN"/>
          </a:p>
        </p:txBody>
      </p:sp>
      <p:sp>
        <p:nvSpPr>
          <p:cNvPr id="51204" name="Rectangle 2"/>
          <p:cNvSpPr>
            <a:spLocks noChangeArrowheads="1"/>
          </p:cNvSpPr>
          <p:nvPr/>
        </p:nvSpPr>
        <p:spPr bwMode="auto">
          <a:xfrm>
            <a:off x="2051685" y="1051878"/>
            <a:ext cx="5838825" cy="706755"/>
          </a:xfrm>
          <a:prstGeom prst="rect">
            <a:avLst/>
          </a:prstGeom>
          <a:noFill/>
          <a:ln w="9525">
            <a:noFill/>
            <a:miter lim="800000"/>
          </a:ln>
        </p:spPr>
        <p:txBody>
          <a:bodyPr wrap="none">
            <a:spAutoFit/>
          </a:bodyPr>
          <a:lstStyle/>
          <a:p>
            <a:pPr algn="l"/>
            <a:r>
              <a:rPr lang="en-US" altLang="zh-CN" sz="4000" b="1">
                <a:solidFill>
                  <a:srgbClr val="FFFF99"/>
                </a:solidFill>
                <a:cs typeface="Arial" panose="020B0604020202020204" pitchFamily="34" charset="0"/>
              </a:rPr>
              <a:t>§</a:t>
            </a:r>
            <a:r>
              <a:rPr lang="en-US" altLang="zh-CN" sz="4000" b="1">
                <a:solidFill>
                  <a:srgbClr val="FFFF99"/>
                </a:solidFill>
              </a:rPr>
              <a:t>2.2  </a:t>
            </a:r>
            <a:r>
              <a:rPr lang="zh-CN" altLang="en-US" sz="4000" b="1">
                <a:solidFill>
                  <a:srgbClr val="FFFF99"/>
                </a:solidFill>
              </a:rPr>
              <a:t>激光（</a:t>
            </a:r>
            <a:r>
              <a:rPr kumimoji="1" lang="en-US" altLang="zh-CN" sz="4000" b="1">
                <a:solidFill>
                  <a:srgbClr val="FF3300"/>
                </a:solidFill>
                <a:ea typeface="楷体_GB2312" pitchFamily="49" charset="-122"/>
                <a:sym typeface="+mn-ea"/>
              </a:rPr>
              <a:t>Laser</a:t>
            </a:r>
            <a:r>
              <a:rPr lang="zh-CN" altLang="en-US" sz="4000" b="1">
                <a:solidFill>
                  <a:srgbClr val="FFFF99"/>
                </a:solidFill>
              </a:rPr>
              <a:t>）技术</a:t>
            </a:r>
            <a:endParaRPr lang="zh-CN" altLang="en-US" sz="4000" b="1">
              <a:solidFill>
                <a:srgbClr val="FFFF99"/>
              </a:solidFill>
            </a:endParaRPr>
          </a:p>
        </p:txBody>
      </p:sp>
      <p:sp>
        <p:nvSpPr>
          <p:cNvPr id="26629" name="Text Box 5"/>
          <p:cNvSpPr txBox="1">
            <a:spLocks noChangeArrowheads="1"/>
          </p:cNvSpPr>
          <p:nvPr/>
        </p:nvSpPr>
        <p:spPr bwMode="auto">
          <a:xfrm>
            <a:off x="1331595" y="1988820"/>
            <a:ext cx="6976745" cy="706755"/>
          </a:xfrm>
          <a:prstGeom prst="rect">
            <a:avLst/>
          </a:prstGeom>
          <a:noFill/>
          <a:ln w="9525">
            <a:solidFill>
              <a:srgbClr val="CC0000"/>
            </a:solidFill>
            <a:miter lim="800000"/>
          </a:ln>
          <a:effectLst>
            <a:prstShdw prst="shdw17" dist="17961" dir="2700000">
              <a:srgbClr val="7A0000"/>
            </a:prstShdw>
          </a:effectLst>
        </p:spPr>
        <p:txBody>
          <a:bodyPr wrap="square">
            <a:spAutoFit/>
          </a:bodyPr>
          <a:lstStyle/>
          <a:p>
            <a:r>
              <a:rPr kumimoji="1" lang="en-US" altLang="zh-CN" sz="2000" b="1" dirty="0">
                <a:solidFill>
                  <a:srgbClr val="FF3300"/>
                </a:solidFill>
                <a:ea typeface="楷体_GB2312" pitchFamily="49" charset="-122"/>
              </a:rPr>
              <a:t> </a:t>
            </a:r>
            <a:r>
              <a:rPr kumimoji="1" lang="en-US" altLang="zh-CN" sz="2000" b="1" u="sng" dirty="0">
                <a:solidFill>
                  <a:srgbClr val="FFFF00"/>
                </a:solidFill>
                <a:ea typeface="楷体_GB2312" pitchFamily="49" charset="-122"/>
              </a:rPr>
              <a:t>L</a:t>
            </a:r>
            <a:r>
              <a:rPr kumimoji="1" lang="en-US" altLang="zh-CN" sz="2000" b="1" dirty="0">
                <a:ea typeface="楷体_GB2312" pitchFamily="49" charset="-122"/>
              </a:rPr>
              <a:t>ight</a:t>
            </a:r>
            <a:r>
              <a:rPr kumimoji="1" lang="en-US" altLang="zh-CN" sz="2000" b="1" dirty="0">
                <a:solidFill>
                  <a:srgbClr val="000000"/>
                </a:solidFill>
                <a:ea typeface="楷体_GB2312" pitchFamily="49" charset="-122"/>
              </a:rPr>
              <a:t> </a:t>
            </a:r>
            <a:r>
              <a:rPr kumimoji="1" lang="en-US" altLang="zh-CN" sz="2000" b="1" u="sng" dirty="0">
                <a:solidFill>
                  <a:srgbClr val="FFFF00"/>
                </a:solidFill>
                <a:ea typeface="楷体_GB2312" pitchFamily="49" charset="-122"/>
              </a:rPr>
              <a:t>A</a:t>
            </a:r>
            <a:r>
              <a:rPr kumimoji="1" lang="en-US" altLang="zh-CN" sz="2000" b="1" dirty="0">
                <a:ea typeface="楷体_GB2312" pitchFamily="49" charset="-122"/>
              </a:rPr>
              <a:t>mplification</a:t>
            </a:r>
            <a:r>
              <a:rPr kumimoji="1" lang="en-US" altLang="zh-CN" sz="2000" b="1" dirty="0">
                <a:solidFill>
                  <a:srgbClr val="000000"/>
                </a:solidFill>
                <a:ea typeface="楷体_GB2312" pitchFamily="49" charset="-122"/>
              </a:rPr>
              <a:t> </a:t>
            </a:r>
            <a:r>
              <a:rPr kumimoji="1" lang="en-US" altLang="zh-CN" sz="2000" b="1" dirty="0">
                <a:solidFill>
                  <a:srgbClr val="FFFF99"/>
                </a:solidFill>
                <a:ea typeface="楷体_GB2312" pitchFamily="49" charset="-122"/>
              </a:rPr>
              <a:t>of</a:t>
            </a:r>
            <a:r>
              <a:rPr kumimoji="1" lang="en-US" altLang="zh-CN" sz="2000" b="1" dirty="0">
                <a:solidFill>
                  <a:srgbClr val="000000"/>
                </a:solidFill>
                <a:ea typeface="楷体_GB2312" pitchFamily="49" charset="-122"/>
              </a:rPr>
              <a:t> </a:t>
            </a:r>
            <a:r>
              <a:rPr kumimoji="1" lang="en-US" altLang="zh-CN" sz="2000" b="1" u="sng" dirty="0">
                <a:solidFill>
                  <a:srgbClr val="FFFF00"/>
                </a:solidFill>
                <a:ea typeface="楷体_GB2312" pitchFamily="49" charset="-122"/>
              </a:rPr>
              <a:t>S</a:t>
            </a:r>
            <a:r>
              <a:rPr kumimoji="1" lang="en-US" altLang="zh-CN" sz="2000" b="1" dirty="0">
                <a:ea typeface="楷体_GB2312" pitchFamily="49" charset="-122"/>
              </a:rPr>
              <a:t>timulated</a:t>
            </a:r>
            <a:r>
              <a:rPr kumimoji="1" lang="en-US" altLang="zh-CN" sz="2000" b="1" dirty="0">
                <a:solidFill>
                  <a:srgbClr val="000000"/>
                </a:solidFill>
                <a:ea typeface="楷体_GB2312" pitchFamily="49" charset="-122"/>
              </a:rPr>
              <a:t> </a:t>
            </a:r>
            <a:r>
              <a:rPr kumimoji="1" lang="en-US" altLang="zh-CN" sz="2000" b="1" u="sng" dirty="0">
                <a:solidFill>
                  <a:srgbClr val="FFFF00"/>
                </a:solidFill>
                <a:ea typeface="楷体_GB2312" pitchFamily="49" charset="-122"/>
              </a:rPr>
              <a:t>E</a:t>
            </a:r>
            <a:r>
              <a:rPr kumimoji="1" lang="en-US" altLang="zh-CN" sz="2000" b="1" dirty="0">
                <a:ea typeface="楷体_GB2312" pitchFamily="49" charset="-122"/>
              </a:rPr>
              <a:t>mission</a:t>
            </a:r>
            <a:r>
              <a:rPr kumimoji="1" lang="en-US" altLang="zh-CN" sz="2000" b="1" dirty="0">
                <a:solidFill>
                  <a:srgbClr val="FFFF99"/>
                </a:solidFill>
                <a:ea typeface="楷体_GB2312" pitchFamily="49" charset="-122"/>
              </a:rPr>
              <a:t> of</a:t>
            </a:r>
            <a:r>
              <a:rPr kumimoji="1" lang="en-US" altLang="zh-CN" sz="2000" b="1" dirty="0">
                <a:solidFill>
                  <a:srgbClr val="FF3300"/>
                </a:solidFill>
                <a:ea typeface="楷体_GB2312" pitchFamily="49" charset="-122"/>
              </a:rPr>
              <a:t> </a:t>
            </a:r>
            <a:r>
              <a:rPr kumimoji="1" lang="en-US" altLang="zh-CN" sz="2000" b="1" u="sng" dirty="0">
                <a:solidFill>
                  <a:srgbClr val="FFFF00"/>
                </a:solidFill>
                <a:ea typeface="楷体_GB2312" pitchFamily="49" charset="-122"/>
              </a:rPr>
              <a:t>R</a:t>
            </a:r>
            <a:r>
              <a:rPr kumimoji="1" lang="en-US" altLang="zh-CN" sz="2000" b="1" dirty="0">
                <a:ea typeface="楷体_GB2312" pitchFamily="49" charset="-122"/>
              </a:rPr>
              <a:t>adiation</a:t>
            </a:r>
            <a:endParaRPr kumimoji="1" lang="en-US" altLang="zh-CN" sz="2000" b="1" dirty="0">
              <a:ea typeface="楷体_GB2312" pitchFamily="49" charset="-122"/>
            </a:endParaRPr>
          </a:p>
          <a:p>
            <a:r>
              <a:rPr lang="zh-CN" altLang="en-US" sz="2000" b="1" dirty="0">
                <a:solidFill>
                  <a:srgbClr val="FFFF99"/>
                </a:solidFill>
                <a:latin typeface="隶书" panose="02010509060101010101" pitchFamily="49" charset="-122"/>
                <a:sym typeface="+mn-ea"/>
              </a:rPr>
              <a:t>通过受激辐射实现光放大</a:t>
            </a:r>
            <a:endParaRPr kumimoji="1" lang="en-US" altLang="zh-CN" sz="2000" b="1" dirty="0">
              <a:ea typeface="楷体_GB2312" pitchFamily="49" charset="-122"/>
            </a:endParaRPr>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2" name="文本框 1"/>
          <p:cNvSpPr txBox="1"/>
          <p:nvPr/>
        </p:nvSpPr>
        <p:spPr>
          <a:xfrm>
            <a:off x="2267585" y="3141345"/>
            <a:ext cx="4893945" cy="1525270"/>
          </a:xfrm>
          <a:prstGeom prst="rect">
            <a:avLst/>
          </a:prstGeom>
          <a:noFill/>
        </p:spPr>
        <p:txBody>
          <a:bodyPr wrap="square" rtlCol="0" anchor="t">
            <a:noAutofit/>
          </a:bodyPr>
          <a:p>
            <a:r>
              <a:rPr lang="en-US" altLang="zh-CN" sz="2000" b="1" dirty="0">
                <a:solidFill>
                  <a:schemeClr val="tx1"/>
                </a:solidFill>
                <a:sym typeface="+mn-ea"/>
              </a:rPr>
              <a:t>§2.2.0 </a:t>
            </a:r>
            <a:r>
              <a:rPr lang="zh-CN" altLang="en-US" sz="2000" b="1" dirty="0">
                <a:solidFill>
                  <a:schemeClr val="tx1"/>
                </a:solidFill>
                <a:sym typeface="+mn-ea"/>
              </a:rPr>
              <a:t>概述</a:t>
            </a:r>
            <a:endParaRPr lang="zh-CN" altLang="en-US" sz="2000" b="1" dirty="0">
              <a:solidFill>
                <a:schemeClr val="tx1"/>
              </a:solidFill>
              <a:sym typeface="+mn-ea"/>
            </a:endParaRPr>
          </a:p>
          <a:p>
            <a:r>
              <a:rPr lang="en-US" altLang="zh-CN" sz="2000" b="1">
                <a:solidFill>
                  <a:schemeClr val="tx1"/>
                </a:solidFill>
                <a:sym typeface="+mn-ea"/>
              </a:rPr>
              <a:t>§2.2.1 </a:t>
            </a:r>
            <a:r>
              <a:rPr lang="zh-CN" altLang="en-US" sz="2000" b="1">
                <a:solidFill>
                  <a:schemeClr val="tx1"/>
                </a:solidFill>
                <a:sym typeface="+mn-ea"/>
              </a:rPr>
              <a:t>激光产生原理、基本条件及实现</a:t>
            </a:r>
            <a:endParaRPr lang="zh-CN" altLang="en-US" sz="2000" b="1">
              <a:solidFill>
                <a:schemeClr val="tx1"/>
              </a:solidFill>
              <a:sym typeface="+mn-ea"/>
            </a:endParaRPr>
          </a:p>
          <a:p>
            <a:r>
              <a:rPr lang="en-US" altLang="zh-CN" sz="2000" b="1">
                <a:solidFill>
                  <a:schemeClr val="tx1"/>
                </a:solidFill>
                <a:ea typeface="楷体_GB2312" pitchFamily="49" charset="-122"/>
                <a:sym typeface="+mn-ea"/>
              </a:rPr>
              <a:t>§2.2.2 </a:t>
            </a:r>
            <a:r>
              <a:rPr lang="zh-CN" altLang="en-US" sz="2000" b="1">
                <a:solidFill>
                  <a:schemeClr val="tx1"/>
                </a:solidFill>
                <a:sym typeface="+mn-ea"/>
              </a:rPr>
              <a:t>激光束的特点</a:t>
            </a:r>
            <a:endParaRPr lang="zh-CN" altLang="en-US" sz="2000" b="1">
              <a:solidFill>
                <a:schemeClr val="tx1"/>
              </a:solidFill>
              <a:sym typeface="+mn-ea"/>
            </a:endParaRPr>
          </a:p>
          <a:p>
            <a:r>
              <a:rPr lang="en-US" altLang="zh-CN" sz="2000" b="1">
                <a:solidFill>
                  <a:schemeClr val="tx1"/>
                </a:solidFill>
                <a:ea typeface="楷体_GB2312" pitchFamily="49" charset="-122"/>
                <a:sym typeface="+mn-ea"/>
              </a:rPr>
              <a:t>§2.2.3 </a:t>
            </a:r>
            <a:r>
              <a:rPr lang="zh-CN" altLang="en-US" sz="2000" dirty="0" smtClean="0">
                <a:solidFill>
                  <a:schemeClr val="tx1"/>
                </a:solidFill>
                <a:sym typeface="+mn-ea"/>
              </a:rPr>
              <a:t>激光的应用</a:t>
            </a:r>
            <a:endParaRPr lang="zh-CN" altLang="en-US" sz="2000" b="1">
              <a:solidFill>
                <a:schemeClr val="tx1"/>
              </a:solidFill>
              <a:sym typeface="+mn-ea"/>
            </a:endParaRPr>
          </a:p>
          <a:p>
            <a:endParaRPr lang="zh-CN" altLang="en-US" b="1" dirty="0">
              <a:sym typeface="+mn-ea"/>
            </a:endParaRPr>
          </a:p>
          <a:p>
            <a:endParaRPr lang="zh-CN" altLang="en-US" b="1" dirty="0">
              <a:sym typeface="+mn-ea"/>
            </a:endParaRPr>
          </a:p>
          <a:p>
            <a:endParaRPr lang="zh-CN" altLang="en-US" b="1" dirty="0">
              <a:sym typeface="+mn-ea"/>
            </a:endParaRPr>
          </a:p>
          <a:p>
            <a:endParaRPr lang="zh-CN" altLang="en-US" b="1" dirty="0">
              <a:sym typeface="+mn-ea"/>
            </a:endParaRPr>
          </a:p>
          <a:p>
            <a:endParaRPr lang="zh-CN" altLang="en-US" b="1"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checkerboard(across)">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395605" y="1268730"/>
            <a:ext cx="8229600" cy="4495800"/>
          </a:xfrm>
        </p:spPr>
        <p:txBody>
          <a:bodyPr/>
          <a:lstStyle/>
          <a:p>
            <a:pPr lvl="1" eaLnBrk="1" hangingPunct="1"/>
            <a:r>
              <a:rPr lang="en-US" altLang="zh-CN" sz="2000" dirty="0" smtClean="0"/>
              <a:t>1900</a:t>
            </a:r>
            <a:r>
              <a:rPr lang="zh-CN" altLang="en-US" sz="2000" dirty="0" smtClean="0"/>
              <a:t>年，</a:t>
            </a:r>
            <a:r>
              <a:rPr lang="zh-CN" altLang="en-US" sz="2000" dirty="0" smtClean="0">
                <a:solidFill>
                  <a:srgbClr val="FFC000"/>
                </a:solidFill>
              </a:rPr>
              <a:t>普朗克</a:t>
            </a:r>
            <a:r>
              <a:rPr lang="zh-CN" altLang="en-US" sz="2000" dirty="0" smtClean="0"/>
              <a:t>提出了能量量子化概念，并因此获得</a:t>
            </a:r>
            <a:r>
              <a:rPr lang="en-US" altLang="zh-CN" sz="2000" dirty="0" smtClean="0"/>
              <a:t>1918</a:t>
            </a:r>
            <a:r>
              <a:rPr lang="zh-CN" altLang="en-US" sz="2000" dirty="0" smtClean="0"/>
              <a:t>年诺贝尔物理学奖；</a:t>
            </a:r>
            <a:endParaRPr lang="zh-CN" altLang="en-US" sz="2000" dirty="0" smtClean="0"/>
          </a:p>
          <a:p>
            <a:pPr lvl="1" eaLnBrk="1" hangingPunct="1">
              <a:buFontTx/>
              <a:buNone/>
            </a:pPr>
            <a:endParaRPr lang="zh-CN" altLang="en-US" sz="2400" dirty="0" smtClean="0"/>
          </a:p>
          <a:p>
            <a:pPr lvl="1" eaLnBrk="1" hangingPunct="1"/>
            <a:endParaRPr lang="zh-CN" altLang="en-US" sz="2400" dirty="0" smtClean="0"/>
          </a:p>
          <a:p>
            <a:pPr lvl="1" eaLnBrk="1" hangingPunct="1"/>
            <a:endParaRPr lang="zh-CN" altLang="en-US" sz="2400" dirty="0" smtClean="0"/>
          </a:p>
          <a:p>
            <a:pPr lvl="1" eaLnBrk="1" hangingPunct="1"/>
            <a:endParaRPr lang="en-US" altLang="zh-CN" sz="2000" dirty="0" smtClean="0"/>
          </a:p>
          <a:p>
            <a:pPr lvl="1" eaLnBrk="1" hangingPunct="1"/>
            <a:r>
              <a:rPr lang="en-US" altLang="zh-CN" sz="2000" dirty="0" smtClean="0"/>
              <a:t>1905</a:t>
            </a:r>
            <a:r>
              <a:rPr lang="zh-CN" altLang="en-US" sz="2000" dirty="0" smtClean="0"/>
              <a:t>年，</a:t>
            </a:r>
            <a:r>
              <a:rPr lang="zh-CN" altLang="en-US" sz="2000" dirty="0" smtClean="0">
                <a:solidFill>
                  <a:srgbClr val="FFC000"/>
                </a:solidFill>
              </a:rPr>
              <a:t>爱因斯坦</a:t>
            </a:r>
            <a:r>
              <a:rPr lang="zh-CN" altLang="en-US" sz="2000" dirty="0" smtClean="0"/>
              <a:t>提出光子假说并成功解释了光电效应，并因此获得</a:t>
            </a:r>
            <a:r>
              <a:rPr lang="en-US" altLang="zh-CN" sz="2000" dirty="0" smtClean="0"/>
              <a:t>1921</a:t>
            </a:r>
            <a:r>
              <a:rPr lang="zh-CN" altLang="en-US" sz="2000" dirty="0" smtClean="0"/>
              <a:t>年诺贝尔物理学奖；</a:t>
            </a:r>
            <a:endParaRPr lang="zh-CN" altLang="en-US" sz="2000" dirty="0" smtClean="0"/>
          </a:p>
        </p:txBody>
      </p:sp>
      <p:pic>
        <p:nvPicPr>
          <p:cNvPr id="16388" name="Picture 4" descr="planck"/>
          <p:cNvPicPr>
            <a:picLocks noChangeAspect="1" noChangeArrowheads="1"/>
          </p:cNvPicPr>
          <p:nvPr/>
        </p:nvPicPr>
        <p:blipFill>
          <a:blip r:embed="rId1" cstate="print"/>
          <a:srcRect/>
          <a:stretch>
            <a:fillRect/>
          </a:stretch>
        </p:blipFill>
        <p:spPr bwMode="auto">
          <a:xfrm>
            <a:off x="971550" y="2132965"/>
            <a:ext cx="925513" cy="1296988"/>
          </a:xfrm>
          <a:prstGeom prst="rect">
            <a:avLst/>
          </a:prstGeom>
          <a:noFill/>
          <a:ln w="9525">
            <a:noFill/>
            <a:miter lim="800000"/>
            <a:headEnd/>
            <a:tailEnd/>
          </a:ln>
        </p:spPr>
      </p:pic>
      <p:sp>
        <p:nvSpPr>
          <p:cNvPr id="16389" name="Rectangle 5"/>
          <p:cNvSpPr>
            <a:spLocks noChangeArrowheads="1"/>
          </p:cNvSpPr>
          <p:nvPr/>
        </p:nvSpPr>
        <p:spPr bwMode="auto">
          <a:xfrm>
            <a:off x="2268220" y="2132965"/>
            <a:ext cx="6048375" cy="1188085"/>
          </a:xfrm>
          <a:prstGeom prst="rect">
            <a:avLst/>
          </a:prstGeom>
          <a:noFill/>
          <a:ln w="9525">
            <a:noFill/>
            <a:miter lim="800000"/>
          </a:ln>
        </p:spPr>
        <p:txBody>
          <a:bodyPr>
            <a:noAutofit/>
          </a:bodyPr>
          <a:lstStyle/>
          <a:p>
            <a:r>
              <a:rPr lang="en-US" altLang="zh-CN" sz="2000"/>
              <a:t>"in recognition of the services he rendered to the advancement of Physics by his discovery of energy quanta"</a:t>
            </a:r>
            <a:endParaRPr lang="en-US" altLang="zh-CN" sz="2000"/>
          </a:p>
        </p:txBody>
      </p:sp>
      <p:sp>
        <p:nvSpPr>
          <p:cNvPr id="16390" name="Rectangle 6"/>
          <p:cNvSpPr>
            <a:spLocks noChangeArrowheads="1"/>
          </p:cNvSpPr>
          <p:nvPr/>
        </p:nvSpPr>
        <p:spPr bwMode="auto">
          <a:xfrm>
            <a:off x="2267903" y="4677411"/>
            <a:ext cx="6480175" cy="706755"/>
          </a:xfrm>
          <a:prstGeom prst="rect">
            <a:avLst/>
          </a:prstGeom>
          <a:noFill/>
          <a:ln w="9525">
            <a:noFill/>
            <a:miter lim="800000"/>
          </a:ln>
        </p:spPr>
        <p:txBody>
          <a:bodyPr anchor="ctr">
            <a:spAutoFit/>
          </a:bodyPr>
          <a:lstStyle/>
          <a:p>
            <a:r>
              <a:rPr lang="en-US" altLang="zh-CN" sz="2000"/>
              <a:t>"for his services to Theoretical Physics, and especially for his discovery of the law of the photoelectric effect" </a:t>
            </a:r>
            <a:endParaRPr lang="en-US" altLang="zh-CN" sz="2000"/>
          </a:p>
        </p:txBody>
      </p:sp>
      <p:pic>
        <p:nvPicPr>
          <p:cNvPr id="16391" name="Picture 7" descr="Albert Einstein"/>
          <p:cNvPicPr>
            <a:picLocks noChangeAspect="1" noChangeArrowheads="1"/>
          </p:cNvPicPr>
          <p:nvPr/>
        </p:nvPicPr>
        <p:blipFill>
          <a:blip r:embed="rId2" cstate="print"/>
          <a:srcRect/>
          <a:stretch>
            <a:fillRect/>
          </a:stretch>
        </p:blipFill>
        <p:spPr bwMode="auto">
          <a:xfrm>
            <a:off x="1115378" y="4437063"/>
            <a:ext cx="979487" cy="1223962"/>
          </a:xfrm>
          <a:prstGeom prst="rect">
            <a:avLst/>
          </a:prstGeom>
          <a:noFill/>
          <a:ln w="9525">
            <a:noFill/>
            <a:miter lim="800000"/>
            <a:headEnd/>
            <a:tailEnd/>
          </a:ln>
        </p:spPr>
      </p:pic>
      <p:sp>
        <p:nvSpPr>
          <p:cNvPr id="8" name="Rectangle 4"/>
          <p:cNvSpPr>
            <a:spLocks noChangeArrowheads="1"/>
          </p:cNvSpPr>
          <p:nvPr/>
        </p:nvSpPr>
        <p:spPr bwMode="auto">
          <a:xfrm>
            <a:off x="611505" y="548640"/>
            <a:ext cx="4735830" cy="460375"/>
          </a:xfrm>
          <a:prstGeom prst="rect">
            <a:avLst/>
          </a:prstGeom>
          <a:noFill/>
          <a:ln w="9525">
            <a:noFill/>
            <a:miter lim="800000"/>
          </a:ln>
        </p:spPr>
        <p:txBody>
          <a:bodyPr wrap="square">
            <a:spAutoFit/>
          </a:bodyPr>
          <a:lstStyle/>
          <a:p>
            <a:r>
              <a:rPr lang="en-US" altLang="zh-CN" sz="2400" b="1" dirty="0"/>
              <a:t>§2.2.0   </a:t>
            </a:r>
            <a:r>
              <a:rPr lang="zh-CN" altLang="en-US" sz="2400" b="1" dirty="0"/>
              <a:t>概</a:t>
            </a:r>
            <a:r>
              <a:rPr lang="zh-CN" altLang="en-US" sz="2400" b="1" dirty="0">
                <a:sym typeface="+mn-ea"/>
              </a:rPr>
              <a:t>述</a:t>
            </a:r>
            <a:endParaRPr lang="zh-CN" altLang="en-US" sz="2400" b="1" dirty="0"/>
          </a:p>
        </p:txBody>
      </p:sp>
      <p:sp>
        <p:nvSpPr>
          <p:cNvPr id="9" name="日期占位符 8"/>
          <p:cNvSpPr>
            <a:spLocks noGrp="1"/>
          </p:cNvSpPr>
          <p:nvPr>
            <p:ph type="dt" sz="half" idx="10"/>
          </p:nvPr>
        </p:nvSpPr>
        <p:spPr/>
        <p:txBody>
          <a:bodyPr/>
          <a:lstStyle/>
          <a:p>
            <a:pPr>
              <a:defRPr/>
            </a:pPr>
            <a:fld id="{604C6633-5360-47AE-BD61-0E6833DA58A9}" type="datetime1">
              <a:rPr lang="zh-CN" altLang="en-US" smtClean="0"/>
            </a:fld>
            <a:endParaRPr lang="en-US" altLang="zh-CN"/>
          </a:p>
        </p:txBody>
      </p:sp>
      <p:sp>
        <p:nvSpPr>
          <p:cNvPr id="10" name="灯片编号占位符 9"/>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11" name="页脚占位符 10"/>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6388"/>
                                        </p:tgtEl>
                                        <p:attrNameLst>
                                          <p:attrName>style.visibility</p:attrName>
                                        </p:attrNameLst>
                                      </p:cBhvr>
                                      <p:to>
                                        <p:strVal val="visible"/>
                                      </p:to>
                                    </p:set>
                                    <p:animEffect transition="in" filter="blinds(horizontal)">
                                      <p:cBhvr>
                                        <p:cTn id="11" dur="500"/>
                                        <p:tgtEl>
                                          <p:spTgt spid="1638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389"/>
                                        </p:tgtEl>
                                        <p:attrNameLst>
                                          <p:attrName>style.visibility</p:attrName>
                                        </p:attrNameLst>
                                      </p:cBhvr>
                                      <p:to>
                                        <p:strVal val="visible"/>
                                      </p:to>
                                    </p:set>
                                    <p:animEffect transition="in" filter="blinds(horizontal)">
                                      <p:cBhvr>
                                        <p:cTn id="16" dur="500"/>
                                        <p:tgtEl>
                                          <p:spTgt spid="1638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1" dur="500"/>
                                        <p:tgtEl>
                                          <p:spTgt spid="16387">
                                            <p:txEl>
                                              <p:pRg st="5" end="5"/>
                                            </p:txEl>
                                          </p:spTgt>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16391"/>
                                        </p:tgtEl>
                                        <p:attrNameLst>
                                          <p:attrName>style.visibility</p:attrName>
                                        </p:attrNameLst>
                                      </p:cBhvr>
                                      <p:to>
                                        <p:strVal val="visible"/>
                                      </p:to>
                                    </p:set>
                                    <p:animEffect transition="in" filter="blinds(horizontal)">
                                      <p:cBhvr>
                                        <p:cTn id="25" dur="500"/>
                                        <p:tgtEl>
                                          <p:spTgt spid="1639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390"/>
                                        </p:tgtEl>
                                        <p:attrNameLst>
                                          <p:attrName>style.visibility</p:attrName>
                                        </p:attrNameLst>
                                      </p:cBhvr>
                                      <p:to>
                                        <p:strVal val="visible"/>
                                      </p:to>
                                    </p:set>
                                    <p:animEffect transition="in" filter="blinds(horizontal)">
                                      <p:cBhvr>
                                        <p:cTn id="30"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617220" y="1268730"/>
            <a:ext cx="8069580" cy="4495800"/>
          </a:xfrm>
        </p:spPr>
        <p:txBody>
          <a:bodyPr/>
          <a:lstStyle/>
          <a:p>
            <a:pPr lvl="1" eaLnBrk="1" hangingPunct="1">
              <a:lnSpc>
                <a:spcPct val="120000"/>
              </a:lnSpc>
            </a:pPr>
            <a:r>
              <a:rPr lang="en-US" altLang="zh-CN" sz="2000" smtClean="0"/>
              <a:t>1913</a:t>
            </a:r>
            <a:r>
              <a:rPr lang="zh-CN" altLang="en-US" sz="2000" smtClean="0"/>
              <a:t>年，</a:t>
            </a:r>
            <a:r>
              <a:rPr lang="zh-CN" altLang="en-US" sz="2000" smtClean="0">
                <a:solidFill>
                  <a:schemeClr val="tx1"/>
                </a:solidFill>
              </a:rPr>
              <a:t>玻尔</a:t>
            </a:r>
            <a:r>
              <a:rPr lang="zh-CN" altLang="en-US" sz="2000" smtClean="0"/>
              <a:t>借鉴了普朗克的量子概念提出了</a:t>
            </a:r>
            <a:r>
              <a:rPr lang="zh-CN" altLang="en-US" sz="2000" smtClean="0">
                <a:solidFill>
                  <a:srgbClr val="FFFF00"/>
                </a:solidFill>
              </a:rPr>
              <a:t>全新的原子结构模型</a:t>
            </a:r>
            <a:r>
              <a:rPr lang="zh-CN" altLang="en-US" sz="2000" smtClean="0"/>
              <a:t>，并因此获得</a:t>
            </a:r>
            <a:r>
              <a:rPr lang="en-US" altLang="zh-CN" sz="2000" smtClean="0"/>
              <a:t>1922</a:t>
            </a:r>
            <a:r>
              <a:rPr lang="zh-CN" altLang="en-US" sz="2000" smtClean="0"/>
              <a:t>年诺贝尔物理学奖；</a:t>
            </a:r>
            <a:endParaRPr lang="zh-CN" altLang="en-US" sz="2000" smtClean="0"/>
          </a:p>
          <a:p>
            <a:pPr lvl="1" eaLnBrk="1" hangingPunct="1">
              <a:lnSpc>
                <a:spcPct val="120000"/>
              </a:lnSpc>
            </a:pPr>
            <a:endParaRPr lang="zh-CN" altLang="en-US" sz="2400" smtClean="0"/>
          </a:p>
          <a:p>
            <a:pPr lvl="1" algn="just" eaLnBrk="1" hangingPunct="1">
              <a:lnSpc>
                <a:spcPct val="120000"/>
              </a:lnSpc>
            </a:pPr>
            <a:endParaRPr lang="zh-CN" altLang="en-US" sz="2000" smtClean="0"/>
          </a:p>
          <a:p>
            <a:pPr lvl="1" algn="just" eaLnBrk="1" hangingPunct="1">
              <a:lnSpc>
                <a:spcPct val="120000"/>
              </a:lnSpc>
            </a:pPr>
            <a:endParaRPr lang="zh-CN" altLang="en-US" sz="2000" smtClean="0"/>
          </a:p>
          <a:p>
            <a:pPr lvl="1" algn="just" eaLnBrk="1" hangingPunct="1">
              <a:lnSpc>
                <a:spcPct val="120000"/>
              </a:lnSpc>
            </a:pPr>
            <a:r>
              <a:rPr lang="en-US" altLang="zh-CN" sz="2000" smtClean="0"/>
              <a:t>1917</a:t>
            </a:r>
            <a:r>
              <a:rPr lang="zh-CN" altLang="en-US" sz="2000" smtClean="0"/>
              <a:t>年，爱因斯坦在玻尔的原理结构基础上，提出了</a:t>
            </a:r>
            <a:r>
              <a:rPr lang="zh-CN" altLang="en-US" sz="2000" smtClean="0">
                <a:solidFill>
                  <a:srgbClr val="FFFF00"/>
                </a:solidFill>
              </a:rPr>
              <a:t>受激辐射</a:t>
            </a:r>
            <a:r>
              <a:rPr lang="zh-CN" altLang="en-US" sz="2000" smtClean="0"/>
              <a:t>理论，为激光的出现奠定了理论的基础；</a:t>
            </a:r>
            <a:endParaRPr lang="zh-CN" altLang="en-US" sz="2000" smtClean="0"/>
          </a:p>
          <a:p>
            <a:pPr marL="457200" lvl="1" indent="0" algn="just" eaLnBrk="1" hangingPunct="1">
              <a:lnSpc>
                <a:spcPct val="120000"/>
              </a:lnSpc>
              <a:buNone/>
            </a:pPr>
            <a:endParaRPr lang="zh-CN" altLang="en-US" sz="2000" smtClean="0"/>
          </a:p>
          <a:p>
            <a:pPr lvl="1" algn="just" eaLnBrk="1" hangingPunct="1">
              <a:lnSpc>
                <a:spcPct val="120000"/>
              </a:lnSpc>
            </a:pPr>
            <a:r>
              <a:rPr lang="en-US" altLang="zh-CN" sz="2000" smtClean="0"/>
              <a:t>1928</a:t>
            </a:r>
            <a:r>
              <a:rPr lang="zh-CN" altLang="en-US" sz="2000" smtClean="0"/>
              <a:t>年，</a:t>
            </a:r>
            <a:r>
              <a:rPr lang="en-US" altLang="zh-CN" sz="2000" smtClean="0"/>
              <a:t>Landenburg</a:t>
            </a:r>
            <a:r>
              <a:rPr lang="zh-CN" altLang="en-US" sz="2000" smtClean="0"/>
              <a:t>证实了受激辐射和“负吸收”的存在；</a:t>
            </a:r>
            <a:endParaRPr lang="zh-CN" altLang="en-US" sz="2000" smtClean="0"/>
          </a:p>
        </p:txBody>
      </p:sp>
      <p:sp>
        <p:nvSpPr>
          <p:cNvPr id="17412" name="Rectangle 4"/>
          <p:cNvSpPr>
            <a:spLocks noChangeArrowheads="1"/>
          </p:cNvSpPr>
          <p:nvPr/>
        </p:nvSpPr>
        <p:spPr bwMode="auto">
          <a:xfrm>
            <a:off x="2062163" y="2517141"/>
            <a:ext cx="6551612" cy="706755"/>
          </a:xfrm>
          <a:prstGeom prst="rect">
            <a:avLst/>
          </a:prstGeom>
          <a:noFill/>
          <a:ln w="9525">
            <a:noFill/>
            <a:miter lim="800000"/>
          </a:ln>
        </p:spPr>
        <p:txBody>
          <a:bodyPr anchor="ctr">
            <a:spAutoFit/>
          </a:bodyPr>
          <a:lstStyle/>
          <a:p>
            <a:r>
              <a:rPr lang="en-US" altLang="zh-CN" sz="2000"/>
              <a:t>"for his services in the investigation of the structure of atoms and of the radiation emanating from them" </a:t>
            </a:r>
            <a:endParaRPr lang="en-US" altLang="zh-CN" sz="2000"/>
          </a:p>
        </p:txBody>
      </p:sp>
      <p:pic>
        <p:nvPicPr>
          <p:cNvPr id="17413" name="Picture 5" descr="bohr"/>
          <p:cNvPicPr>
            <a:picLocks noChangeAspect="1" noChangeArrowheads="1"/>
          </p:cNvPicPr>
          <p:nvPr/>
        </p:nvPicPr>
        <p:blipFill>
          <a:blip r:embed="rId1" cstate="print"/>
          <a:srcRect/>
          <a:stretch>
            <a:fillRect/>
          </a:stretch>
        </p:blipFill>
        <p:spPr bwMode="auto">
          <a:xfrm>
            <a:off x="813435" y="2060893"/>
            <a:ext cx="976313" cy="1368425"/>
          </a:xfrm>
          <a:prstGeom prst="rect">
            <a:avLst/>
          </a:prstGeom>
          <a:noFill/>
          <a:ln w="9525">
            <a:noFill/>
            <a:miter lim="800000"/>
            <a:headEnd/>
            <a:tailEnd/>
          </a:ln>
        </p:spPr>
      </p:pic>
      <p:sp>
        <p:nvSpPr>
          <p:cNvPr id="5" name="日期占位符 4"/>
          <p:cNvSpPr>
            <a:spLocks noGrp="1"/>
          </p:cNvSpPr>
          <p:nvPr>
            <p:ph type="dt" sz="half" idx="10"/>
          </p:nvPr>
        </p:nvSpPr>
        <p:spPr/>
        <p:txBody>
          <a:bodyPr/>
          <a:lstStyle/>
          <a:p>
            <a:pPr>
              <a:defRPr/>
            </a:pPr>
            <a:fld id="{6510C02A-E9B8-4488-A36B-7AA5CCDFDF21}"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7" name="页脚占位符 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7413"/>
                                        </p:tgtEl>
                                        <p:attrNameLst>
                                          <p:attrName>style.visibility</p:attrName>
                                        </p:attrNameLst>
                                      </p:cBhvr>
                                      <p:to>
                                        <p:strVal val="visible"/>
                                      </p:to>
                                    </p:set>
                                    <p:animEffect transition="in" filter="blinds(horizontal)">
                                      <p:cBhvr>
                                        <p:cTn id="11" dur="500"/>
                                        <p:tgtEl>
                                          <p:spTgt spid="174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7412"/>
                                        </p:tgtEl>
                                        <p:attrNameLst>
                                          <p:attrName>style.visibility</p:attrName>
                                        </p:attrNameLst>
                                      </p:cBhvr>
                                      <p:to>
                                        <p:strVal val="visible"/>
                                      </p:to>
                                    </p:set>
                                    <p:animEffect transition="in" filter="blinds(horizontal)">
                                      <p:cBhvr>
                                        <p:cTn id="16" dur="500"/>
                                        <p:tgtEl>
                                          <p:spTgt spid="174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21" dur="500"/>
                                        <p:tgtEl>
                                          <p:spTgt spid="174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7411">
                                            <p:txEl>
                                              <p:pRg st="6" end="6"/>
                                            </p:txEl>
                                          </p:spTgt>
                                        </p:tgtEl>
                                        <p:attrNameLst>
                                          <p:attrName>style.visibility</p:attrName>
                                        </p:attrNameLst>
                                      </p:cBhvr>
                                      <p:to>
                                        <p:strVal val="visible"/>
                                      </p:to>
                                    </p:set>
                                    <p:animEffect transition="in" filter="blinds(horizontal)">
                                      <p:cBhvr>
                                        <p:cTn id="26" dur="500"/>
                                        <p:tgtEl>
                                          <p:spTgt spid="17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539750" y="1196340"/>
            <a:ext cx="8229600" cy="4495800"/>
          </a:xfrm>
        </p:spPr>
        <p:txBody>
          <a:bodyPr/>
          <a:lstStyle/>
          <a:p>
            <a:pPr lvl="1" eaLnBrk="1" hangingPunct="1"/>
            <a:r>
              <a:rPr lang="en-US" altLang="zh-CN" sz="2000" smtClean="0"/>
              <a:t>1947</a:t>
            </a:r>
            <a:r>
              <a:rPr lang="zh-CN" altLang="en-US" sz="2000" smtClean="0"/>
              <a:t>年</a:t>
            </a:r>
            <a:r>
              <a:rPr lang="zh-CN" altLang="en-US" sz="2000" smtClean="0">
                <a:solidFill>
                  <a:schemeClr val="tx1"/>
                </a:solidFill>
              </a:rPr>
              <a:t>，</a:t>
            </a:r>
            <a:r>
              <a:rPr lang="en-US" altLang="zh-CN" sz="2000" smtClean="0">
                <a:solidFill>
                  <a:schemeClr val="tx1"/>
                </a:solidFill>
              </a:rPr>
              <a:t>Lamb</a:t>
            </a:r>
            <a:r>
              <a:rPr lang="zh-CN" altLang="en-US" sz="2000" smtClean="0">
                <a:solidFill>
                  <a:schemeClr val="tx1"/>
                </a:solidFill>
              </a:rPr>
              <a:t>（拉姆）和</a:t>
            </a:r>
            <a:r>
              <a:rPr lang="en-US" altLang="zh-CN" sz="2000" smtClean="0">
                <a:solidFill>
                  <a:schemeClr val="tx1"/>
                </a:solidFill>
              </a:rPr>
              <a:t>Reherford</a:t>
            </a:r>
            <a:r>
              <a:rPr lang="en-US" altLang="en-US" sz="2000" b="1" smtClean="0">
                <a:solidFill>
                  <a:schemeClr val="tx1"/>
                </a:solidFill>
              </a:rPr>
              <a:t> </a:t>
            </a:r>
            <a:r>
              <a:rPr lang="zh-CN" altLang="en-US" sz="2000" b="1" smtClean="0"/>
              <a:t>（卢</a:t>
            </a:r>
            <a:r>
              <a:rPr lang="en-US" altLang="en-US" sz="2000" b="1" smtClean="0"/>
              <a:t>瑟福</a:t>
            </a:r>
            <a:r>
              <a:rPr lang="zh-CN" altLang="en-US" sz="2000" b="1" smtClean="0"/>
              <a:t>）</a:t>
            </a:r>
            <a:r>
              <a:rPr lang="zh-CN" altLang="en-US" sz="2000" smtClean="0"/>
              <a:t>在氢原子光谱中发现了明显的受激辐射，这是</a:t>
            </a:r>
            <a:r>
              <a:rPr lang="zh-CN" altLang="en-US" sz="2000" smtClean="0">
                <a:solidFill>
                  <a:srgbClr val="FFFF00"/>
                </a:solidFill>
              </a:rPr>
              <a:t>受激辐射第一次被实验验证</a:t>
            </a:r>
            <a:r>
              <a:rPr lang="zh-CN" altLang="en-US" sz="2000" smtClean="0"/>
              <a:t>。</a:t>
            </a:r>
            <a:r>
              <a:rPr lang="en-US" altLang="zh-CN" sz="2000" smtClean="0"/>
              <a:t>Lamb</a:t>
            </a:r>
            <a:r>
              <a:rPr lang="zh-CN" altLang="en-US" sz="2000" smtClean="0"/>
              <a:t>由于在氢原子光谱研究方面的成绩获得</a:t>
            </a:r>
            <a:r>
              <a:rPr lang="en-US" altLang="zh-CN" sz="2000" smtClean="0"/>
              <a:t>1955</a:t>
            </a:r>
            <a:r>
              <a:rPr lang="zh-CN" altLang="en-US" sz="2000" smtClean="0"/>
              <a:t>年诺贝尔物理学奖；</a:t>
            </a:r>
            <a:endParaRPr lang="zh-CN" altLang="en-US" sz="2000" smtClean="0"/>
          </a:p>
          <a:p>
            <a:pPr lvl="1" eaLnBrk="1" hangingPunct="1"/>
            <a:endParaRPr lang="zh-CN" altLang="en-US" sz="2000" smtClean="0"/>
          </a:p>
          <a:p>
            <a:pPr lvl="1" eaLnBrk="1" hangingPunct="1"/>
            <a:endParaRPr lang="zh-CN" altLang="en-US" sz="2000" smtClean="0"/>
          </a:p>
          <a:p>
            <a:pPr lvl="1" eaLnBrk="1" hangingPunct="1"/>
            <a:endParaRPr lang="zh-CN" altLang="en-US" sz="2000" smtClean="0"/>
          </a:p>
          <a:p>
            <a:pPr lvl="1" eaLnBrk="1" hangingPunct="1"/>
            <a:endParaRPr lang="zh-CN" altLang="en-US" sz="2000" smtClean="0"/>
          </a:p>
          <a:p>
            <a:pPr lvl="1" eaLnBrk="1" hangingPunct="1"/>
            <a:r>
              <a:rPr lang="en-US" altLang="zh-CN" sz="2000" smtClean="0"/>
              <a:t>1950</a:t>
            </a:r>
            <a:r>
              <a:rPr lang="zh-CN" altLang="en-US" sz="2000" smtClean="0"/>
              <a:t>年，法国科学家</a:t>
            </a:r>
            <a:r>
              <a:rPr lang="en-US" altLang="zh-CN" sz="2000" smtClean="0"/>
              <a:t>Kastler</a:t>
            </a:r>
            <a:r>
              <a:rPr lang="zh-CN" altLang="en-US" sz="2000" smtClean="0"/>
              <a:t>（</a:t>
            </a:r>
            <a:r>
              <a:rPr lang="en-US" altLang="en-US" sz="2000" b="1" smtClean="0"/>
              <a:t>卡斯特勒</a:t>
            </a:r>
            <a:r>
              <a:rPr lang="zh-CN" altLang="en-US" sz="2000" b="1" smtClean="0"/>
              <a:t>）</a:t>
            </a:r>
            <a:r>
              <a:rPr lang="zh-CN" altLang="en-US" sz="2000" smtClean="0"/>
              <a:t>提出了</a:t>
            </a:r>
            <a:r>
              <a:rPr lang="zh-CN" altLang="en-US" sz="2000" smtClean="0">
                <a:solidFill>
                  <a:srgbClr val="FFFF00"/>
                </a:solidFill>
              </a:rPr>
              <a:t>光学泵浦的方法</a:t>
            </a:r>
            <a:r>
              <a:rPr lang="zh-CN" altLang="en-US" sz="2000" smtClean="0"/>
              <a:t>，两年后该方法被实现。他因为提出了这种利用光学手段研究微波谐振的方法而获得诺贝尔奖。</a:t>
            </a:r>
            <a:endParaRPr lang="zh-CN" altLang="en-US" sz="2000" smtClean="0"/>
          </a:p>
        </p:txBody>
      </p:sp>
      <p:sp>
        <p:nvSpPr>
          <p:cNvPr id="18436" name="Rectangle 4"/>
          <p:cNvSpPr>
            <a:spLocks noChangeArrowheads="1"/>
          </p:cNvSpPr>
          <p:nvPr/>
        </p:nvSpPr>
        <p:spPr bwMode="auto">
          <a:xfrm>
            <a:off x="2590800" y="2565083"/>
            <a:ext cx="5688013" cy="822325"/>
          </a:xfrm>
          <a:prstGeom prst="rect">
            <a:avLst/>
          </a:prstGeom>
          <a:noFill/>
          <a:ln w="9525">
            <a:noFill/>
            <a:miter lim="800000"/>
          </a:ln>
        </p:spPr>
        <p:txBody>
          <a:bodyPr anchor="ctr">
            <a:spAutoFit/>
          </a:bodyPr>
          <a:lstStyle/>
          <a:p>
            <a:r>
              <a:rPr lang="en-US" altLang="zh-CN" sz="2400"/>
              <a:t>"for his discoveries concerning the fine structure of the hydrogen spectrum" </a:t>
            </a:r>
            <a:endParaRPr lang="en-US" altLang="zh-CN" sz="2400"/>
          </a:p>
        </p:txBody>
      </p:sp>
      <p:pic>
        <p:nvPicPr>
          <p:cNvPr id="18437" name="Picture 5" descr="lamb"/>
          <p:cNvPicPr>
            <a:picLocks noChangeAspect="1" noChangeArrowheads="1"/>
          </p:cNvPicPr>
          <p:nvPr/>
        </p:nvPicPr>
        <p:blipFill>
          <a:blip r:embed="rId1" cstate="print"/>
          <a:srcRect/>
          <a:stretch>
            <a:fillRect/>
          </a:stretch>
        </p:blipFill>
        <p:spPr bwMode="auto">
          <a:xfrm>
            <a:off x="1274128" y="2205038"/>
            <a:ext cx="873125" cy="1223962"/>
          </a:xfrm>
          <a:prstGeom prst="rect">
            <a:avLst/>
          </a:prstGeom>
          <a:noFill/>
          <a:ln w="9525">
            <a:noFill/>
            <a:miter lim="800000"/>
            <a:headEnd/>
            <a:tailEnd/>
          </a:ln>
        </p:spPr>
      </p:pic>
      <p:pic>
        <p:nvPicPr>
          <p:cNvPr id="18438" name="Picture 6" descr="kastler"/>
          <p:cNvPicPr>
            <a:picLocks noChangeAspect="1" noChangeArrowheads="1"/>
          </p:cNvPicPr>
          <p:nvPr/>
        </p:nvPicPr>
        <p:blipFill>
          <a:blip r:embed="rId2" cstate="print"/>
          <a:srcRect/>
          <a:stretch>
            <a:fillRect/>
          </a:stretch>
        </p:blipFill>
        <p:spPr bwMode="auto">
          <a:xfrm>
            <a:off x="1322388" y="4760595"/>
            <a:ext cx="873125" cy="1223963"/>
          </a:xfrm>
          <a:prstGeom prst="rect">
            <a:avLst/>
          </a:prstGeom>
          <a:noFill/>
          <a:ln w="9525">
            <a:noFill/>
            <a:miter lim="800000"/>
            <a:headEnd/>
            <a:tailEnd/>
          </a:ln>
        </p:spPr>
      </p:pic>
      <p:sp>
        <p:nvSpPr>
          <p:cNvPr id="18439" name="Rectangle 7"/>
          <p:cNvSpPr>
            <a:spLocks noChangeArrowheads="1"/>
          </p:cNvSpPr>
          <p:nvPr/>
        </p:nvSpPr>
        <p:spPr bwMode="auto">
          <a:xfrm>
            <a:off x="2555558" y="5037456"/>
            <a:ext cx="6119812" cy="706755"/>
          </a:xfrm>
          <a:prstGeom prst="rect">
            <a:avLst/>
          </a:prstGeom>
          <a:noFill/>
          <a:ln w="9525">
            <a:noFill/>
            <a:miter lim="800000"/>
          </a:ln>
        </p:spPr>
        <p:txBody>
          <a:bodyPr anchor="ctr">
            <a:spAutoFit/>
          </a:bodyPr>
          <a:lstStyle/>
          <a:p>
            <a:r>
              <a:rPr lang="en-US" altLang="zh-CN" sz="2000"/>
              <a:t>"for the discovery and development of optical methods for studying Hertzian resonances in atoms"</a:t>
            </a:r>
            <a:endParaRPr lang="en-US" altLang="zh-CN" sz="2000"/>
          </a:p>
        </p:txBody>
      </p:sp>
      <p:sp>
        <p:nvSpPr>
          <p:cNvPr id="7" name="日期占位符 6"/>
          <p:cNvSpPr>
            <a:spLocks noGrp="1"/>
          </p:cNvSpPr>
          <p:nvPr>
            <p:ph type="dt" sz="half" idx="10"/>
          </p:nvPr>
        </p:nvSpPr>
        <p:spPr/>
        <p:txBody>
          <a:bodyPr/>
          <a:lstStyle/>
          <a:p>
            <a:pPr>
              <a:defRPr/>
            </a:pPr>
            <a:fld id="{8D4EDD5E-9FE0-4A47-84C0-88DCBBDBFDF5}" type="datetime1">
              <a:rPr lang="zh-CN" altLang="en-US" smtClean="0"/>
            </a:fld>
            <a:endParaRPr lang="en-US" altLang="zh-CN"/>
          </a:p>
        </p:txBody>
      </p:sp>
      <p:sp>
        <p:nvSpPr>
          <p:cNvPr id="8" name="灯片编号占位符 7"/>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9" name="页脚占位符 8"/>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437"/>
                                        </p:tgtEl>
                                        <p:attrNameLst>
                                          <p:attrName>style.visibility</p:attrName>
                                        </p:attrNameLst>
                                      </p:cBhvr>
                                      <p:to>
                                        <p:strVal val="visible"/>
                                      </p:to>
                                    </p:set>
                                    <p:animEffect transition="in" filter="blinds(horizontal)">
                                      <p:cBhvr>
                                        <p:cTn id="11" dur="500"/>
                                        <p:tgtEl>
                                          <p:spTgt spid="1843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436"/>
                                        </p:tgtEl>
                                        <p:attrNameLst>
                                          <p:attrName>style.visibility</p:attrName>
                                        </p:attrNameLst>
                                      </p:cBhvr>
                                      <p:to>
                                        <p:strVal val="visible"/>
                                      </p:to>
                                    </p:set>
                                    <p:animEffect transition="in" filter="blinds(horizontal)">
                                      <p:cBhvr>
                                        <p:cTn id="16" dur="500"/>
                                        <p:tgtEl>
                                          <p:spTgt spid="1843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21" dur="500"/>
                                        <p:tgtEl>
                                          <p:spTgt spid="18435">
                                            <p:txEl>
                                              <p:pRg st="5" end="5"/>
                                            </p:txEl>
                                          </p:spTgt>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18438"/>
                                        </p:tgtEl>
                                        <p:attrNameLst>
                                          <p:attrName>style.visibility</p:attrName>
                                        </p:attrNameLst>
                                      </p:cBhvr>
                                      <p:to>
                                        <p:strVal val="visible"/>
                                      </p:to>
                                    </p:set>
                                    <p:animEffect transition="in" filter="blinds(horizontal)">
                                      <p:cBhvr>
                                        <p:cTn id="25" dur="500"/>
                                        <p:tgtEl>
                                          <p:spTgt spid="1843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439"/>
                                        </p:tgtEl>
                                        <p:attrNameLst>
                                          <p:attrName>style.visibility</p:attrName>
                                        </p:attrNameLst>
                                      </p:cBhvr>
                                      <p:to>
                                        <p:strVal val="visible"/>
                                      </p:to>
                                    </p:set>
                                    <p:animEffect transition="in" filter="blinds(horizontal)">
                                      <p:cBhvr>
                                        <p:cTn id="30" dur="5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755015" y="1125220"/>
            <a:ext cx="7789545" cy="1417955"/>
          </a:xfrm>
        </p:spPr>
        <p:txBody>
          <a:bodyPr/>
          <a:lstStyle/>
          <a:p>
            <a:pPr lvl="1" eaLnBrk="1" hangingPunct="1">
              <a:lnSpc>
                <a:spcPct val="90000"/>
              </a:lnSpc>
            </a:pPr>
            <a:r>
              <a:rPr lang="en-US" altLang="zh-CN" sz="2000" dirty="0" smtClean="0">
                <a:latin typeface="隶书" panose="02010509060101010101" pitchFamily="49" charset="-122"/>
                <a:ea typeface="隶书" panose="02010509060101010101" pitchFamily="49" charset="-122"/>
              </a:rPr>
              <a:t>1951</a:t>
            </a:r>
            <a:r>
              <a:rPr lang="zh-CN" altLang="en-US" sz="2000" dirty="0" smtClean="0">
                <a:latin typeface="隶书" panose="02010509060101010101" pitchFamily="49" charset="-122"/>
                <a:ea typeface="隶书" panose="02010509060101010101" pitchFamily="49" charset="-122"/>
              </a:rPr>
              <a:t>年</a:t>
            </a:r>
            <a:r>
              <a:rPr lang="en-US" altLang="zh-CN" sz="2000" dirty="0" smtClean="0">
                <a:latin typeface="隶书" panose="02010509060101010101" pitchFamily="49" charset="-122"/>
                <a:ea typeface="隶书" panose="02010509060101010101" pitchFamily="49" charset="-122"/>
              </a:rPr>
              <a:t>,Townes</a:t>
            </a:r>
            <a:r>
              <a:rPr lang="zh-CN" altLang="en-US" sz="2000" dirty="0" smtClean="0">
                <a:latin typeface="隶书" panose="02010509060101010101" pitchFamily="49" charset="-122"/>
                <a:ea typeface="隶书" panose="02010509060101010101" pitchFamily="49" charset="-122"/>
              </a:rPr>
              <a:t>提出受激辐射微波放大，即</a:t>
            </a:r>
            <a:r>
              <a:rPr lang="en-US" altLang="zh-CN" sz="2000" dirty="0" smtClean="0">
                <a:latin typeface="隶书" panose="02010509060101010101" pitchFamily="49" charset="-122"/>
                <a:ea typeface="隶书" panose="02010509060101010101" pitchFamily="49" charset="-122"/>
              </a:rPr>
              <a:t>MASER</a:t>
            </a:r>
            <a:r>
              <a:rPr lang="zh-CN" altLang="en-US" sz="2000" dirty="0" smtClean="0">
                <a:latin typeface="隶书" panose="02010509060101010101" pitchFamily="49" charset="-122"/>
                <a:ea typeface="隶书" panose="02010509060101010101" pitchFamily="49" charset="-122"/>
              </a:rPr>
              <a:t>的概念。</a:t>
            </a:r>
            <a:endParaRPr lang="zh-CN" altLang="en-US" sz="2000" dirty="0" smtClean="0">
              <a:latin typeface="隶书" panose="02010509060101010101" pitchFamily="49" charset="-122"/>
              <a:ea typeface="隶书" panose="02010509060101010101" pitchFamily="49" charset="-122"/>
            </a:endParaRPr>
          </a:p>
          <a:p>
            <a:pPr lvl="1" eaLnBrk="1" hangingPunct="1">
              <a:lnSpc>
                <a:spcPct val="90000"/>
              </a:lnSpc>
            </a:pPr>
            <a:r>
              <a:rPr lang="en-US" altLang="zh-CN" sz="2000" dirty="0" smtClean="0">
                <a:latin typeface="隶书" panose="02010509060101010101" pitchFamily="49" charset="-122"/>
                <a:ea typeface="隶书" panose="02010509060101010101" pitchFamily="49" charset="-122"/>
              </a:rPr>
              <a:t>1954</a:t>
            </a:r>
            <a:r>
              <a:rPr lang="zh-CN" altLang="en-US" sz="2000" dirty="0" smtClean="0">
                <a:latin typeface="隶书" panose="02010509060101010101" pitchFamily="49" charset="-122"/>
                <a:ea typeface="隶书" panose="02010509060101010101" pitchFamily="49" charset="-122"/>
              </a:rPr>
              <a:t>年，第一台氨分子</a:t>
            </a:r>
            <a:r>
              <a:rPr lang="en-US" altLang="zh-CN" sz="2000" dirty="0" smtClean="0">
                <a:latin typeface="隶书" panose="02010509060101010101" pitchFamily="49" charset="-122"/>
                <a:ea typeface="隶书" panose="02010509060101010101" pitchFamily="49" charset="-122"/>
              </a:rPr>
              <a:t>Maser</a:t>
            </a:r>
            <a:r>
              <a:rPr lang="zh-CN" altLang="en-US" sz="2000" dirty="0" smtClean="0">
                <a:latin typeface="隶书" panose="02010509060101010101" pitchFamily="49" charset="-122"/>
                <a:ea typeface="隶书" panose="02010509060101010101" pitchFamily="49" charset="-122"/>
              </a:rPr>
              <a:t>建成，首次实现了粒子数反转，其主要作用是放大无线电信号，以便研究宇宙背景辐射。</a:t>
            </a:r>
            <a:endParaRPr lang="zh-CN" altLang="en-US" sz="2000" dirty="0" smtClean="0">
              <a:latin typeface="隶书" panose="02010509060101010101" pitchFamily="49" charset="-122"/>
              <a:ea typeface="隶书" panose="02010509060101010101" pitchFamily="49" charset="-122"/>
            </a:endParaRPr>
          </a:p>
          <a:p>
            <a:pPr lvl="1" eaLnBrk="1" hangingPunct="1">
              <a:lnSpc>
                <a:spcPct val="90000"/>
              </a:lnSpc>
            </a:pPr>
            <a:endParaRPr lang="zh-CN" altLang="en-US" sz="2000" dirty="0" smtClean="0">
              <a:latin typeface="隶书" panose="02010509060101010101" pitchFamily="49" charset="-122"/>
              <a:ea typeface="隶书" panose="02010509060101010101" pitchFamily="49" charset="-122"/>
            </a:endParaRPr>
          </a:p>
          <a:p>
            <a:pPr lvl="1" eaLnBrk="1" hangingPunct="1">
              <a:lnSpc>
                <a:spcPct val="90000"/>
              </a:lnSpc>
            </a:pPr>
            <a:r>
              <a:rPr lang="en-US" altLang="zh-CN" sz="2000" dirty="0" smtClean="0">
                <a:latin typeface="隶书" panose="02010509060101010101" pitchFamily="49" charset="-122"/>
                <a:ea typeface="隶书" panose="02010509060101010101" pitchFamily="49" charset="-122"/>
              </a:rPr>
              <a:t>Townes</a:t>
            </a:r>
            <a:r>
              <a:rPr lang="zh-CN" altLang="en-US" sz="2000" dirty="0" smtClean="0">
                <a:latin typeface="隶书" panose="02010509060101010101" pitchFamily="49" charset="-122"/>
                <a:ea typeface="隶书" panose="02010509060101010101" pitchFamily="49" charset="-122"/>
              </a:rPr>
              <a:t>由于在受激辐射放大方面的成就获得</a:t>
            </a:r>
            <a:r>
              <a:rPr lang="en-US" altLang="zh-CN" sz="2000" dirty="0" smtClean="0">
                <a:latin typeface="隶书" panose="02010509060101010101" pitchFamily="49" charset="-122"/>
                <a:ea typeface="隶书" panose="02010509060101010101" pitchFamily="49" charset="-122"/>
              </a:rPr>
              <a:t>1964</a:t>
            </a:r>
            <a:r>
              <a:rPr lang="zh-CN" altLang="en-US" sz="2000" dirty="0" smtClean="0">
                <a:latin typeface="隶书" panose="02010509060101010101" pitchFamily="49" charset="-122"/>
                <a:ea typeface="隶书" panose="02010509060101010101" pitchFamily="49" charset="-122"/>
              </a:rPr>
              <a:t>年诺贝尔物理学奖。</a:t>
            </a:r>
            <a:endParaRPr lang="zh-CN" altLang="en-US" sz="2000" dirty="0" smtClean="0">
              <a:latin typeface="隶书" panose="02010509060101010101" pitchFamily="49" charset="-122"/>
              <a:ea typeface="隶书" panose="02010509060101010101" pitchFamily="49" charset="-122"/>
            </a:endParaRPr>
          </a:p>
        </p:txBody>
      </p:sp>
      <p:pic>
        <p:nvPicPr>
          <p:cNvPr id="19460" name="Picture 4" descr="pic-v15-st4-1"/>
          <p:cNvPicPr>
            <a:picLocks noChangeAspect="1" noChangeArrowheads="1"/>
          </p:cNvPicPr>
          <p:nvPr/>
        </p:nvPicPr>
        <p:blipFill>
          <a:blip r:embed="rId1" cstate="print"/>
          <a:srcRect/>
          <a:stretch>
            <a:fillRect/>
          </a:stretch>
        </p:blipFill>
        <p:spPr bwMode="auto">
          <a:xfrm>
            <a:off x="1187133" y="3212783"/>
            <a:ext cx="1928812" cy="2376487"/>
          </a:xfrm>
          <a:prstGeom prst="rect">
            <a:avLst/>
          </a:prstGeom>
          <a:noFill/>
          <a:ln w="9525">
            <a:noFill/>
            <a:miter lim="800000"/>
            <a:headEnd/>
            <a:tailEnd/>
          </a:ln>
        </p:spPr>
      </p:pic>
      <p:sp>
        <p:nvSpPr>
          <p:cNvPr id="19461" name="Rectangle 5"/>
          <p:cNvSpPr>
            <a:spLocks noChangeArrowheads="1"/>
          </p:cNvSpPr>
          <p:nvPr/>
        </p:nvSpPr>
        <p:spPr bwMode="auto">
          <a:xfrm>
            <a:off x="3143250" y="3510915"/>
            <a:ext cx="5107940" cy="1322070"/>
          </a:xfrm>
          <a:prstGeom prst="rect">
            <a:avLst/>
          </a:prstGeom>
          <a:noFill/>
          <a:ln w="9525">
            <a:noFill/>
            <a:miter lim="800000"/>
          </a:ln>
        </p:spPr>
        <p:txBody>
          <a:bodyPr wrap="square" anchor="ctr">
            <a:spAutoFit/>
          </a:bodyPr>
          <a:lstStyle/>
          <a:p>
            <a:pPr algn="just"/>
            <a:r>
              <a:rPr lang="en-US" altLang="zh-CN" sz="2000"/>
              <a:t>"for fundamental work in the field of quantum electronics, which has led to the construction of oscillators and amplifiers based on the maser-laser principle" </a:t>
            </a:r>
            <a:endParaRPr lang="en-US" altLang="zh-CN" sz="2000"/>
          </a:p>
        </p:txBody>
      </p:sp>
      <p:sp>
        <p:nvSpPr>
          <p:cNvPr id="5" name="日期占位符 4"/>
          <p:cNvSpPr>
            <a:spLocks noGrp="1"/>
          </p:cNvSpPr>
          <p:nvPr>
            <p:ph type="dt" sz="half" idx="10"/>
          </p:nvPr>
        </p:nvSpPr>
        <p:spPr/>
        <p:txBody>
          <a:bodyPr/>
          <a:lstStyle/>
          <a:p>
            <a:pPr>
              <a:defRPr/>
            </a:pPr>
            <a:fld id="{926C56B9-D141-4169-BFC4-AF2EFFF94789}"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7" name="页脚占位符 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7" dur="500"/>
                                        <p:tgtEl>
                                          <p:spTgt spid="19459">
                                            <p:txEl>
                                              <p:pRg st="3" end="3"/>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9460"/>
                                        </p:tgtEl>
                                        <p:attrNameLst>
                                          <p:attrName>style.visibility</p:attrName>
                                        </p:attrNameLst>
                                      </p:cBhvr>
                                      <p:to>
                                        <p:strVal val="visible"/>
                                      </p:to>
                                    </p:set>
                                    <p:animEffect transition="in" filter="blinds(horizontal)">
                                      <p:cBhvr>
                                        <p:cTn id="21" dur="500"/>
                                        <p:tgtEl>
                                          <p:spTgt spid="1946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461"/>
                                        </p:tgtEl>
                                        <p:attrNameLst>
                                          <p:attrName>style.visibility</p:attrName>
                                        </p:attrNameLst>
                                      </p:cBhvr>
                                      <p:to>
                                        <p:strVal val="visible"/>
                                      </p:to>
                                    </p:set>
                                    <p:animEffect transition="in" filter="blinds(horizontal)">
                                      <p:cBhvr>
                                        <p:cTn id="26"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B8FE6FDE-E0FE-4282-B2BA-EED1725CFC0F}" type="datetime1">
              <a:rPr lang="zh-CN" altLang="en-US" smtClean="0"/>
            </a:fld>
            <a:endParaRPr lang="en-US" altLang="zh-CN"/>
          </a:p>
        </p:txBody>
      </p:sp>
      <p:sp>
        <p:nvSpPr>
          <p:cNvPr id="7" name="灯片编号占位符 3"/>
          <p:cNvSpPr>
            <a:spLocks noGrp="1"/>
          </p:cNvSpPr>
          <p:nvPr>
            <p:ph type="sldNum" sz="quarter" idx="12"/>
          </p:nvPr>
        </p:nvSpPr>
        <p:spPr/>
        <p:txBody>
          <a:bodyPr/>
          <a:lstStyle/>
          <a:p>
            <a:pPr>
              <a:defRPr/>
            </a:pPr>
            <a:fld id="{05A75FB3-7AF2-4FB1-A9F5-6A69ABE47913}" type="slidenum">
              <a:rPr lang="en-US" altLang="zh-CN"/>
            </a:fld>
            <a:endParaRPr lang="en-US" altLang="zh-CN"/>
          </a:p>
        </p:txBody>
      </p:sp>
      <p:sp>
        <p:nvSpPr>
          <p:cNvPr id="29698" name="Rectangle 2"/>
          <p:cNvSpPr>
            <a:spLocks noChangeArrowheads="1"/>
          </p:cNvSpPr>
          <p:nvPr/>
        </p:nvSpPr>
        <p:spPr bwMode="auto">
          <a:xfrm>
            <a:off x="2411730" y="1772920"/>
            <a:ext cx="4948555" cy="2399665"/>
          </a:xfrm>
          <a:prstGeom prst="rect">
            <a:avLst/>
          </a:prstGeom>
          <a:noFill/>
          <a:ln w="9525" algn="ctr">
            <a:solidFill>
              <a:srgbClr val="B31B34"/>
            </a:solidFill>
            <a:miter lim="800000"/>
          </a:ln>
        </p:spPr>
        <p:txBody>
          <a:bodyPr wrap="square">
            <a:spAutoFit/>
          </a:bodyPr>
          <a:lstStyle/>
          <a:p>
            <a:pPr algn="just"/>
            <a:r>
              <a:rPr lang="zh-CN" sz="2000">
                <a:latin typeface="+mn-ea"/>
                <a:ea typeface="+mn-ea"/>
                <a:cs typeface="+mn-ea"/>
              </a:rPr>
              <a:t>从</a:t>
            </a:r>
            <a:r>
              <a:rPr lang="en-US" altLang="zh-CN" sz="2000" dirty="0" smtClean="0">
                <a:latin typeface="+mn-ea"/>
                <a:ea typeface="+mn-ea"/>
                <a:cs typeface="+mn-ea"/>
                <a:sym typeface="+mn-ea"/>
              </a:rPr>
              <a:t>MASER</a:t>
            </a:r>
            <a:r>
              <a:rPr lang="zh-CN" altLang="en-US" sz="2000" dirty="0" smtClean="0">
                <a:latin typeface="+mn-ea"/>
                <a:ea typeface="+mn-ea"/>
                <a:cs typeface="+mn-ea"/>
                <a:sym typeface="+mn-ea"/>
              </a:rPr>
              <a:t>（</a:t>
            </a:r>
            <a:r>
              <a:rPr lang="en-US" altLang="zh-CN" sz="2000" dirty="0" smtClean="0">
                <a:latin typeface="+mn-ea"/>
                <a:ea typeface="+mn-ea"/>
                <a:cs typeface="+mn-ea"/>
                <a:sym typeface="+mn-ea"/>
              </a:rPr>
              <a:t>1954</a:t>
            </a:r>
            <a:r>
              <a:rPr lang="zh-CN" altLang="en-US" sz="2000" dirty="0" smtClean="0">
                <a:latin typeface="+mn-ea"/>
                <a:ea typeface="+mn-ea"/>
                <a:cs typeface="+mn-ea"/>
                <a:sym typeface="+mn-ea"/>
              </a:rPr>
              <a:t>年）到</a:t>
            </a:r>
            <a:r>
              <a:rPr lang="en-US" altLang="zh-CN" sz="2000" dirty="0" smtClean="0">
                <a:latin typeface="+mn-ea"/>
                <a:ea typeface="+mn-ea"/>
                <a:cs typeface="+mn-ea"/>
                <a:sym typeface="+mn-ea"/>
              </a:rPr>
              <a:t>LASER</a:t>
            </a:r>
            <a:r>
              <a:rPr lang="zh-CN" altLang="en-US" sz="2000" dirty="0" smtClean="0">
                <a:latin typeface="+mn-ea"/>
                <a:ea typeface="+mn-ea"/>
                <a:cs typeface="+mn-ea"/>
                <a:sym typeface="+mn-ea"/>
              </a:rPr>
              <a:t>（</a:t>
            </a:r>
            <a:r>
              <a:rPr lang="en-US" altLang="zh-CN" sz="2000" dirty="0" smtClean="0">
                <a:latin typeface="+mn-ea"/>
                <a:ea typeface="+mn-ea"/>
                <a:cs typeface="+mn-ea"/>
                <a:sym typeface="+mn-ea"/>
              </a:rPr>
              <a:t>1960</a:t>
            </a:r>
            <a:r>
              <a:rPr lang="zh-CN" altLang="en-US" sz="2000" dirty="0" smtClean="0">
                <a:latin typeface="+mn-ea"/>
                <a:ea typeface="+mn-ea"/>
                <a:cs typeface="+mn-ea"/>
                <a:sym typeface="+mn-ea"/>
              </a:rPr>
              <a:t>年），花费了六年时间！！</a:t>
            </a:r>
            <a:endParaRPr lang="zh-CN" altLang="en-US" sz="2000" dirty="0" smtClean="0">
              <a:latin typeface="+mn-ea"/>
              <a:ea typeface="+mn-ea"/>
              <a:cs typeface="+mn-ea"/>
              <a:sym typeface="+mn-ea"/>
            </a:endParaRPr>
          </a:p>
          <a:p>
            <a:pPr algn="just" eaLnBrk="1" latinLnBrk="0" hangingPunct="1">
              <a:lnSpc>
                <a:spcPct val="150000"/>
              </a:lnSpc>
            </a:pPr>
            <a:r>
              <a:rPr lang="zh-CN" altLang="en-US" sz="2000" b="1">
                <a:latin typeface="+mn-ea"/>
                <a:ea typeface="+mn-ea"/>
                <a:cs typeface="+mn-ea"/>
                <a:sym typeface="+mn-ea"/>
              </a:rPr>
              <a:t>主要原因是</a:t>
            </a:r>
            <a:r>
              <a:rPr lang="zh-CN" altLang="en-US" sz="2000" b="1">
                <a:solidFill>
                  <a:srgbClr val="FFC000"/>
                </a:solidFill>
                <a:latin typeface="+mn-ea"/>
                <a:ea typeface="+mn-ea"/>
                <a:cs typeface="+mn-ea"/>
                <a:sym typeface="+mn-ea"/>
              </a:rPr>
              <a:t>禁锢于微波振荡器的金属封闭腔模型，</a:t>
            </a:r>
            <a:r>
              <a:rPr lang="zh-CN" altLang="en-US" sz="2000" b="1">
                <a:latin typeface="+mn-ea"/>
                <a:ea typeface="+mn-ea"/>
                <a:cs typeface="+mn-ea"/>
                <a:sym typeface="+mn-ea"/>
              </a:rPr>
              <a:t>找不到突破口；再加上对激光的社会需求还不迫切。</a:t>
            </a:r>
            <a:endParaRPr lang="zh-CN" altLang="en-US" sz="2000" b="1">
              <a:ea typeface="楷体_GB2312" pitchFamily="49" charset="-122"/>
            </a:endParaRPr>
          </a:p>
          <a:p>
            <a:pPr algn="just"/>
            <a:endParaRPr lang="zh-CN" altLang="en-US" sz="2000" dirty="0" smtClean="0">
              <a:latin typeface="隶书" panose="02010509060101010101" pitchFamily="49" charset="-122"/>
              <a:ea typeface="楷体_GB2312" pitchFamily="49" charset="-122"/>
              <a:sym typeface="+mn-ea"/>
            </a:endParaRPr>
          </a:p>
        </p:txBody>
      </p:sp>
      <p:sp>
        <p:nvSpPr>
          <p:cNvPr id="67589" name="Text Box 3"/>
          <p:cNvSpPr txBox="1">
            <a:spLocks noChangeArrowheads="1"/>
          </p:cNvSpPr>
          <p:nvPr/>
        </p:nvSpPr>
        <p:spPr bwMode="auto">
          <a:xfrm>
            <a:off x="519113" y="4095750"/>
            <a:ext cx="184150" cy="519113"/>
          </a:xfrm>
          <a:prstGeom prst="rect">
            <a:avLst/>
          </a:prstGeom>
          <a:noFill/>
          <a:ln w="9525" algn="ctr">
            <a:noFill/>
            <a:miter lim="800000"/>
          </a:ln>
        </p:spPr>
        <p:txBody>
          <a:bodyPr wrap="none">
            <a:spAutoFit/>
          </a:bodyPr>
          <a:lstStyle/>
          <a:p>
            <a:endParaRPr lang="zh-CN" altLang="zh-CN" sz="2800">
              <a:solidFill>
                <a:schemeClr val="accent2"/>
              </a:solidFill>
              <a:ea typeface="楷体_GB2312" pitchFamily="49" charset="-122"/>
            </a:endParaRPr>
          </a:p>
        </p:txBody>
      </p:sp>
      <p:sp>
        <p:nvSpPr>
          <p:cNvPr id="29701" name="Rectangle 5"/>
          <p:cNvSpPr>
            <a:spLocks noChangeArrowheads="1"/>
          </p:cNvSpPr>
          <p:nvPr/>
        </p:nvSpPr>
        <p:spPr bwMode="auto">
          <a:xfrm>
            <a:off x="1619885" y="2636520"/>
            <a:ext cx="309880" cy="645160"/>
          </a:xfrm>
          <a:prstGeom prst="rect">
            <a:avLst/>
          </a:prstGeom>
          <a:noFill/>
          <a:ln w="9525" algn="ctr">
            <a:noFill/>
            <a:miter lim="800000"/>
          </a:ln>
        </p:spPr>
        <p:txBody>
          <a:bodyPr wrap="none">
            <a:spAutoFit/>
          </a:bodyPr>
          <a:lstStyle/>
          <a:p>
            <a:pPr eaLnBrk="1" latinLnBrk="0" hangingPunct="1">
              <a:lnSpc>
                <a:spcPct val="150000"/>
              </a:lnSpc>
            </a:pPr>
            <a:endParaRPr lang="zh-CN" altLang="en-US" sz="2400" b="1">
              <a:ea typeface="楷体_GB2312" pitchFamily="49" charset="-122"/>
            </a:endParaRPr>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2" name="文本框 1"/>
          <p:cNvSpPr txBox="1"/>
          <p:nvPr/>
        </p:nvSpPr>
        <p:spPr>
          <a:xfrm>
            <a:off x="1043305" y="5156835"/>
            <a:ext cx="5681345" cy="460375"/>
          </a:xfrm>
          <a:prstGeom prst="rect">
            <a:avLst/>
          </a:prstGeom>
          <a:noFill/>
        </p:spPr>
        <p:txBody>
          <a:bodyPr wrap="square" rtlCol="0" anchor="t">
            <a:spAutoFit/>
          </a:bodyPr>
          <a:p>
            <a:r>
              <a:rPr lang="zh-CN" altLang="en-US" sz="2400">
                <a:solidFill>
                  <a:srgbClr val="FF0000"/>
                </a:solidFill>
              </a:rPr>
              <a:t>思政</a:t>
            </a:r>
            <a:r>
              <a:rPr lang="en-US" altLang="zh-CN" sz="2400">
                <a:solidFill>
                  <a:srgbClr val="FF0000"/>
                </a:solidFill>
              </a:rPr>
              <a:t>   “魔鬼在细节”</a:t>
            </a:r>
            <a:r>
              <a:rPr lang="zh-CN" altLang="en-US" sz="2400">
                <a:solidFill>
                  <a:srgbClr val="FF0000"/>
                </a:solidFill>
              </a:rPr>
              <a:t>“细节就是上帝”</a:t>
            </a:r>
            <a:endParaRPr lang="zh-CN" alt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diamond(in)">
                                      <p:cBhvr>
                                        <p:cTn id="7" dur="20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ldLvl="0" animBg="1"/>
      <p:bldP spid="2970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789940" y="981075"/>
            <a:ext cx="6750050" cy="1723390"/>
          </a:xfrm>
        </p:spPr>
        <p:txBody>
          <a:bodyPr/>
          <a:lstStyle/>
          <a:p>
            <a:pPr eaLnBrk="1" hangingPunct="1"/>
            <a:r>
              <a:rPr lang="zh-CN" altLang="en-US" sz="2000" dirty="0" smtClean="0">
                <a:solidFill>
                  <a:srgbClr val="FFFF00"/>
                </a:solidFill>
              </a:rPr>
              <a:t>突破</a:t>
            </a:r>
            <a:endParaRPr lang="zh-CN" altLang="en-US" sz="2000" dirty="0" smtClean="0">
              <a:solidFill>
                <a:srgbClr val="FFFF00"/>
              </a:solidFill>
            </a:endParaRPr>
          </a:p>
          <a:p>
            <a:pPr lvl="1" eaLnBrk="1" hangingPunct="1"/>
            <a:r>
              <a:rPr lang="en-US" altLang="zh-CN" sz="2000" dirty="0" smtClean="0">
                <a:latin typeface="隶书" panose="02010509060101010101" pitchFamily="49" charset="-122"/>
                <a:ea typeface="隶书" panose="02010509060101010101" pitchFamily="49" charset="-122"/>
              </a:rPr>
              <a:t>1958</a:t>
            </a:r>
            <a:r>
              <a:rPr lang="zh-CN" altLang="en-US" sz="2000" dirty="0" smtClean="0">
                <a:latin typeface="隶书" panose="02010509060101010101" pitchFamily="49" charset="-122"/>
                <a:ea typeface="隶书" panose="02010509060101010101" pitchFamily="49" charset="-122"/>
              </a:rPr>
              <a:t>年</a:t>
            </a:r>
            <a:r>
              <a:rPr lang="en-US" altLang="zh-CN" sz="2000" dirty="0" smtClean="0">
                <a:latin typeface="隶书" panose="02010509060101010101" pitchFamily="49" charset="-122"/>
                <a:ea typeface="隶书" panose="02010509060101010101" pitchFamily="49" charset="-122"/>
              </a:rPr>
              <a:t>Schawlow</a:t>
            </a:r>
            <a:r>
              <a:rPr lang="zh-CN" altLang="en-US" sz="2000" dirty="0" smtClean="0">
                <a:latin typeface="隶书" panose="02010509060101010101" pitchFamily="49" charset="-122"/>
                <a:ea typeface="隶书" panose="02010509060101010101" pitchFamily="49" charset="-122"/>
              </a:rPr>
              <a:t>和</a:t>
            </a:r>
            <a:r>
              <a:rPr lang="en-US" altLang="zh-CN" sz="2000" dirty="0" smtClean="0">
                <a:latin typeface="隶书" panose="02010509060101010101" pitchFamily="49" charset="-122"/>
                <a:ea typeface="隶书" panose="02010509060101010101" pitchFamily="49" charset="-122"/>
              </a:rPr>
              <a:t>Townes</a:t>
            </a:r>
            <a:r>
              <a:rPr lang="zh-CN" altLang="en-US" sz="2000" dirty="0" smtClean="0">
                <a:latin typeface="隶书" panose="02010509060101010101" pitchFamily="49" charset="-122"/>
                <a:ea typeface="隶书" panose="02010509060101010101" pitchFamily="49" charset="-122"/>
              </a:rPr>
              <a:t>在</a:t>
            </a:r>
            <a:r>
              <a:rPr lang="en-US" altLang="zh-CN" sz="2000" dirty="0" err="1" smtClean="0">
                <a:latin typeface="隶书" panose="02010509060101010101" pitchFamily="49" charset="-122"/>
                <a:ea typeface="隶书" panose="02010509060101010101" pitchFamily="49" charset="-122"/>
              </a:rPr>
              <a:t>Phy</a:t>
            </a:r>
            <a:r>
              <a:rPr lang="en-US" altLang="zh-CN" sz="2000" dirty="0" smtClean="0">
                <a:latin typeface="隶书" panose="02010509060101010101" pitchFamily="49" charset="-122"/>
                <a:ea typeface="隶书" panose="02010509060101010101" pitchFamily="49" charset="-122"/>
              </a:rPr>
              <a:t>. Rev. </a:t>
            </a:r>
            <a:r>
              <a:rPr lang="zh-CN" altLang="en-US" sz="2000" dirty="0" smtClean="0">
                <a:latin typeface="隶书" panose="02010509060101010101" pitchFamily="49" charset="-122"/>
                <a:ea typeface="隶书" panose="02010509060101010101" pitchFamily="49" charset="-122"/>
              </a:rPr>
              <a:t>上发表论文“</a:t>
            </a:r>
            <a:r>
              <a:rPr lang="en-US" altLang="zh-CN" sz="2000" dirty="0" smtClean="0">
                <a:latin typeface="隶书" panose="02010509060101010101" pitchFamily="49" charset="-122"/>
                <a:ea typeface="隶书" panose="02010509060101010101" pitchFamily="49" charset="-122"/>
              </a:rPr>
              <a:t>Infrared and Optical Maser”</a:t>
            </a:r>
            <a:r>
              <a:rPr lang="zh-CN" altLang="en-US" sz="2000" dirty="0" smtClean="0">
                <a:latin typeface="隶书" panose="02010509060101010101" pitchFamily="49" charset="-122"/>
                <a:ea typeface="隶书" panose="02010509060101010101" pitchFamily="49" charset="-122"/>
              </a:rPr>
              <a:t>，标志着激光作为一种新事物登上了历史舞台。</a:t>
            </a:r>
            <a:endParaRPr lang="zh-CN" altLang="en-US" sz="2000" dirty="0" smtClean="0">
              <a:latin typeface="隶书" panose="02010509060101010101" pitchFamily="49" charset="-122"/>
              <a:ea typeface="隶书" panose="02010509060101010101" pitchFamily="49" charset="-122"/>
            </a:endParaRPr>
          </a:p>
          <a:p>
            <a:pPr marL="457200" lvl="1" indent="0" eaLnBrk="1" hangingPunct="1">
              <a:buNone/>
            </a:pPr>
            <a:endParaRPr lang="zh-CN" altLang="en-US" sz="2000" dirty="0" smtClean="0">
              <a:latin typeface="隶书" panose="02010509060101010101" pitchFamily="49" charset="-122"/>
              <a:ea typeface="隶书" panose="02010509060101010101" pitchFamily="49" charset="-122"/>
            </a:endParaRPr>
          </a:p>
        </p:txBody>
      </p:sp>
      <p:sp>
        <p:nvSpPr>
          <p:cNvPr id="6" name="日期占位符 5"/>
          <p:cNvSpPr>
            <a:spLocks noGrp="1"/>
          </p:cNvSpPr>
          <p:nvPr>
            <p:ph type="dt" sz="half" idx="10"/>
          </p:nvPr>
        </p:nvSpPr>
        <p:spPr/>
        <p:txBody>
          <a:bodyPr/>
          <a:lstStyle/>
          <a:p>
            <a:pPr>
              <a:defRPr/>
            </a:pPr>
            <a:fld id="{20B4081A-ADD3-4DA0-BED3-8E9D699B5237}"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pic>
        <p:nvPicPr>
          <p:cNvPr id="12295" name="Picture 3" descr="t95"/>
          <p:cNvPicPr>
            <a:picLocks noChangeAspect="1" noChangeArrowheads="1"/>
          </p:cNvPicPr>
          <p:nvPr>
            <p:custDataLst>
              <p:tags r:id="rId1"/>
            </p:custDataLst>
          </p:nvPr>
        </p:nvPicPr>
        <p:blipFill>
          <a:blip r:embed="rId2" cstate="print"/>
          <a:srcRect l="46088"/>
          <a:stretch>
            <a:fillRect/>
          </a:stretch>
        </p:blipFill>
        <p:spPr bwMode="auto">
          <a:xfrm>
            <a:off x="2051368" y="3285173"/>
            <a:ext cx="5257800" cy="2300287"/>
          </a:xfrm>
          <a:prstGeom prst="rect">
            <a:avLst/>
          </a:prstGeom>
          <a:noFill/>
          <a:ln w="9525">
            <a:noFill/>
            <a:miter lim="800000"/>
            <a:headEnd/>
            <a:tailEnd/>
          </a:ln>
        </p:spPr>
      </p:pic>
      <p:sp>
        <p:nvSpPr>
          <p:cNvPr id="2" name="文本框 1"/>
          <p:cNvSpPr txBox="1"/>
          <p:nvPr/>
        </p:nvSpPr>
        <p:spPr>
          <a:xfrm>
            <a:off x="755015" y="2764790"/>
            <a:ext cx="2631440" cy="460375"/>
          </a:xfrm>
          <a:prstGeom prst="rect">
            <a:avLst/>
          </a:prstGeom>
          <a:noFill/>
        </p:spPr>
        <p:txBody>
          <a:bodyPr wrap="none" rtlCol="0" anchor="t">
            <a:spAutoFit/>
          </a:bodyPr>
          <a:p>
            <a:r>
              <a:rPr lang="zh-CN" altLang="en-US" sz="2400" b="1">
                <a:solidFill>
                  <a:srgbClr val="FF0000"/>
                </a:solidFill>
                <a:ea typeface="楷体_GB2312" pitchFamily="49" charset="-122"/>
                <a:sym typeface="+mn-ea"/>
              </a:rPr>
              <a:t>开放式光学谐振腔</a:t>
            </a:r>
            <a:endParaRPr lang="zh-CN" altLang="en-US" sz="2400" b="1">
              <a:solidFill>
                <a:srgbClr val="FF0000"/>
              </a:solidFill>
              <a:ea typeface="楷体_GB2312"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2" dur="5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1547495" y="1341120"/>
            <a:ext cx="6284595" cy="1508125"/>
          </a:xfrm>
        </p:spPr>
        <p:txBody>
          <a:bodyPr/>
          <a:lstStyle/>
          <a:p>
            <a:pPr eaLnBrk="1" hangingPunct="1"/>
            <a:r>
              <a:rPr lang="zh-CN" altLang="en-US" sz="2800" dirty="0" smtClean="0">
                <a:solidFill>
                  <a:srgbClr val="FFFF00"/>
                </a:solidFill>
              </a:rPr>
              <a:t>突破</a:t>
            </a:r>
            <a:endParaRPr lang="zh-CN" altLang="en-US" sz="2800" dirty="0" smtClean="0">
              <a:solidFill>
                <a:srgbClr val="FFFF00"/>
              </a:solidFill>
            </a:endParaRPr>
          </a:p>
          <a:p>
            <a:pPr lvl="1" eaLnBrk="1" hangingPunct="1"/>
            <a:r>
              <a:rPr lang="en-US" altLang="zh-CN" sz="2000" dirty="0" smtClean="0">
                <a:latin typeface="隶书" panose="02010509060101010101" pitchFamily="49" charset="-122"/>
                <a:ea typeface="隶书" panose="02010509060101010101" pitchFamily="49" charset="-122"/>
              </a:rPr>
              <a:t>1960</a:t>
            </a:r>
            <a:r>
              <a:rPr lang="zh-CN" altLang="en-US" sz="2000" dirty="0" smtClean="0">
                <a:latin typeface="隶书" panose="02010509060101010101" pitchFamily="49" charset="-122"/>
                <a:ea typeface="隶书" panose="02010509060101010101" pitchFamily="49" charset="-122"/>
              </a:rPr>
              <a:t>年</a:t>
            </a:r>
            <a:r>
              <a:rPr lang="en-US" altLang="zh-CN" sz="2000" dirty="0" smtClean="0">
                <a:latin typeface="隶书" panose="02010509060101010101" pitchFamily="49" charset="-122"/>
                <a:ea typeface="隶书" panose="02010509060101010101" pitchFamily="49" charset="-122"/>
              </a:rPr>
              <a:t>5</a:t>
            </a:r>
            <a:r>
              <a:rPr lang="zh-CN" altLang="en-US" sz="2000" dirty="0" smtClean="0">
                <a:latin typeface="隶书" panose="02010509060101010101" pitchFamily="49" charset="-122"/>
                <a:ea typeface="隶书" panose="02010509060101010101" pitchFamily="49" charset="-122"/>
              </a:rPr>
              <a:t>月，休斯实验室的</a:t>
            </a:r>
            <a:r>
              <a:rPr lang="en-US" altLang="zh-CN" sz="2000" dirty="0" err="1" smtClean="0">
                <a:latin typeface="隶书" panose="02010509060101010101" pitchFamily="49" charset="-122"/>
                <a:ea typeface="隶书" panose="02010509060101010101" pitchFamily="49" charset="-122"/>
              </a:rPr>
              <a:t>Maiman</a:t>
            </a:r>
            <a:r>
              <a:rPr lang="zh-CN" altLang="en-US" sz="2000" dirty="0" smtClean="0">
                <a:latin typeface="隶书" panose="02010509060101010101" pitchFamily="49" charset="-122"/>
                <a:ea typeface="隶书" panose="02010509060101010101" pitchFamily="49" charset="-122"/>
              </a:rPr>
              <a:t>和</a:t>
            </a:r>
            <a:r>
              <a:rPr lang="en-US" altLang="zh-CN" sz="2000" dirty="0" smtClean="0">
                <a:latin typeface="隶书" panose="02010509060101010101" pitchFamily="49" charset="-122"/>
                <a:ea typeface="隶书" panose="02010509060101010101" pitchFamily="49" charset="-122"/>
              </a:rPr>
              <a:t>Lamb</a:t>
            </a:r>
            <a:r>
              <a:rPr lang="zh-CN" altLang="en-US" sz="2000" dirty="0" smtClean="0">
                <a:latin typeface="隶书" panose="02010509060101010101" pitchFamily="49" charset="-122"/>
                <a:ea typeface="隶书" panose="02010509060101010101" pitchFamily="49" charset="-122"/>
              </a:rPr>
              <a:t>共同研制的红宝石激光器发出了</a:t>
            </a:r>
            <a:r>
              <a:rPr lang="en-US" altLang="zh-CN" sz="2000" dirty="0" smtClean="0">
                <a:latin typeface="隶书" panose="02010509060101010101" pitchFamily="49" charset="-122"/>
                <a:ea typeface="隶书" panose="02010509060101010101" pitchFamily="49" charset="-122"/>
              </a:rPr>
              <a:t>694.3nm</a:t>
            </a:r>
            <a:r>
              <a:rPr lang="zh-CN" altLang="en-US" sz="2000" dirty="0" smtClean="0">
                <a:latin typeface="隶书" panose="02010509060101010101" pitchFamily="49" charset="-122"/>
                <a:ea typeface="隶书" panose="02010509060101010101" pitchFamily="49" charset="-122"/>
              </a:rPr>
              <a:t>的红色激光，这是公认的世界上第一台激光器。</a:t>
            </a:r>
            <a:endParaRPr lang="zh-CN" altLang="en-US" sz="2000" dirty="0" smtClean="0">
              <a:latin typeface="隶书" panose="02010509060101010101" pitchFamily="49" charset="-122"/>
              <a:ea typeface="隶书" panose="02010509060101010101" pitchFamily="49" charset="-122"/>
            </a:endParaRPr>
          </a:p>
        </p:txBody>
      </p:sp>
      <p:pic>
        <p:nvPicPr>
          <p:cNvPr id="22532" name="Picture 4" descr="Meiman's Laser"/>
          <p:cNvPicPr>
            <a:picLocks noChangeAspect="1" noChangeArrowheads="1"/>
          </p:cNvPicPr>
          <p:nvPr/>
        </p:nvPicPr>
        <p:blipFill>
          <a:blip r:embed="rId1" cstate="print"/>
          <a:srcRect/>
          <a:stretch>
            <a:fillRect/>
          </a:stretch>
        </p:blipFill>
        <p:spPr bwMode="auto">
          <a:xfrm>
            <a:off x="5579745" y="3500438"/>
            <a:ext cx="3195638" cy="1879600"/>
          </a:xfrm>
          <a:prstGeom prst="rect">
            <a:avLst/>
          </a:prstGeom>
          <a:noFill/>
          <a:ln w="9525">
            <a:noFill/>
            <a:miter lim="800000"/>
            <a:headEnd/>
            <a:tailEnd/>
          </a:ln>
        </p:spPr>
      </p:pic>
      <p:graphicFrame>
        <p:nvGraphicFramePr>
          <p:cNvPr id="22533" name="Object 5"/>
          <p:cNvGraphicFramePr>
            <a:graphicFrameLocks noChangeAspect="1"/>
          </p:cNvGraphicFramePr>
          <p:nvPr/>
        </p:nvGraphicFramePr>
        <p:xfrm>
          <a:off x="3491865" y="3500438"/>
          <a:ext cx="1871663" cy="1870075"/>
        </p:xfrm>
        <a:graphic>
          <a:graphicData uri="http://schemas.openxmlformats.org/presentationml/2006/ole">
            <mc:AlternateContent xmlns:mc="http://schemas.openxmlformats.org/markup-compatibility/2006">
              <mc:Choice xmlns:v="urn:schemas-microsoft-com:vml" Requires="v">
                <p:oleObj spid="_x0000_s5121" name="Acrobat Document" r:id="rId2" imgW="7543800" imgH="5829300" progId="AcroExch.Document.DC">
                  <p:embed/>
                </p:oleObj>
              </mc:Choice>
              <mc:Fallback>
                <p:oleObj name="Acrobat Document" r:id="rId2" imgW="7543800" imgH="5829300" progId="AcroExch.Document.DC">
                  <p:embed/>
                  <p:pic>
                    <p:nvPicPr>
                      <p:cNvPr id="0" name="Object 5"/>
                      <p:cNvPicPr>
                        <a:picLocks noChangeAspect="1"/>
                      </p:cNvPicPr>
                      <p:nvPr/>
                    </p:nvPicPr>
                    <p:blipFill>
                      <a:blip r:embed="rId3"/>
                      <a:srcRect l="10840" t="27769" r="47148" b="17915"/>
                      <a:stretch>
                        <a:fillRect/>
                      </a:stretch>
                    </p:blipFill>
                    <p:spPr>
                      <a:xfrm>
                        <a:off x="3491865" y="3500438"/>
                        <a:ext cx="1871663" cy="1870075"/>
                      </a:xfrm>
                      <a:prstGeom prst="rect">
                        <a:avLst/>
                      </a:prstGeom>
                      <a:noFill/>
                      <a:ln w="9525">
                        <a:noFill/>
                      </a:ln>
                    </p:spPr>
                  </p:pic>
                </p:oleObj>
              </mc:Fallback>
            </mc:AlternateContent>
          </a:graphicData>
        </a:graphic>
      </p:graphicFrame>
      <p:graphicFrame>
        <p:nvGraphicFramePr>
          <p:cNvPr id="22538" name="Object 10"/>
          <p:cNvGraphicFramePr>
            <a:graphicFrameLocks noChangeAspect="1"/>
          </p:cNvGraphicFramePr>
          <p:nvPr/>
        </p:nvGraphicFramePr>
        <p:xfrm>
          <a:off x="899478" y="3500755"/>
          <a:ext cx="2376487" cy="1771650"/>
        </p:xfrm>
        <a:graphic>
          <a:graphicData uri="http://schemas.openxmlformats.org/presentationml/2006/ole">
            <mc:AlternateContent xmlns:mc="http://schemas.openxmlformats.org/markup-compatibility/2006">
              <mc:Choice xmlns:v="urn:schemas-microsoft-com:vml" Requires="v">
                <p:oleObj spid="_x0000_s5122" name="Acrobat Document" r:id="rId4" imgW="7543800" imgH="5829300" progId="AcroExch.Document.DC">
                  <p:embed/>
                </p:oleObj>
              </mc:Choice>
              <mc:Fallback>
                <p:oleObj name="Acrobat Document" r:id="rId4" imgW="7543800" imgH="5829300" progId="AcroExch.Document.DC">
                  <p:embed/>
                  <p:pic>
                    <p:nvPicPr>
                      <p:cNvPr id="0" name="Object 10"/>
                      <p:cNvPicPr>
                        <a:picLocks noChangeAspect="1"/>
                      </p:cNvPicPr>
                      <p:nvPr/>
                    </p:nvPicPr>
                    <p:blipFill>
                      <a:blip r:embed="rId5"/>
                      <a:srcRect l="12755" t="20337" r="19449" b="14212"/>
                      <a:stretch>
                        <a:fillRect/>
                      </a:stretch>
                    </p:blipFill>
                    <p:spPr>
                      <a:xfrm>
                        <a:off x="899478" y="3500755"/>
                        <a:ext cx="2376487" cy="1771650"/>
                      </a:xfrm>
                      <a:prstGeom prst="rect">
                        <a:avLst/>
                      </a:prstGeom>
                      <a:noFill/>
                      <a:ln w="9525">
                        <a:noFill/>
                      </a:ln>
                    </p:spPr>
                  </p:pic>
                </p:oleObj>
              </mc:Fallback>
            </mc:AlternateContent>
          </a:graphicData>
        </a:graphic>
      </p:graphicFrame>
      <p:sp>
        <p:nvSpPr>
          <p:cNvPr id="6" name="日期占位符 5"/>
          <p:cNvSpPr>
            <a:spLocks noGrp="1"/>
          </p:cNvSpPr>
          <p:nvPr>
            <p:ph type="dt" sz="half" idx="10"/>
          </p:nvPr>
        </p:nvSpPr>
        <p:spPr/>
        <p:txBody>
          <a:bodyPr/>
          <a:lstStyle/>
          <a:p>
            <a:pPr>
              <a:defRPr/>
            </a:pPr>
            <a:fld id="{20B4081A-ADD3-4DA0-BED3-8E9D699B5237}"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3"/>
                                        </p:tgtEl>
                                        <p:attrNameLst>
                                          <p:attrName>style.visibility</p:attrName>
                                        </p:attrNameLst>
                                      </p:cBhvr>
                                      <p:to>
                                        <p:strVal val="visible"/>
                                      </p:to>
                                    </p:set>
                                    <p:animEffect transition="in" filter="blinds(horizontal)">
                                      <p:cBhvr>
                                        <p:cTn id="17" dur="500"/>
                                        <p:tgtEl>
                                          <p:spTgt spid="225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2"/>
                                        </p:tgtEl>
                                        <p:attrNameLst>
                                          <p:attrName>style.visibility</p:attrName>
                                        </p:attrNameLst>
                                      </p:cBhvr>
                                      <p:to>
                                        <p:strVal val="visible"/>
                                      </p:to>
                                    </p:set>
                                    <p:animEffect transition="in" filter="blinds(horizontal)">
                                      <p:cBhvr>
                                        <p:cTn id="22" dur="500"/>
                                        <p:tgtEl>
                                          <p:spTgt spid="22532"/>
                                        </p:tgtEl>
                                      </p:cBhvr>
                                    </p:animEffect>
                                  </p:childTnLst>
                                </p:cTn>
                              </p:par>
                              <p:par>
                                <p:cTn id="23" presetID="3" presetClass="entr" presetSubtype="10" fill="hold" nodeType="withEffect">
                                  <p:stCondLst>
                                    <p:cond delay="0"/>
                                  </p:stCondLst>
                                  <p:childTnLst>
                                    <p:set>
                                      <p:cBhvr>
                                        <p:cTn id="24" dur="1" fill="hold">
                                          <p:stCondLst>
                                            <p:cond delay="0"/>
                                          </p:stCondLst>
                                        </p:cTn>
                                        <p:tgtEl>
                                          <p:spTgt spid="22538"/>
                                        </p:tgtEl>
                                        <p:attrNameLst>
                                          <p:attrName>style.visibility</p:attrName>
                                        </p:attrNameLst>
                                      </p:cBhvr>
                                      <p:to>
                                        <p:strVal val="visible"/>
                                      </p:to>
                                    </p:set>
                                    <p:animEffect transition="in" filter="blinds(horizontal)">
                                      <p:cBhvr>
                                        <p:cTn id="25" dur="500"/>
                                        <p:tgtEl>
                                          <p:spTgt spid="2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Ruby laser"/>
          <p:cNvPicPr>
            <a:picLocks noChangeAspect="1" noChangeArrowheads="1"/>
          </p:cNvPicPr>
          <p:nvPr>
            <p:ph sz="half" idx="1"/>
          </p:nvPr>
        </p:nvPicPr>
        <p:blipFill>
          <a:blip r:embed="rId1" cstate="print"/>
          <a:srcRect/>
          <a:stretch>
            <a:fillRect/>
          </a:stretch>
        </p:blipFill>
        <p:spPr>
          <a:xfrm>
            <a:off x="395288" y="1628775"/>
            <a:ext cx="4897437" cy="2881313"/>
          </a:xfrm>
          <a:noFill/>
        </p:spPr>
      </p:pic>
      <p:sp>
        <p:nvSpPr>
          <p:cNvPr id="58371" name="Text Box 7"/>
          <p:cNvSpPr txBox="1">
            <a:spLocks noChangeArrowheads="1"/>
          </p:cNvSpPr>
          <p:nvPr/>
        </p:nvSpPr>
        <p:spPr bwMode="auto">
          <a:xfrm>
            <a:off x="395288" y="692150"/>
            <a:ext cx="7272337" cy="579438"/>
          </a:xfrm>
          <a:prstGeom prst="rect">
            <a:avLst/>
          </a:prstGeom>
          <a:noFill/>
          <a:ln w="9525">
            <a:noFill/>
            <a:miter lim="800000"/>
          </a:ln>
        </p:spPr>
        <p:txBody>
          <a:bodyPr>
            <a:spAutoFit/>
          </a:bodyPr>
          <a:lstStyle/>
          <a:p>
            <a:pPr>
              <a:spcBef>
                <a:spcPct val="50000"/>
              </a:spcBef>
            </a:pPr>
            <a:r>
              <a:rPr kumimoji="1" lang="en-US" altLang="zh-CN">
                <a:latin typeface="Times New Roman" panose="02020603050405020304" pitchFamily="18" charset="0"/>
              </a:rPr>
              <a:t>May 15, 1960:  Maiman’s Ruby laser</a:t>
            </a:r>
            <a:endParaRPr kumimoji="1" lang="en-US" altLang="zh-CN">
              <a:latin typeface="Times New Roman" panose="02020603050405020304" pitchFamily="18" charset="0"/>
            </a:endParaRPr>
          </a:p>
        </p:txBody>
      </p:sp>
      <p:sp>
        <p:nvSpPr>
          <p:cNvPr id="58372" name="Text Box 8"/>
          <p:cNvSpPr txBox="1">
            <a:spLocks noChangeArrowheads="1"/>
          </p:cNvSpPr>
          <p:nvPr/>
        </p:nvSpPr>
        <p:spPr bwMode="auto">
          <a:xfrm>
            <a:off x="539750" y="5876925"/>
            <a:ext cx="7416800" cy="579438"/>
          </a:xfrm>
          <a:prstGeom prst="rect">
            <a:avLst/>
          </a:prstGeom>
          <a:noFill/>
          <a:ln w="9525">
            <a:noFill/>
            <a:miter lim="800000"/>
          </a:ln>
        </p:spPr>
        <p:txBody>
          <a:bodyPr>
            <a:spAutoFit/>
          </a:bodyPr>
          <a:lstStyle/>
          <a:p>
            <a:pPr>
              <a:spcBef>
                <a:spcPct val="50000"/>
              </a:spcBef>
            </a:pPr>
            <a:r>
              <a:rPr kumimoji="1" lang="en-US" altLang="zh-CN">
                <a:latin typeface="Times New Roman" panose="02020603050405020304" pitchFamily="18" charset="0"/>
              </a:rPr>
              <a:t>Working in the Hughes Research Labs</a:t>
            </a:r>
            <a:endParaRPr kumimoji="1" lang="en-US" altLang="zh-CN">
              <a:latin typeface="Times New Roman" panose="02020603050405020304" pitchFamily="18" charset="0"/>
            </a:endParaRPr>
          </a:p>
        </p:txBody>
      </p:sp>
      <p:pic>
        <p:nvPicPr>
          <p:cNvPr id="58373" name="Picture 9" descr="梅曼，美国物理学家。"/>
          <p:cNvPicPr>
            <a:picLocks noChangeAspect="1" noChangeArrowheads="1"/>
          </p:cNvPicPr>
          <p:nvPr>
            <p:ph sz="half" idx="2"/>
          </p:nvPr>
        </p:nvPicPr>
        <p:blipFill>
          <a:blip r:embed="rId2" cstate="print"/>
          <a:srcRect/>
          <a:stretch>
            <a:fillRect/>
          </a:stretch>
        </p:blipFill>
        <p:spPr>
          <a:xfrm>
            <a:off x="5795963" y="1628775"/>
            <a:ext cx="3019425" cy="3887788"/>
          </a:xfrm>
          <a:noFill/>
        </p:spPr>
      </p:pic>
      <p:sp>
        <p:nvSpPr>
          <p:cNvPr id="6" name="日期占位符 5"/>
          <p:cNvSpPr>
            <a:spLocks noGrp="1"/>
          </p:cNvSpPr>
          <p:nvPr>
            <p:ph type="dt" sz="quarter" idx="10"/>
          </p:nvPr>
        </p:nvSpPr>
        <p:spPr/>
        <p:txBody>
          <a:bodyPr/>
          <a:lstStyle/>
          <a:p>
            <a:pPr>
              <a:defRPr/>
            </a:pPr>
            <a:fld id="{02A07719-1E89-4621-8F68-2C7E23DB28B8}"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C01FB47D-98BE-47A9-9A1A-856CCF9E920C}" type="slidenum">
              <a:rPr lang="en-US" altLang="zh-CN"/>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1960年梅曼研制成功世界上第一台可实际应用的红宝石激光器。"/>
          <p:cNvPicPr>
            <a:picLocks noChangeAspect="1" noChangeArrowheads="1"/>
          </p:cNvPicPr>
          <p:nvPr>
            <p:ph sz="half" idx="1"/>
          </p:nvPr>
        </p:nvPicPr>
        <p:blipFill>
          <a:blip r:embed="rId1" cstate="print"/>
          <a:srcRect/>
          <a:stretch>
            <a:fillRect/>
          </a:stretch>
        </p:blipFill>
        <p:spPr>
          <a:xfrm>
            <a:off x="323850" y="404813"/>
            <a:ext cx="4824413" cy="2319337"/>
          </a:xfrm>
          <a:noFill/>
        </p:spPr>
      </p:pic>
      <p:pic>
        <p:nvPicPr>
          <p:cNvPr id="59395" name="Picture 10" descr="1_p10"/>
          <p:cNvPicPr>
            <a:picLocks noChangeAspect="1" noChangeArrowheads="1"/>
          </p:cNvPicPr>
          <p:nvPr>
            <p:ph sz="quarter" idx="2"/>
          </p:nvPr>
        </p:nvPicPr>
        <p:blipFill>
          <a:blip r:embed="rId2" cstate="print"/>
          <a:srcRect/>
          <a:stretch>
            <a:fillRect/>
          </a:stretch>
        </p:blipFill>
        <p:spPr>
          <a:xfrm>
            <a:off x="468313" y="3068638"/>
            <a:ext cx="3816350" cy="3128962"/>
          </a:xfrm>
          <a:noFill/>
        </p:spPr>
      </p:pic>
      <p:pic>
        <p:nvPicPr>
          <p:cNvPr id="59396" name="Picture 13" descr="1_p12"/>
          <p:cNvPicPr>
            <a:picLocks noChangeAspect="1" noChangeArrowheads="1"/>
          </p:cNvPicPr>
          <p:nvPr>
            <p:ph sz="quarter" idx="3"/>
          </p:nvPr>
        </p:nvPicPr>
        <p:blipFill>
          <a:blip r:embed="rId3" cstate="print"/>
          <a:srcRect/>
          <a:stretch>
            <a:fillRect/>
          </a:stretch>
        </p:blipFill>
        <p:spPr>
          <a:xfrm>
            <a:off x="4859338" y="2924175"/>
            <a:ext cx="4105275" cy="2982913"/>
          </a:xfrm>
          <a:noFill/>
        </p:spPr>
      </p:pic>
      <p:sp>
        <p:nvSpPr>
          <p:cNvPr id="5" name="日期占位符 4"/>
          <p:cNvSpPr>
            <a:spLocks noGrp="1"/>
          </p:cNvSpPr>
          <p:nvPr>
            <p:ph type="dt" sz="half" idx="10"/>
          </p:nvPr>
        </p:nvSpPr>
        <p:spPr/>
        <p:txBody>
          <a:bodyPr/>
          <a:lstStyle/>
          <a:p>
            <a:pPr>
              <a:defRPr/>
            </a:pPr>
            <a:fld id="{37B0E908-1735-4263-AB01-B2D79CA107C6}" type="datetime1">
              <a:rPr lang="zh-CN" altLang="en-US" smtClean="0"/>
            </a:fld>
            <a:endParaRPr lang="en-US" altLang="zh-CN"/>
          </a:p>
        </p:txBody>
      </p:sp>
      <p:sp>
        <p:nvSpPr>
          <p:cNvPr id="6" name="灯片编号占位符 5"/>
          <p:cNvSpPr>
            <a:spLocks noGrp="1"/>
          </p:cNvSpPr>
          <p:nvPr>
            <p:ph type="sldNum" sz="quarter" idx="12"/>
          </p:nvPr>
        </p:nvSpPr>
        <p:spPr/>
        <p:txBody>
          <a:bodyPr/>
          <a:lstStyle/>
          <a:p>
            <a:pPr>
              <a:defRPr/>
            </a:pPr>
            <a:fld id="{303D79D8-75EA-4880-948E-46DD4D46AC85}" type="slidenum">
              <a:rPr lang="en-US" altLang="zh-CN" smtClean="0"/>
            </a:fld>
            <a:endParaRPr lang="en-US" altLang="zh-CN"/>
          </a:p>
        </p:txBody>
      </p:sp>
      <p:sp>
        <p:nvSpPr>
          <p:cNvPr id="7" name="页脚占位符 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a:ln>
            <a:miter lim="800000"/>
          </a:ln>
        </p:spPr>
        <p:txBody>
          <a:bodyPr/>
          <a:lstStyle/>
          <a:p>
            <a:fld id="{405E13E7-04C9-46B6-A110-2E7ABE1B4E45}"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7171" name="灯片编号占位符 5"/>
          <p:cNvSpPr>
            <a:spLocks noGrp="1"/>
          </p:cNvSpPr>
          <p:nvPr>
            <p:ph type="sldNum" sz="quarter" idx="12"/>
          </p:nvPr>
        </p:nvSpPr>
        <p:spPr>
          <a:noFill/>
          <a:ln>
            <a:miter lim="800000"/>
          </a:ln>
        </p:spPr>
        <p:txBody>
          <a:bodyPr/>
          <a:lstStyle/>
          <a:p>
            <a:fld id="{E1A0503C-C049-46EE-B09F-81D992B6E629}"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7173" name="Rectangle 3"/>
          <p:cNvSpPr>
            <a:spLocks noGrp="1" noChangeArrowheads="1"/>
          </p:cNvSpPr>
          <p:nvPr>
            <p:ph type="body" idx="1"/>
          </p:nvPr>
        </p:nvSpPr>
        <p:spPr>
          <a:xfrm>
            <a:off x="1475740" y="1341120"/>
            <a:ext cx="6713855" cy="2874645"/>
          </a:xfrm>
        </p:spPr>
        <p:txBody>
          <a:bodyPr/>
          <a:lstStyle/>
          <a:p>
            <a:pPr eaLnBrk="1" hangingPunct="1">
              <a:lnSpc>
                <a:spcPct val="150000"/>
              </a:lnSpc>
            </a:pPr>
            <a:r>
              <a:rPr lang="zh-CN" altLang="en-US" sz="2000" b="1" dirty="0" smtClean="0">
                <a:solidFill>
                  <a:srgbClr val="FF0000"/>
                </a:solidFill>
                <a:latin typeface="Times New Roman" panose="02020603050405020304" pitchFamily="18" charset="0"/>
                <a:ea typeface="宋体" panose="02010600030101010101" pitchFamily="2" charset="-122"/>
                <a:sym typeface="+mn-ea"/>
              </a:rPr>
              <a:t>光电效应理论：</a:t>
            </a:r>
            <a:r>
              <a:rPr lang="en-US" altLang="zh-CN" sz="2000" b="1" dirty="0" smtClean="0">
                <a:ea typeface="宋体" panose="02010600030101010101" pitchFamily="2" charset="-122"/>
              </a:rPr>
              <a:t>1905</a:t>
            </a:r>
            <a:r>
              <a:rPr lang="zh-CN" altLang="en-US" sz="2000" b="1" dirty="0" smtClean="0">
                <a:latin typeface="Times New Roman" panose="02020603050405020304" pitchFamily="18" charset="0"/>
                <a:ea typeface="宋体" panose="02010600030101010101" pitchFamily="2" charset="-122"/>
              </a:rPr>
              <a:t>年爱因斯坦将量子论用于解释</a:t>
            </a:r>
            <a:r>
              <a:rPr lang="zh-CN" altLang="en-US" sz="2000" b="1" dirty="0" smtClean="0">
                <a:solidFill>
                  <a:schemeClr val="tx1"/>
                </a:solidFill>
                <a:latin typeface="Times New Roman" panose="02020603050405020304" pitchFamily="18" charset="0"/>
                <a:ea typeface="宋体" panose="02010600030101010101" pitchFamily="2" charset="-122"/>
              </a:rPr>
              <a:t>光电效应</a:t>
            </a:r>
            <a:r>
              <a:rPr lang="zh-CN" altLang="en-US" sz="2000" b="1" dirty="0" smtClean="0">
                <a:latin typeface="Times New Roman" panose="02020603050405020304" pitchFamily="18" charset="0"/>
                <a:ea typeface="宋体" panose="02010600030101010101" pitchFamily="2" charset="-122"/>
              </a:rPr>
              <a:t>，并提出了</a:t>
            </a:r>
            <a:r>
              <a:rPr lang="zh-CN" altLang="en-US" sz="2000" b="1" dirty="0" smtClean="0">
                <a:solidFill>
                  <a:schemeClr val="accent1"/>
                </a:solidFill>
                <a:latin typeface="Times New Roman" panose="02020603050405020304" pitchFamily="18" charset="0"/>
                <a:ea typeface="黑体" panose="02010609060101010101" pitchFamily="2" charset="-122"/>
              </a:rPr>
              <a:t>光子</a:t>
            </a:r>
            <a:r>
              <a:rPr lang="zh-CN" altLang="en-US" sz="2000" b="1" dirty="0" smtClean="0">
                <a:latin typeface="Times New Roman" panose="02020603050405020304" pitchFamily="18" charset="0"/>
                <a:ea typeface="宋体" panose="02010600030101010101" pitchFamily="2" charset="-122"/>
              </a:rPr>
              <a:t>的概念。明确提出当光作用于物质时，光是以“</a:t>
            </a:r>
            <a:r>
              <a:rPr lang="zh-CN" altLang="en-US" sz="2000" b="1" dirty="0" smtClean="0">
                <a:solidFill>
                  <a:schemeClr val="accent1"/>
                </a:solidFill>
                <a:latin typeface="Times New Roman" panose="02020603050405020304" pitchFamily="18" charset="0"/>
                <a:ea typeface="黑体" panose="02010609060101010101" pitchFamily="2" charset="-122"/>
              </a:rPr>
              <a:t>光子</a:t>
            </a:r>
            <a:r>
              <a:rPr lang="zh-CN" altLang="en-US" sz="2000" b="1" dirty="0" smtClean="0">
                <a:latin typeface="Times New Roman" panose="02020603050405020304" pitchFamily="18" charset="0"/>
                <a:ea typeface="宋体" panose="02010600030101010101" pitchFamily="2" charset="-122"/>
              </a:rPr>
              <a:t>”（光的能量会集成一个个的“能包”）作为最小单位进行的。</a:t>
            </a:r>
            <a:endParaRPr lang="zh-CN" altLang="en-US" sz="2000" b="1" dirty="0" smtClean="0">
              <a:latin typeface="Times New Roman" panose="02020603050405020304" pitchFamily="18" charset="0"/>
              <a:ea typeface="宋体" panose="02010600030101010101" pitchFamily="2" charset="-122"/>
            </a:endParaRPr>
          </a:p>
          <a:p>
            <a:pPr eaLnBrk="1" hangingPunct="1">
              <a:lnSpc>
                <a:spcPct val="150000"/>
              </a:lnSpc>
            </a:pPr>
            <a:r>
              <a:rPr lang="zh-CN" altLang="en-US" sz="2000" b="1" dirty="0" smtClean="0">
                <a:solidFill>
                  <a:srgbClr val="FFFF00"/>
                </a:solidFill>
                <a:latin typeface="Times New Roman" panose="02020603050405020304" pitchFamily="18" charset="0"/>
                <a:ea typeface="宋体" panose="02010600030101010101" pitchFamily="2" charset="-122"/>
              </a:rPr>
              <a:t>光电探测器</a:t>
            </a:r>
            <a:r>
              <a:rPr lang="en-US" altLang="zh-CN" sz="2000" b="1" dirty="0" smtClean="0">
                <a:latin typeface="Times New Roman" panose="02020603050405020304" pitchFamily="18" charset="0"/>
                <a:ea typeface="宋体" panose="02010600030101010101" pitchFamily="2" charset="-122"/>
              </a:rPr>
              <a:t>---</a:t>
            </a:r>
            <a:r>
              <a:rPr lang="zh-CN" altLang="en-US" sz="2000" b="1" dirty="0" smtClean="0">
                <a:latin typeface="Times New Roman" panose="02020603050405020304" pitchFamily="18" charset="0"/>
                <a:ea typeface="宋体" panose="02010600030101010101" pitchFamily="2" charset="-122"/>
              </a:rPr>
              <a:t>光子</a:t>
            </a:r>
            <a:r>
              <a:rPr lang="en-US" altLang="zh-CN" sz="2000" b="1" dirty="0" smtClean="0">
                <a:latin typeface="Times New Roman" panose="02020603050405020304" pitchFamily="18" charset="0"/>
                <a:ea typeface="宋体" panose="02010600030101010101" pitchFamily="2" charset="-122"/>
              </a:rPr>
              <a:t>——</a:t>
            </a:r>
            <a:r>
              <a:rPr lang="zh-CN" altLang="en-US" sz="2000" b="1" dirty="0" smtClean="0">
                <a:latin typeface="Times New Roman" panose="02020603050405020304" pitchFamily="18" charset="0"/>
                <a:ea typeface="宋体" panose="02010600030101010101" pitchFamily="2" charset="-122"/>
              </a:rPr>
              <a:t>电子转换器</a:t>
            </a:r>
            <a:endParaRPr lang="en-US" altLang="zh-CN" sz="2000" b="1" dirty="0" smtClean="0">
              <a:latin typeface="Times New Roman" panose="02020603050405020304" pitchFamily="18" charset="0"/>
              <a:ea typeface="宋体" panose="02010600030101010101" pitchFamily="2" charset="-122"/>
            </a:endParaRPr>
          </a:p>
          <a:p>
            <a:pPr marL="0" indent="0" eaLnBrk="1" hangingPunct="1">
              <a:lnSpc>
                <a:spcPct val="150000"/>
              </a:lnSpc>
              <a:buNone/>
            </a:pPr>
            <a:r>
              <a:rPr lang="zh-CN" altLang="en-US" sz="2800" b="1" dirty="0" smtClean="0">
                <a:ea typeface="宋体" panose="02010600030101010101" pitchFamily="2" charset="-122"/>
              </a:rPr>
              <a:t> </a:t>
            </a:r>
            <a:endParaRPr lang="zh-CN" altLang="en-US" sz="2800" b="1" dirty="0" smtClean="0">
              <a:ea typeface="宋体" panose="02010600030101010101" pitchFamily="2" charset="-122"/>
            </a:endParaRPr>
          </a:p>
        </p:txBody>
      </p:sp>
      <p:sp>
        <p:nvSpPr>
          <p:cNvPr id="7" name="页脚占位符 6"/>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95288" y="692150"/>
            <a:ext cx="8424862" cy="792163"/>
          </a:xfrm>
          <a:solidFill>
            <a:srgbClr val="FFFF00"/>
          </a:solidFill>
        </p:spPr>
        <p:txBody>
          <a:bodyPr anchor="t"/>
          <a:lstStyle/>
          <a:p>
            <a:pPr algn="l" eaLnBrk="1" hangingPunct="1">
              <a:defRPr/>
            </a:pPr>
            <a:r>
              <a:rPr lang="zh-CN" altLang="en-US" sz="3400" b="1" dirty="0" smtClean="0">
                <a:solidFill>
                  <a:srgbClr val="FF0000"/>
                </a:solidFill>
                <a:effectLst>
                  <a:outerShdw blurRad="38100" dist="38100" dir="2700000" algn="tl">
                    <a:srgbClr val="000000">
                      <a:alpha val="43137"/>
                    </a:srgbClr>
                  </a:outerShdw>
                </a:effectLst>
              </a:rPr>
              <a:t>它的历史是一部典型的交叉学科的发展史：</a:t>
            </a:r>
            <a:endParaRPr lang="zh-CN" altLang="en-US" sz="3400" b="1" dirty="0" smtClean="0">
              <a:solidFill>
                <a:srgbClr val="FF0000"/>
              </a:solidFill>
              <a:effectLst>
                <a:outerShdw blurRad="38100" dist="38100" dir="2700000" algn="tl">
                  <a:srgbClr val="000000">
                    <a:alpha val="43137"/>
                  </a:srgbClr>
                </a:outerShdw>
              </a:effectLst>
            </a:endParaRPr>
          </a:p>
        </p:txBody>
      </p:sp>
      <p:sp>
        <p:nvSpPr>
          <p:cNvPr id="66563" name="Rectangle 3"/>
          <p:cNvSpPr>
            <a:spLocks noGrp="1" noChangeArrowheads="1"/>
          </p:cNvSpPr>
          <p:nvPr>
            <p:ph type="body" idx="1"/>
          </p:nvPr>
        </p:nvSpPr>
        <p:spPr>
          <a:xfrm>
            <a:off x="899160" y="1701165"/>
            <a:ext cx="7604760" cy="3611880"/>
          </a:xfrm>
        </p:spPr>
        <p:txBody>
          <a:bodyPr/>
          <a:lstStyle/>
          <a:p>
            <a:pPr algn="just" eaLnBrk="1" latinLnBrk="0" hangingPunct="1">
              <a:lnSpc>
                <a:spcPct val="150000"/>
              </a:lnSpc>
              <a:spcBef>
                <a:spcPts val="0"/>
              </a:spcBef>
            </a:pPr>
            <a:r>
              <a:rPr lang="zh-CN" altLang="en-US" sz="2000" dirty="0" smtClean="0">
                <a:latin typeface="隶书" panose="02010509060101010101" pitchFamily="49" charset="-122"/>
                <a:ea typeface="隶书" panose="02010509060101010101" pitchFamily="49" charset="-122"/>
              </a:rPr>
              <a:t>发明了近百种不同类型的激光器件，其发明者都有完全不同的专业背景  </a:t>
            </a:r>
            <a:endParaRPr lang="zh-CN" altLang="en-US" sz="2000" dirty="0" smtClean="0">
              <a:latin typeface="隶书" panose="02010509060101010101" pitchFamily="49" charset="-122"/>
              <a:ea typeface="隶书" panose="02010509060101010101" pitchFamily="49" charset="-122"/>
            </a:endParaRPr>
          </a:p>
          <a:p>
            <a:pPr algn="just" eaLnBrk="1" latinLnBrk="0" hangingPunct="1">
              <a:lnSpc>
                <a:spcPct val="150000"/>
              </a:lnSpc>
              <a:spcBef>
                <a:spcPts val="0"/>
              </a:spcBef>
              <a:buClr>
                <a:schemeClr val="tx1"/>
              </a:buClr>
            </a:pPr>
            <a:r>
              <a:rPr lang="zh-CN" altLang="en-US" sz="2000" dirty="0" smtClean="0">
                <a:latin typeface="隶书" panose="02010509060101010101" pitchFamily="49" charset="-122"/>
                <a:ea typeface="隶书" panose="02010509060101010101" pitchFamily="49" charset="-122"/>
              </a:rPr>
              <a:t>各种学科和技术应用激光并形成了许多重要的交叉学科：如光电子学、激光光谱学、 激光化学、非线性光学、激光全息术、激光生物医学、 激光计量、超快光电子学、激光加工处理...... </a:t>
            </a:r>
            <a:endParaRPr lang="zh-CN" altLang="en-US" sz="2000" dirty="0" smtClean="0">
              <a:latin typeface="隶书" panose="02010509060101010101" pitchFamily="49" charset="-122"/>
              <a:ea typeface="隶书" panose="02010509060101010101" pitchFamily="49" charset="-122"/>
            </a:endParaRPr>
          </a:p>
          <a:p>
            <a:pPr algn="just" eaLnBrk="1" latinLnBrk="0" hangingPunct="1">
              <a:lnSpc>
                <a:spcPct val="150000"/>
              </a:lnSpc>
              <a:spcBef>
                <a:spcPts val="0"/>
              </a:spcBef>
              <a:buClr>
                <a:schemeClr val="tx1"/>
              </a:buClr>
            </a:pPr>
            <a:r>
              <a:rPr lang="zh-CN" altLang="en-US" sz="2000" dirty="0" smtClean="0">
                <a:latin typeface="隶书" panose="02010509060101010101" pitchFamily="49" charset="-122"/>
                <a:ea typeface="隶书" panose="02010509060101010101" pitchFamily="49" charset="-122"/>
              </a:rPr>
              <a:t>形成了一系列重要技术应用领域，光子产业方兴未艾</a:t>
            </a:r>
            <a:endParaRPr lang="zh-CN" altLang="en-US" sz="2000" dirty="0" smtClean="0">
              <a:latin typeface="隶书" panose="02010509060101010101" pitchFamily="49" charset="-122"/>
              <a:ea typeface="隶书" panose="02010509060101010101" pitchFamily="49" charset="-122"/>
            </a:endParaRPr>
          </a:p>
        </p:txBody>
      </p:sp>
      <p:sp>
        <p:nvSpPr>
          <p:cNvPr id="4" name="日期占位符 3"/>
          <p:cNvSpPr>
            <a:spLocks noGrp="1"/>
          </p:cNvSpPr>
          <p:nvPr>
            <p:ph type="dt" sz="quarter" idx="10"/>
          </p:nvPr>
        </p:nvSpPr>
        <p:spPr/>
        <p:txBody>
          <a:bodyPr/>
          <a:lstStyle/>
          <a:p>
            <a:pPr>
              <a:defRPr/>
            </a:pPr>
            <a:fld id="{41580D96-7DB4-4BFF-B198-2D6FC885DDDB}"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C8726653-8C5B-4DF6-A894-BBB6C1A8CD46}" type="slidenum">
              <a:rPr lang="en-US" altLang="zh-CN"/>
            </a:fld>
            <a:endParaRPr lang="en-US" altLang="zh-CN"/>
          </a:p>
        </p:txBody>
      </p:sp>
      <p:sp>
        <p:nvSpPr>
          <p:cNvPr id="66566" name="Rectangle 4"/>
          <p:cNvSpPr>
            <a:spLocks noChangeArrowheads="1"/>
          </p:cNvSpPr>
          <p:nvPr/>
        </p:nvSpPr>
        <p:spPr bwMode="auto">
          <a:xfrm>
            <a:off x="1331749" y="5229319"/>
            <a:ext cx="4906962" cy="519112"/>
          </a:xfrm>
          <a:prstGeom prst="rect">
            <a:avLst/>
          </a:prstGeom>
          <a:solidFill>
            <a:srgbClr val="FFFF00"/>
          </a:solidFill>
          <a:ln w="9525" algn="ctr">
            <a:noFill/>
            <a:miter lim="800000"/>
          </a:ln>
        </p:spPr>
        <p:txBody>
          <a:bodyPr wrap="none">
            <a:spAutoFit/>
          </a:bodyPr>
          <a:lstStyle/>
          <a:p>
            <a:r>
              <a:rPr lang="en-US" altLang="zh-CN" sz="2800" b="1" dirty="0">
                <a:solidFill>
                  <a:srgbClr val="FF3300"/>
                </a:solidFill>
                <a:ea typeface="楷体_GB2312" pitchFamily="49" charset="-122"/>
              </a:rPr>
              <a:t>1960</a:t>
            </a:r>
            <a:r>
              <a:rPr lang="zh-CN" altLang="en-US" sz="2800" b="1" dirty="0">
                <a:solidFill>
                  <a:srgbClr val="FF3300"/>
                </a:solidFill>
                <a:ea typeface="楷体_GB2312" pitchFamily="49" charset="-122"/>
              </a:rPr>
              <a:t>年至今激光技术飞速发展</a:t>
            </a:r>
            <a:endParaRPr lang="zh-CN" altLang="en-US" sz="2800" b="1" dirty="0">
              <a:solidFill>
                <a:srgbClr val="FF3300"/>
              </a:solidFill>
              <a:ea typeface="楷体_GB2312" pitchFamily="49" charset="-122"/>
            </a:endParaRPr>
          </a:p>
        </p:txBody>
      </p:sp>
      <p:sp>
        <p:nvSpPr>
          <p:cNvPr id="7" name="页脚占位符 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1"/>
          <p:cNvSpPr>
            <a:spLocks noGrp="1"/>
          </p:cNvSpPr>
          <p:nvPr>
            <p:ph type="dt" sz="quarter" idx="10"/>
          </p:nvPr>
        </p:nvSpPr>
        <p:spPr/>
        <p:txBody>
          <a:bodyPr/>
          <a:lstStyle/>
          <a:p>
            <a:pPr>
              <a:defRPr/>
            </a:pPr>
            <a:fld id="{A1F1D21C-D00D-49FA-97E0-6BE5ECE3156C}" type="datetime1">
              <a:rPr lang="zh-CN" altLang="en-US" smtClean="0"/>
            </a:fld>
            <a:endParaRPr lang="en-US" altLang="zh-CN"/>
          </a:p>
        </p:txBody>
      </p:sp>
      <p:sp>
        <p:nvSpPr>
          <p:cNvPr id="29" name="灯片编号占位符 3"/>
          <p:cNvSpPr>
            <a:spLocks noGrp="1"/>
          </p:cNvSpPr>
          <p:nvPr>
            <p:ph type="sldNum" sz="quarter" idx="12"/>
          </p:nvPr>
        </p:nvSpPr>
        <p:spPr/>
        <p:txBody>
          <a:bodyPr/>
          <a:lstStyle/>
          <a:p>
            <a:pPr>
              <a:defRPr/>
            </a:pPr>
            <a:fld id="{F85A985F-A622-48A8-B234-EF40A3B5A6E0}" type="slidenum">
              <a:rPr lang="en-US" altLang="zh-CN"/>
            </a:fld>
            <a:endParaRPr lang="en-US" altLang="zh-CN"/>
          </a:p>
        </p:txBody>
      </p:sp>
      <p:sp>
        <p:nvSpPr>
          <p:cNvPr id="5128" name="Text Box 2"/>
          <p:cNvSpPr txBox="1">
            <a:spLocks noChangeArrowheads="1"/>
          </p:cNvSpPr>
          <p:nvPr/>
        </p:nvSpPr>
        <p:spPr bwMode="auto">
          <a:xfrm>
            <a:off x="495300" y="879475"/>
            <a:ext cx="3634105" cy="460375"/>
          </a:xfrm>
          <a:prstGeom prst="rect">
            <a:avLst/>
          </a:prstGeom>
          <a:noFill/>
          <a:ln w="9525">
            <a:noFill/>
            <a:miter lim="800000"/>
          </a:ln>
        </p:spPr>
        <p:txBody>
          <a:bodyPr wrap="none">
            <a:spAutoFit/>
          </a:bodyPr>
          <a:lstStyle/>
          <a:p>
            <a:r>
              <a:rPr lang="zh-CN" altLang="en-US" sz="2400" b="1">
                <a:ea typeface="楷体_GB2312" pitchFamily="49" charset="-122"/>
              </a:rPr>
              <a:t>一、 自发辐射与受激辐射</a:t>
            </a:r>
            <a:endParaRPr lang="zh-CN" altLang="en-US" sz="2400" b="1">
              <a:ea typeface="楷体_GB2312" pitchFamily="49" charset="-122"/>
            </a:endParaRPr>
          </a:p>
        </p:txBody>
      </p:sp>
      <p:grpSp>
        <p:nvGrpSpPr>
          <p:cNvPr id="2" name="Group 3"/>
          <p:cNvGrpSpPr/>
          <p:nvPr/>
        </p:nvGrpSpPr>
        <p:grpSpPr bwMode="auto">
          <a:xfrm>
            <a:off x="1657350" y="2005330"/>
            <a:ext cx="2367280" cy="1035050"/>
            <a:chOff x="480" y="2292"/>
            <a:chExt cx="1968" cy="1196"/>
          </a:xfrm>
        </p:grpSpPr>
        <p:grpSp>
          <p:nvGrpSpPr>
            <p:cNvPr id="5146" name="Group 4"/>
            <p:cNvGrpSpPr/>
            <p:nvPr/>
          </p:nvGrpSpPr>
          <p:grpSpPr bwMode="auto">
            <a:xfrm>
              <a:off x="816" y="2496"/>
              <a:ext cx="1632" cy="768"/>
              <a:chOff x="816" y="2496"/>
              <a:chExt cx="1632" cy="768"/>
            </a:xfrm>
          </p:grpSpPr>
          <p:sp>
            <p:nvSpPr>
              <p:cNvPr id="5148" name="Line 5"/>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5149" name="Line 6"/>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5124" name="Object 7"/>
            <p:cNvGraphicFramePr>
              <a:graphicFrameLocks noChangeAspect="1"/>
            </p:cNvGraphicFramePr>
            <p:nvPr/>
          </p:nvGraphicFramePr>
          <p:xfrm>
            <a:off x="480" y="2292"/>
            <a:ext cx="359" cy="428"/>
          </p:xfrm>
          <a:graphic>
            <a:graphicData uri="http://schemas.openxmlformats.org/presentationml/2006/ole">
              <mc:AlternateContent xmlns:mc="http://schemas.openxmlformats.org/markup-compatibility/2006">
                <mc:Choice xmlns:v="urn:schemas-microsoft-com:vml" Requires="v">
                  <p:oleObj spid="_x0000_s6145" name="Equation" r:id="rId1" imgW="4572000" imgH="5486400" progId="Equation.DSMT4">
                    <p:embed/>
                  </p:oleObj>
                </mc:Choice>
                <mc:Fallback>
                  <p:oleObj name="Equation" r:id="rId1" imgW="4572000" imgH="5486400" progId="Equation.DSMT4">
                    <p:embed/>
                    <p:pic>
                      <p:nvPicPr>
                        <p:cNvPr id="0" name="Object 7"/>
                        <p:cNvPicPr>
                          <a:picLocks noChangeAspect="1"/>
                        </p:cNvPicPr>
                        <p:nvPr/>
                      </p:nvPicPr>
                      <p:blipFill>
                        <a:blip r:embed="rId2"/>
                        <a:stretch>
                          <a:fillRect/>
                        </a:stretch>
                      </p:blipFill>
                      <p:spPr>
                        <a:xfrm>
                          <a:off x="480" y="2292"/>
                          <a:ext cx="359" cy="428"/>
                        </a:xfrm>
                        <a:prstGeom prst="rect">
                          <a:avLst/>
                        </a:prstGeom>
                        <a:noFill/>
                        <a:ln w="9525">
                          <a:noFill/>
                        </a:ln>
                      </p:spPr>
                    </p:pic>
                  </p:oleObj>
                </mc:Fallback>
              </mc:AlternateContent>
            </a:graphicData>
          </a:graphic>
        </p:graphicFrame>
        <p:graphicFrame>
          <p:nvGraphicFramePr>
            <p:cNvPr id="5125" name="Object 8"/>
            <p:cNvGraphicFramePr>
              <a:graphicFrameLocks noChangeAspect="1"/>
            </p:cNvGraphicFramePr>
            <p:nvPr/>
          </p:nvGraphicFramePr>
          <p:xfrm>
            <a:off x="480" y="3060"/>
            <a:ext cx="333" cy="428"/>
          </p:xfrm>
          <a:graphic>
            <a:graphicData uri="http://schemas.openxmlformats.org/presentationml/2006/ole">
              <mc:AlternateContent xmlns:mc="http://schemas.openxmlformats.org/markup-compatibility/2006">
                <mc:Choice xmlns:v="urn:schemas-microsoft-com:vml" Requires="v">
                  <p:oleObj spid="_x0000_s6146" name="Equation" r:id="rId3" imgW="4267200" imgH="5486400" progId="Equation.DSMT4">
                    <p:embed/>
                  </p:oleObj>
                </mc:Choice>
                <mc:Fallback>
                  <p:oleObj name="Equation" r:id="rId3" imgW="4267200" imgH="5486400" progId="Equation.DSMT4">
                    <p:embed/>
                    <p:pic>
                      <p:nvPicPr>
                        <p:cNvPr id="0" name="Object 8"/>
                        <p:cNvPicPr>
                          <a:picLocks noChangeAspect="1"/>
                        </p:cNvPicPr>
                        <p:nvPr/>
                      </p:nvPicPr>
                      <p:blipFill>
                        <a:blip r:embed="rId4"/>
                        <a:stretch>
                          <a:fillRect/>
                        </a:stretch>
                      </p:blipFill>
                      <p:spPr>
                        <a:xfrm>
                          <a:off x="480" y="3060"/>
                          <a:ext cx="333" cy="428"/>
                        </a:xfrm>
                        <a:prstGeom prst="rect">
                          <a:avLst/>
                        </a:prstGeom>
                        <a:noFill/>
                        <a:ln w="9525">
                          <a:noFill/>
                        </a:ln>
                      </p:spPr>
                    </p:pic>
                  </p:oleObj>
                </mc:Fallback>
              </mc:AlternateContent>
            </a:graphicData>
          </a:graphic>
        </p:graphicFrame>
        <p:sp>
          <p:nvSpPr>
            <p:cNvPr id="5147" name="Oval 9"/>
            <p:cNvSpPr>
              <a:spLocks noChangeArrowheads="1"/>
            </p:cNvSpPr>
            <p:nvPr/>
          </p:nvSpPr>
          <p:spPr bwMode="auto">
            <a:xfrm>
              <a:off x="1440" y="2400"/>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grpSp>
      <p:sp>
        <p:nvSpPr>
          <p:cNvPr id="41994" name="Text Box 10"/>
          <p:cNvSpPr txBox="1">
            <a:spLocks noChangeArrowheads="1"/>
          </p:cNvSpPr>
          <p:nvPr/>
        </p:nvSpPr>
        <p:spPr bwMode="auto">
          <a:xfrm>
            <a:off x="2360613" y="2827338"/>
            <a:ext cx="1731962" cy="458787"/>
          </a:xfrm>
          <a:prstGeom prst="rect">
            <a:avLst/>
          </a:prstGeom>
          <a:noFill/>
          <a:ln w="9525">
            <a:noFill/>
            <a:miter lim="800000"/>
          </a:ln>
        </p:spPr>
        <p:txBody>
          <a:bodyPr>
            <a:spAutoFit/>
          </a:bodyPr>
          <a:lstStyle/>
          <a:p>
            <a:pPr>
              <a:spcBef>
                <a:spcPct val="50000"/>
              </a:spcBef>
            </a:pPr>
            <a:r>
              <a:rPr kumimoji="1" lang="zh-CN" altLang="en-US" sz="2400" b="1">
                <a:solidFill>
                  <a:srgbClr val="FFFF00"/>
                </a:solidFill>
                <a:latin typeface="Times New Roman" panose="02020603050405020304" pitchFamily="18" charset="0"/>
              </a:rPr>
              <a:t>发光前</a:t>
            </a:r>
            <a:endParaRPr kumimoji="1" lang="zh-CN" altLang="en-US" sz="2400" b="1">
              <a:solidFill>
                <a:srgbClr val="FFFF00"/>
              </a:solidFill>
              <a:latin typeface="Times New Roman" panose="02020603050405020304" pitchFamily="18" charset="0"/>
            </a:endParaRPr>
          </a:p>
        </p:txBody>
      </p:sp>
      <p:grpSp>
        <p:nvGrpSpPr>
          <p:cNvPr id="4" name="Group 11"/>
          <p:cNvGrpSpPr/>
          <p:nvPr/>
        </p:nvGrpSpPr>
        <p:grpSpPr bwMode="auto">
          <a:xfrm>
            <a:off x="4800600" y="2068195"/>
            <a:ext cx="2238375" cy="763905"/>
            <a:chOff x="2832" y="2400"/>
            <a:chExt cx="1632" cy="960"/>
          </a:xfrm>
        </p:grpSpPr>
        <p:grpSp>
          <p:nvGrpSpPr>
            <p:cNvPr id="5140" name="Group 12"/>
            <p:cNvGrpSpPr/>
            <p:nvPr/>
          </p:nvGrpSpPr>
          <p:grpSpPr bwMode="auto">
            <a:xfrm>
              <a:off x="2832" y="2496"/>
              <a:ext cx="1632" cy="768"/>
              <a:chOff x="816" y="2496"/>
              <a:chExt cx="1632" cy="768"/>
            </a:xfrm>
          </p:grpSpPr>
          <p:sp>
            <p:nvSpPr>
              <p:cNvPr id="5144" name="Line 13"/>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5145" name="Line 14"/>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sp>
          <p:nvSpPr>
            <p:cNvPr id="5141" name="Oval 15"/>
            <p:cNvSpPr>
              <a:spLocks noChangeArrowheads="1"/>
            </p:cNvSpPr>
            <p:nvPr/>
          </p:nvSpPr>
          <p:spPr bwMode="auto">
            <a:xfrm>
              <a:off x="3504" y="316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5142" name="Oval 16" descr="75%"/>
            <p:cNvSpPr>
              <a:spLocks noChangeArrowheads="1"/>
            </p:cNvSpPr>
            <p:nvPr/>
          </p:nvSpPr>
          <p:spPr bwMode="auto">
            <a:xfrm>
              <a:off x="3504" y="2400"/>
              <a:ext cx="192" cy="192"/>
            </a:xfrm>
            <a:prstGeom prst="ellipse">
              <a:avLst/>
            </a:prstGeom>
            <a:pattFill prst="pct75">
              <a:fgClr>
                <a:srgbClr val="66FF33"/>
              </a:fgClr>
              <a:bgClr>
                <a:srgbClr val="2F7617"/>
              </a:bgClr>
            </a:pattFill>
            <a:ln w="38100">
              <a:solidFill>
                <a:srgbClr val="009900"/>
              </a:solidFill>
              <a:round/>
            </a:ln>
          </p:spPr>
          <p:txBody>
            <a:bodyPr wrap="none" anchor="ctr"/>
            <a:lstStyle/>
            <a:p>
              <a:endParaRPr lang="zh-CN" altLang="en-US"/>
            </a:p>
          </p:txBody>
        </p:sp>
        <p:sp>
          <p:nvSpPr>
            <p:cNvPr id="5143" name="Line 17"/>
            <p:cNvSpPr>
              <a:spLocks noChangeShapeType="1"/>
            </p:cNvSpPr>
            <p:nvPr/>
          </p:nvSpPr>
          <p:spPr bwMode="auto">
            <a:xfrm>
              <a:off x="3600" y="2592"/>
              <a:ext cx="0" cy="576"/>
            </a:xfrm>
            <a:prstGeom prst="line">
              <a:avLst/>
            </a:prstGeom>
            <a:noFill/>
            <a:ln w="57150">
              <a:solidFill>
                <a:schemeClr val="accent2"/>
              </a:solidFill>
              <a:round/>
              <a:tailEnd type="triangle" w="med" len="med"/>
            </a:ln>
          </p:spPr>
          <p:txBody>
            <a:bodyPr wrap="none" anchor="ctr"/>
            <a:lstStyle/>
            <a:p>
              <a:endParaRPr lang="zh-CN" altLang="en-US"/>
            </a:p>
          </p:txBody>
        </p:sp>
      </p:grpSp>
      <p:grpSp>
        <p:nvGrpSpPr>
          <p:cNvPr id="5132" name="Group 19"/>
          <p:cNvGrpSpPr/>
          <p:nvPr/>
        </p:nvGrpSpPr>
        <p:grpSpPr bwMode="auto">
          <a:xfrm>
            <a:off x="6110288" y="1981200"/>
            <a:ext cx="1054100" cy="285750"/>
            <a:chOff x="4128" y="2768"/>
            <a:chExt cx="768" cy="208"/>
          </a:xfrm>
        </p:grpSpPr>
        <p:sp>
          <p:nvSpPr>
            <p:cNvPr id="42004" name="Freeform 20"/>
            <p:cNvSpPr/>
            <p:nvPr/>
          </p:nvSpPr>
          <p:spPr bwMode="auto">
            <a:xfrm>
              <a:off x="4128" y="2768"/>
              <a:ext cx="529"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2005" name="Line 21"/>
            <p:cNvSpPr>
              <a:spLocks noChangeShapeType="1"/>
            </p:cNvSpPr>
            <p:nvPr/>
          </p:nvSpPr>
          <p:spPr bwMode="auto">
            <a:xfrm>
              <a:off x="4657" y="2927"/>
              <a:ext cx="239"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5122" name="Object 22"/>
          <p:cNvGraphicFramePr>
            <a:graphicFrameLocks noChangeAspect="1"/>
          </p:cNvGraphicFramePr>
          <p:nvPr/>
        </p:nvGraphicFramePr>
        <p:xfrm>
          <a:off x="7202488" y="1916113"/>
          <a:ext cx="612775" cy="533400"/>
        </p:xfrm>
        <a:graphic>
          <a:graphicData uri="http://schemas.openxmlformats.org/presentationml/2006/ole">
            <mc:AlternateContent xmlns:mc="http://schemas.openxmlformats.org/markup-compatibility/2006">
              <mc:Choice xmlns:v="urn:schemas-microsoft-com:vml" Requires="v">
                <p:oleObj spid="_x0000_s6147" name="Equation" r:id="rId5" imgW="4876800" imgH="4267200" progId="Equation.DSMT4">
                  <p:embed/>
                </p:oleObj>
              </mc:Choice>
              <mc:Fallback>
                <p:oleObj name="Equation" r:id="rId5" imgW="4876800" imgH="4267200" progId="Equation.DSMT4">
                  <p:embed/>
                  <p:pic>
                    <p:nvPicPr>
                      <p:cNvPr id="0" name="Object 22"/>
                      <p:cNvPicPr>
                        <a:picLocks noChangeAspect="1"/>
                      </p:cNvPicPr>
                      <p:nvPr/>
                    </p:nvPicPr>
                    <p:blipFill>
                      <a:blip r:embed="rId6"/>
                      <a:stretch>
                        <a:fillRect/>
                      </a:stretch>
                    </p:blipFill>
                    <p:spPr>
                      <a:xfrm>
                        <a:off x="7202488" y="1916113"/>
                        <a:ext cx="612775" cy="533400"/>
                      </a:xfrm>
                      <a:prstGeom prst="rect">
                        <a:avLst/>
                      </a:prstGeom>
                      <a:noFill/>
                      <a:ln w="9525">
                        <a:noFill/>
                      </a:ln>
                    </p:spPr>
                  </p:pic>
                </p:oleObj>
              </mc:Fallback>
            </mc:AlternateContent>
          </a:graphicData>
        </a:graphic>
      </p:graphicFrame>
      <p:sp>
        <p:nvSpPr>
          <p:cNvPr id="42007" name="Text Box 23"/>
          <p:cNvSpPr txBox="1">
            <a:spLocks noChangeArrowheads="1"/>
          </p:cNvSpPr>
          <p:nvPr/>
        </p:nvSpPr>
        <p:spPr bwMode="auto">
          <a:xfrm>
            <a:off x="5260975" y="2840038"/>
            <a:ext cx="1974850" cy="457200"/>
          </a:xfrm>
          <a:prstGeom prst="rect">
            <a:avLst/>
          </a:prstGeom>
          <a:noFill/>
          <a:ln w="9525">
            <a:noFill/>
            <a:miter lim="800000"/>
          </a:ln>
        </p:spPr>
        <p:txBody>
          <a:bodyPr>
            <a:spAutoFit/>
          </a:bodyPr>
          <a:lstStyle/>
          <a:p>
            <a:pPr>
              <a:spcBef>
                <a:spcPct val="50000"/>
              </a:spcBef>
            </a:pPr>
            <a:r>
              <a:rPr kumimoji="1" lang="zh-CN" altLang="en-US" sz="2400" b="1">
                <a:solidFill>
                  <a:srgbClr val="FFFF00"/>
                </a:solidFill>
                <a:latin typeface="Times New Roman" panose="02020603050405020304" pitchFamily="18" charset="0"/>
              </a:rPr>
              <a:t>发光后</a:t>
            </a:r>
            <a:endParaRPr kumimoji="1" lang="zh-CN" altLang="en-US" sz="2400" b="1">
              <a:solidFill>
                <a:srgbClr val="FFFF00"/>
              </a:solidFill>
              <a:latin typeface="Times New Roman" panose="02020603050405020304" pitchFamily="18" charset="0"/>
            </a:endParaRPr>
          </a:p>
        </p:txBody>
      </p:sp>
      <p:graphicFrame>
        <p:nvGraphicFramePr>
          <p:cNvPr id="42008" name="Object 24"/>
          <p:cNvGraphicFramePr>
            <a:graphicFrameLocks noChangeAspect="1"/>
          </p:cNvGraphicFramePr>
          <p:nvPr/>
        </p:nvGraphicFramePr>
        <p:xfrm>
          <a:off x="3348038" y="3429000"/>
          <a:ext cx="2016125" cy="546100"/>
        </p:xfrm>
        <a:graphic>
          <a:graphicData uri="http://schemas.openxmlformats.org/presentationml/2006/ole">
            <mc:AlternateContent xmlns:mc="http://schemas.openxmlformats.org/markup-compatibility/2006">
              <mc:Choice xmlns:v="urn:schemas-microsoft-com:vml" Requires="v">
                <p:oleObj spid="_x0000_s6148" name="Equation" r:id="rId7" imgW="20116800" imgH="5486400" progId="Equation.DSMT4">
                  <p:embed/>
                </p:oleObj>
              </mc:Choice>
              <mc:Fallback>
                <p:oleObj name="Equation" r:id="rId7" imgW="20116800" imgH="5486400" progId="Equation.DSMT4">
                  <p:embed/>
                  <p:pic>
                    <p:nvPicPr>
                      <p:cNvPr id="0" name="Object 24"/>
                      <p:cNvPicPr>
                        <a:picLocks noChangeAspect="1"/>
                      </p:cNvPicPr>
                      <p:nvPr/>
                    </p:nvPicPr>
                    <p:blipFill>
                      <a:blip r:embed="rId8"/>
                      <a:stretch>
                        <a:fillRect/>
                      </a:stretch>
                    </p:blipFill>
                    <p:spPr>
                      <a:xfrm>
                        <a:off x="3348038" y="3429000"/>
                        <a:ext cx="2016125" cy="546100"/>
                      </a:xfrm>
                      <a:prstGeom prst="rect">
                        <a:avLst/>
                      </a:prstGeom>
                      <a:noFill/>
                      <a:ln w="28575" cap="flat" cmpd="sng">
                        <a:solidFill>
                          <a:srgbClr val="B31B34"/>
                        </a:solidFill>
                        <a:prstDash val="solid"/>
                        <a:miter/>
                        <a:headEnd type="none" w="med" len="med"/>
                        <a:tailEnd type="none" w="med" len="med"/>
                      </a:ln>
                    </p:spPr>
                  </p:pic>
                </p:oleObj>
              </mc:Fallback>
            </mc:AlternateContent>
          </a:graphicData>
        </a:graphic>
      </p:graphicFrame>
      <p:sp>
        <p:nvSpPr>
          <p:cNvPr id="5134" name="Rectangle 25"/>
          <p:cNvSpPr>
            <a:spLocks noChangeArrowheads="1"/>
          </p:cNvSpPr>
          <p:nvPr/>
        </p:nvSpPr>
        <p:spPr bwMode="auto">
          <a:xfrm>
            <a:off x="250825" y="260350"/>
            <a:ext cx="8642350" cy="460375"/>
          </a:xfrm>
          <a:prstGeom prst="rect">
            <a:avLst/>
          </a:prstGeom>
          <a:noFill/>
          <a:ln w="9525">
            <a:noFill/>
            <a:miter lim="800000"/>
          </a:ln>
        </p:spPr>
        <p:txBody>
          <a:bodyPr>
            <a:spAutoFit/>
          </a:bodyPr>
          <a:lstStyle/>
          <a:p>
            <a:r>
              <a:rPr lang="en-US" altLang="zh-CN" sz="2400" b="1">
                <a:solidFill>
                  <a:srgbClr val="FFFF00"/>
                </a:solidFill>
              </a:rPr>
              <a:t>§2.2.1 </a:t>
            </a:r>
            <a:r>
              <a:rPr lang="zh-CN" altLang="en-US" sz="2400" b="1">
                <a:sym typeface="+mn-ea"/>
              </a:rPr>
              <a:t>激光产生原理、基本条件及实现</a:t>
            </a:r>
            <a:endParaRPr lang="zh-CN" altLang="en-US" sz="2400" b="1">
              <a:solidFill>
                <a:srgbClr val="FFFF00"/>
              </a:solidFill>
            </a:endParaRPr>
          </a:p>
        </p:txBody>
      </p:sp>
      <p:sp>
        <p:nvSpPr>
          <p:cNvPr id="42010" name="Rectangle 26"/>
          <p:cNvSpPr>
            <a:spLocks noChangeArrowheads="1"/>
          </p:cNvSpPr>
          <p:nvPr/>
        </p:nvSpPr>
        <p:spPr bwMode="auto">
          <a:xfrm>
            <a:off x="971550" y="4076700"/>
            <a:ext cx="7848600" cy="953135"/>
          </a:xfrm>
          <a:prstGeom prst="rect">
            <a:avLst/>
          </a:prstGeom>
          <a:noFill/>
          <a:ln w="9525" algn="ctr">
            <a:noFill/>
            <a:miter lim="800000"/>
          </a:ln>
        </p:spPr>
        <p:txBody>
          <a:bodyPr>
            <a:spAutoFit/>
          </a:bodyPr>
          <a:lstStyle/>
          <a:p>
            <a:r>
              <a:rPr lang="zh-CN" altLang="en-US" sz="2800" b="1">
                <a:ea typeface="楷体_GB2312" pitchFamily="49" charset="-122"/>
              </a:rPr>
              <a:t>特点：</a:t>
            </a:r>
            <a:endParaRPr lang="zh-CN" altLang="en-US" sz="2800" b="1">
              <a:ea typeface="楷体_GB2312" pitchFamily="49" charset="-122"/>
            </a:endParaRPr>
          </a:p>
          <a:p>
            <a:r>
              <a:rPr lang="zh-CN" altLang="en-US" sz="2800" b="1">
                <a:solidFill>
                  <a:srgbClr val="FFFF00"/>
                </a:solidFill>
                <a:ea typeface="楷体_GB2312" pitchFamily="49" charset="-122"/>
              </a:rPr>
              <a:t>传播方向、初相位及偏振状态均呈随机分布</a:t>
            </a:r>
            <a:endParaRPr lang="zh-CN" altLang="en-US" sz="2800" b="1">
              <a:solidFill>
                <a:srgbClr val="FFFF00"/>
              </a:solidFill>
              <a:ea typeface="楷体_GB2312" pitchFamily="49" charset="-122"/>
            </a:endParaRPr>
          </a:p>
        </p:txBody>
      </p:sp>
      <p:sp>
        <p:nvSpPr>
          <p:cNvPr id="42011" name="Text Box 27"/>
          <p:cNvSpPr txBox="1">
            <a:spLocks noChangeArrowheads="1"/>
          </p:cNvSpPr>
          <p:nvPr/>
        </p:nvSpPr>
        <p:spPr bwMode="auto">
          <a:xfrm>
            <a:off x="1476375" y="5229225"/>
            <a:ext cx="5541963" cy="519113"/>
          </a:xfrm>
          <a:prstGeom prst="rect">
            <a:avLst/>
          </a:prstGeom>
          <a:solidFill>
            <a:schemeClr val="accent2"/>
          </a:solidFill>
          <a:ln w="9525">
            <a:noFill/>
            <a:miter lim="800000"/>
          </a:ln>
        </p:spPr>
        <p:txBody>
          <a:bodyPr wrap="none">
            <a:spAutoFit/>
          </a:bodyPr>
          <a:lstStyle/>
          <a:p>
            <a:r>
              <a:rPr lang="zh-CN" altLang="en-US" sz="2800" b="1">
                <a:solidFill>
                  <a:srgbClr val="FFFF00"/>
                </a:solidFill>
                <a:ea typeface="楷体_GB2312" pitchFamily="49" charset="-122"/>
              </a:rPr>
              <a:t>自发辐射：</a:t>
            </a:r>
            <a:r>
              <a:rPr lang="zh-CN" altLang="en-US" sz="2800" b="1">
                <a:ea typeface="楷体_GB2312" pitchFamily="49" charset="-122"/>
              </a:rPr>
              <a:t>相互独立、互不相关。</a:t>
            </a:r>
            <a:endParaRPr lang="zh-CN" altLang="en-US" sz="2800" b="1">
              <a:ea typeface="楷体_GB2312" pitchFamily="49" charset="-122"/>
            </a:endParaRPr>
          </a:p>
        </p:txBody>
      </p:sp>
      <p:sp>
        <p:nvSpPr>
          <p:cNvPr id="42012" name="Text Box 28"/>
          <p:cNvSpPr txBox="1">
            <a:spLocks noChangeArrowheads="1"/>
          </p:cNvSpPr>
          <p:nvPr/>
        </p:nvSpPr>
        <p:spPr bwMode="auto">
          <a:xfrm>
            <a:off x="2484438" y="5949950"/>
            <a:ext cx="4113212" cy="519113"/>
          </a:xfrm>
          <a:prstGeom prst="rect">
            <a:avLst/>
          </a:prstGeom>
          <a:gradFill rotWithShape="1">
            <a:gsLst>
              <a:gs pos="0">
                <a:srgbClr val="530D18"/>
              </a:gs>
              <a:gs pos="50000">
                <a:srgbClr val="B31B34"/>
              </a:gs>
              <a:gs pos="100000">
                <a:srgbClr val="530D18"/>
              </a:gs>
            </a:gsLst>
            <a:lin ang="5400000" scaled="1"/>
          </a:gradFill>
          <a:ln w="9525">
            <a:noFill/>
            <a:miter lim="800000"/>
          </a:ln>
        </p:spPr>
        <p:txBody>
          <a:bodyPr wrap="none">
            <a:spAutoFit/>
          </a:bodyPr>
          <a:lstStyle/>
          <a:p>
            <a:r>
              <a:rPr lang="zh-CN" altLang="en-US" sz="2800" b="1">
                <a:ea typeface="楷体_GB2312" pitchFamily="49" charset="-122"/>
              </a:rPr>
              <a:t>自发辐射产生的光不相干</a:t>
            </a:r>
            <a:endParaRPr lang="zh-CN" altLang="en-US" sz="2800" b="1">
              <a:ea typeface="楷体_GB2312" pitchFamily="49" charset="-122"/>
            </a:endParaRPr>
          </a:p>
        </p:txBody>
      </p:sp>
      <p:sp>
        <p:nvSpPr>
          <p:cNvPr id="30" name="页脚占位符 29"/>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3" name="文本框 2"/>
          <p:cNvSpPr txBox="1"/>
          <p:nvPr/>
        </p:nvSpPr>
        <p:spPr>
          <a:xfrm>
            <a:off x="899795" y="1411605"/>
            <a:ext cx="4572000" cy="521970"/>
          </a:xfrm>
          <a:prstGeom prst="rect">
            <a:avLst/>
          </a:prstGeom>
          <a:noFill/>
        </p:spPr>
        <p:txBody>
          <a:bodyPr wrap="square" rtlCol="0" anchor="t">
            <a:spAutoFit/>
          </a:bodyPr>
          <a:p>
            <a:pPr marL="457200" indent="-457200">
              <a:buFont typeface="Arial" panose="020B0604020202020204" pitchFamily="34" charset="0"/>
              <a:buChar char="•"/>
            </a:pPr>
            <a:r>
              <a:rPr lang="zh-CN" altLang="en-US" sz="2800" b="1">
                <a:ea typeface="楷体_GB2312" pitchFamily="49" charset="-122"/>
                <a:sym typeface="+mn-ea"/>
              </a:rPr>
              <a:t>自发辐射</a:t>
            </a:r>
            <a:endParaRPr lang="zh-CN" altLang="en-US" sz="2800" b="1">
              <a:ea typeface="楷体_GB2312"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0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2008"/>
                                        </p:tgtEl>
                                        <p:attrNameLst>
                                          <p:attrName>style.visibility</p:attrName>
                                        </p:attrNameLst>
                                      </p:cBhvr>
                                      <p:to>
                                        <p:strVal val="visible"/>
                                      </p:to>
                                    </p:set>
                                    <p:animEffect transition="in" filter="box(in)">
                                      <p:cBhvr>
                                        <p:cTn id="19" dur="500"/>
                                        <p:tgtEl>
                                          <p:spTgt spid="42008"/>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42010"/>
                                        </p:tgtEl>
                                        <p:attrNameLst>
                                          <p:attrName>style.visibility</p:attrName>
                                        </p:attrNameLst>
                                      </p:cBhvr>
                                      <p:to>
                                        <p:strVal val="visible"/>
                                      </p:to>
                                    </p:set>
                                    <p:animEffect transition="in" filter="checkerboard(across)">
                                      <p:cBhvr>
                                        <p:cTn id="24" dur="500"/>
                                        <p:tgtEl>
                                          <p:spTgt spid="42010"/>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42011"/>
                                        </p:tgtEl>
                                        <p:attrNameLst>
                                          <p:attrName>style.visibility</p:attrName>
                                        </p:attrNameLst>
                                      </p:cBhvr>
                                      <p:to>
                                        <p:strVal val="visible"/>
                                      </p:to>
                                    </p:set>
                                    <p:animEffect transition="in" filter="checkerboard(across)">
                                      <p:cBhvr>
                                        <p:cTn id="29" dur="500"/>
                                        <p:tgtEl>
                                          <p:spTgt spid="42011"/>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42012"/>
                                        </p:tgtEl>
                                        <p:attrNameLst>
                                          <p:attrName>style.visibility</p:attrName>
                                        </p:attrNameLst>
                                      </p:cBhvr>
                                      <p:to>
                                        <p:strVal val="visible"/>
                                      </p:to>
                                    </p:set>
                                    <p:animEffect transition="in" filter="diamond(in)">
                                      <p:cBhvr>
                                        <p:cTn id="34" dur="2000"/>
                                        <p:tgtEl>
                                          <p:spTgt spid="42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4" grpId="0"/>
      <p:bldP spid="42007" grpId="0"/>
      <p:bldP spid="42010" grpId="0"/>
      <p:bldP spid="42011" grpId="0" animBg="1"/>
      <p:bldP spid="420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日期占位符 1"/>
          <p:cNvSpPr>
            <a:spLocks noGrp="1"/>
          </p:cNvSpPr>
          <p:nvPr>
            <p:ph type="dt" sz="quarter" idx="10"/>
          </p:nvPr>
        </p:nvSpPr>
        <p:spPr/>
        <p:txBody>
          <a:bodyPr/>
          <a:lstStyle/>
          <a:p>
            <a:pPr>
              <a:defRPr/>
            </a:pPr>
            <a:fld id="{43A46B7C-C24A-41B8-9D03-FE284D8C32ED}" type="datetime1">
              <a:rPr lang="zh-CN" altLang="en-US" smtClean="0"/>
            </a:fld>
            <a:endParaRPr lang="en-US" altLang="zh-CN"/>
          </a:p>
        </p:txBody>
      </p:sp>
      <p:sp>
        <p:nvSpPr>
          <p:cNvPr id="25" name="灯片编号占位符 3"/>
          <p:cNvSpPr>
            <a:spLocks noGrp="1"/>
          </p:cNvSpPr>
          <p:nvPr>
            <p:ph type="sldNum" sz="quarter" idx="12"/>
          </p:nvPr>
        </p:nvSpPr>
        <p:spPr/>
        <p:txBody>
          <a:bodyPr/>
          <a:lstStyle/>
          <a:p>
            <a:pPr>
              <a:defRPr/>
            </a:pPr>
            <a:fld id="{2AD379A7-D8A4-4C3B-BA8D-34A7F0275872}" type="slidenum">
              <a:rPr lang="en-US" altLang="zh-CN"/>
            </a:fld>
            <a:endParaRPr lang="en-US" altLang="zh-CN"/>
          </a:p>
        </p:txBody>
      </p:sp>
      <p:sp>
        <p:nvSpPr>
          <p:cNvPr id="6152" name="Text Box 2"/>
          <p:cNvSpPr txBox="1">
            <a:spLocks noChangeArrowheads="1"/>
          </p:cNvSpPr>
          <p:nvPr/>
        </p:nvSpPr>
        <p:spPr bwMode="auto">
          <a:xfrm>
            <a:off x="683260" y="205423"/>
            <a:ext cx="2070100" cy="521970"/>
          </a:xfrm>
          <a:prstGeom prst="rect">
            <a:avLst/>
          </a:prstGeom>
          <a:noFill/>
          <a:ln w="9525">
            <a:noFill/>
            <a:miter lim="800000"/>
          </a:ln>
        </p:spPr>
        <p:txBody>
          <a:bodyPr wrap="none">
            <a:spAutoFit/>
          </a:bodyPr>
          <a:lstStyle/>
          <a:p>
            <a:pPr marL="457200" indent="-457200">
              <a:buFont typeface="Arial" panose="020B0604020202020204" pitchFamily="34" charset="0"/>
              <a:buChar char="•"/>
            </a:pPr>
            <a:r>
              <a:rPr lang="zh-CN" altLang="en-US" sz="2800" b="1">
                <a:ea typeface="楷体_GB2312" pitchFamily="49" charset="-122"/>
              </a:rPr>
              <a:t>受激吸收</a:t>
            </a:r>
            <a:endParaRPr lang="zh-CN" altLang="en-US" sz="2800" b="1">
              <a:ea typeface="楷体_GB2312" pitchFamily="49" charset="-122"/>
            </a:endParaRPr>
          </a:p>
        </p:txBody>
      </p:sp>
      <p:grpSp>
        <p:nvGrpSpPr>
          <p:cNvPr id="6153" name="Group 4"/>
          <p:cNvGrpSpPr/>
          <p:nvPr/>
        </p:nvGrpSpPr>
        <p:grpSpPr bwMode="auto">
          <a:xfrm>
            <a:off x="1638300" y="1201738"/>
            <a:ext cx="2325688" cy="1038225"/>
            <a:chOff x="816" y="2496"/>
            <a:chExt cx="1632" cy="768"/>
          </a:xfrm>
        </p:grpSpPr>
        <p:sp>
          <p:nvSpPr>
            <p:cNvPr id="6168" name="Line 5"/>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6169" name="Line 6"/>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6146" name="Object 7"/>
          <p:cNvGraphicFramePr>
            <a:graphicFrameLocks noChangeAspect="1"/>
          </p:cNvGraphicFramePr>
          <p:nvPr/>
        </p:nvGraphicFramePr>
        <p:xfrm>
          <a:off x="1160463" y="925513"/>
          <a:ext cx="511175" cy="577850"/>
        </p:xfrm>
        <a:graphic>
          <a:graphicData uri="http://schemas.openxmlformats.org/presentationml/2006/ole">
            <mc:AlternateContent xmlns:mc="http://schemas.openxmlformats.org/markup-compatibility/2006">
              <mc:Choice xmlns:v="urn:schemas-microsoft-com:vml" Requires="v">
                <p:oleObj spid="_x0000_s7169" name="Equation" r:id="rId1" imgW="4572000" imgH="5486400" progId="Equation.DSMT4">
                  <p:embed/>
                </p:oleObj>
              </mc:Choice>
              <mc:Fallback>
                <p:oleObj name="Equation" r:id="rId1" imgW="4572000" imgH="5486400" progId="Equation.DSMT4">
                  <p:embed/>
                  <p:pic>
                    <p:nvPicPr>
                      <p:cNvPr id="0" name="Object 7"/>
                      <p:cNvPicPr preferRelativeResize="0">
                        <a:picLocks noChangeAspect="1"/>
                      </p:cNvPicPr>
                      <p:nvPr/>
                    </p:nvPicPr>
                    <p:blipFill>
                      <a:blip r:embed="rId2"/>
                      <a:stretch>
                        <a:fillRect/>
                      </a:stretch>
                    </p:blipFill>
                    <p:spPr>
                      <a:xfrm>
                        <a:off x="1160463" y="925513"/>
                        <a:ext cx="511175" cy="577850"/>
                      </a:xfrm>
                      <a:prstGeom prst="rect">
                        <a:avLst/>
                      </a:prstGeom>
                      <a:noFill/>
                      <a:ln w="9525">
                        <a:noFill/>
                      </a:ln>
                    </p:spPr>
                  </p:pic>
                </p:oleObj>
              </mc:Fallback>
            </mc:AlternateContent>
          </a:graphicData>
        </a:graphic>
      </p:graphicFrame>
      <p:graphicFrame>
        <p:nvGraphicFramePr>
          <p:cNvPr id="6147" name="Object 8"/>
          <p:cNvGraphicFramePr>
            <a:graphicFrameLocks noChangeAspect="1"/>
          </p:cNvGraphicFramePr>
          <p:nvPr/>
        </p:nvGraphicFramePr>
        <p:xfrm>
          <a:off x="1160463" y="1965325"/>
          <a:ext cx="473075" cy="579438"/>
        </p:xfrm>
        <a:graphic>
          <a:graphicData uri="http://schemas.openxmlformats.org/presentationml/2006/ole">
            <mc:AlternateContent xmlns:mc="http://schemas.openxmlformats.org/markup-compatibility/2006">
              <mc:Choice xmlns:v="urn:schemas-microsoft-com:vml" Requires="v">
                <p:oleObj spid="_x0000_s7170" name="Equation" r:id="rId3" imgW="4267200" imgH="5486400" progId="Equation.DSMT4">
                  <p:embed/>
                </p:oleObj>
              </mc:Choice>
              <mc:Fallback>
                <p:oleObj name="Equation" r:id="rId3" imgW="4267200" imgH="5486400" progId="Equation.DSMT4">
                  <p:embed/>
                  <p:pic>
                    <p:nvPicPr>
                      <p:cNvPr id="0" name="Object 8"/>
                      <p:cNvPicPr preferRelativeResize="0">
                        <a:picLocks noChangeAspect="1"/>
                      </p:cNvPicPr>
                      <p:nvPr/>
                    </p:nvPicPr>
                    <p:blipFill>
                      <a:blip r:embed="rId4"/>
                      <a:stretch>
                        <a:fillRect/>
                      </a:stretch>
                    </p:blipFill>
                    <p:spPr>
                      <a:xfrm>
                        <a:off x="1160463" y="1965325"/>
                        <a:ext cx="473075" cy="579438"/>
                      </a:xfrm>
                      <a:prstGeom prst="rect">
                        <a:avLst/>
                      </a:prstGeom>
                      <a:noFill/>
                      <a:ln w="9525">
                        <a:noFill/>
                      </a:ln>
                    </p:spPr>
                  </p:pic>
                </p:oleObj>
              </mc:Fallback>
            </mc:AlternateContent>
          </a:graphicData>
        </a:graphic>
      </p:graphicFrame>
      <p:sp>
        <p:nvSpPr>
          <p:cNvPr id="6154" name="Oval 9"/>
          <p:cNvSpPr>
            <a:spLocks noChangeArrowheads="1"/>
          </p:cNvSpPr>
          <p:nvPr/>
        </p:nvSpPr>
        <p:spPr bwMode="auto">
          <a:xfrm>
            <a:off x="2595563" y="2111375"/>
            <a:ext cx="274637" cy="258763"/>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6155" name="Text Box 10"/>
          <p:cNvSpPr txBox="1">
            <a:spLocks noChangeArrowheads="1"/>
          </p:cNvSpPr>
          <p:nvPr/>
        </p:nvSpPr>
        <p:spPr bwMode="auto">
          <a:xfrm>
            <a:off x="2049463" y="2632075"/>
            <a:ext cx="2051050" cy="455613"/>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Times New Roman" panose="02020603050405020304" pitchFamily="18" charset="0"/>
              </a:rPr>
              <a:t>吸收前</a:t>
            </a:r>
            <a:endParaRPr kumimoji="1" lang="zh-CN" altLang="en-US" sz="2400" b="1">
              <a:solidFill>
                <a:srgbClr val="FF0000"/>
              </a:solidFill>
              <a:latin typeface="Times New Roman" panose="02020603050405020304" pitchFamily="18" charset="0"/>
            </a:endParaRPr>
          </a:p>
        </p:txBody>
      </p:sp>
      <p:grpSp>
        <p:nvGrpSpPr>
          <p:cNvPr id="6156" name="Group 12"/>
          <p:cNvGrpSpPr/>
          <p:nvPr/>
        </p:nvGrpSpPr>
        <p:grpSpPr bwMode="auto">
          <a:xfrm>
            <a:off x="1912938" y="1460500"/>
            <a:ext cx="1093787" cy="280988"/>
            <a:chOff x="4128" y="2768"/>
            <a:chExt cx="768" cy="208"/>
          </a:xfrm>
        </p:grpSpPr>
        <p:sp>
          <p:nvSpPr>
            <p:cNvPr id="43021" name="Freeform 13"/>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3022" name="Line 14"/>
            <p:cNvSpPr>
              <a:spLocks noChangeShapeType="1"/>
            </p:cNvSpPr>
            <p:nvPr/>
          </p:nvSpPr>
          <p:spPr bwMode="auto">
            <a:xfrm>
              <a:off x="4656" y="2928"/>
              <a:ext cx="240"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6148" name="Object 15"/>
          <p:cNvGraphicFramePr>
            <a:graphicFrameLocks noChangeAspect="1"/>
          </p:cNvGraphicFramePr>
          <p:nvPr/>
        </p:nvGraphicFramePr>
        <p:xfrm>
          <a:off x="3046413" y="1395413"/>
          <a:ext cx="636587" cy="527050"/>
        </p:xfrm>
        <a:graphic>
          <a:graphicData uri="http://schemas.openxmlformats.org/presentationml/2006/ole">
            <mc:AlternateContent xmlns:mc="http://schemas.openxmlformats.org/markup-compatibility/2006">
              <mc:Choice xmlns:v="urn:schemas-microsoft-com:vml" Requires="v">
                <p:oleObj spid="_x0000_s7171" name="Equation" r:id="rId5" imgW="4876800" imgH="4267200" progId="Equation.DSMT4">
                  <p:embed/>
                </p:oleObj>
              </mc:Choice>
              <mc:Fallback>
                <p:oleObj name="Equation" r:id="rId5" imgW="4876800" imgH="4267200" progId="Equation.DSMT4">
                  <p:embed/>
                  <p:pic>
                    <p:nvPicPr>
                      <p:cNvPr id="0" name="Object 15"/>
                      <p:cNvPicPr preferRelativeResize="0">
                        <a:picLocks noChangeAspect="1"/>
                      </p:cNvPicPr>
                      <p:nvPr/>
                    </p:nvPicPr>
                    <p:blipFill>
                      <a:blip r:embed="rId6"/>
                      <a:stretch>
                        <a:fillRect/>
                      </a:stretch>
                    </p:blipFill>
                    <p:spPr>
                      <a:xfrm>
                        <a:off x="3046413" y="1395413"/>
                        <a:ext cx="636587" cy="527050"/>
                      </a:xfrm>
                      <a:prstGeom prst="rect">
                        <a:avLst/>
                      </a:prstGeom>
                      <a:noFill/>
                      <a:ln w="9525">
                        <a:noFill/>
                      </a:ln>
                    </p:spPr>
                  </p:pic>
                </p:oleObj>
              </mc:Fallback>
            </mc:AlternateContent>
          </a:graphicData>
        </a:graphic>
      </p:graphicFrame>
      <p:grpSp>
        <p:nvGrpSpPr>
          <p:cNvPr id="4" name="Group 16"/>
          <p:cNvGrpSpPr/>
          <p:nvPr/>
        </p:nvGrpSpPr>
        <p:grpSpPr bwMode="auto">
          <a:xfrm>
            <a:off x="4965700" y="1033463"/>
            <a:ext cx="2397125" cy="1997075"/>
            <a:chOff x="2880" y="1104"/>
            <a:chExt cx="1776" cy="1493"/>
          </a:xfrm>
        </p:grpSpPr>
        <p:grpSp>
          <p:nvGrpSpPr>
            <p:cNvPr id="6159" name="Group 17"/>
            <p:cNvGrpSpPr/>
            <p:nvPr/>
          </p:nvGrpSpPr>
          <p:grpSpPr bwMode="auto">
            <a:xfrm>
              <a:off x="2880" y="1200"/>
              <a:ext cx="1632" cy="768"/>
              <a:chOff x="816" y="2496"/>
              <a:chExt cx="1632" cy="768"/>
            </a:xfrm>
          </p:grpSpPr>
          <p:sp>
            <p:nvSpPr>
              <p:cNvPr id="6164" name="Line 18"/>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6165" name="Line 19"/>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sp>
          <p:nvSpPr>
            <p:cNvPr id="6160" name="Oval 20"/>
            <p:cNvSpPr>
              <a:spLocks noChangeArrowheads="1"/>
            </p:cNvSpPr>
            <p:nvPr/>
          </p:nvSpPr>
          <p:spPr bwMode="auto">
            <a:xfrm>
              <a:off x="3552" y="1104"/>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6161" name="Oval 21" descr="75%"/>
            <p:cNvSpPr>
              <a:spLocks noChangeArrowheads="1"/>
            </p:cNvSpPr>
            <p:nvPr/>
          </p:nvSpPr>
          <p:spPr bwMode="auto">
            <a:xfrm>
              <a:off x="3552" y="1872"/>
              <a:ext cx="192" cy="192"/>
            </a:xfrm>
            <a:prstGeom prst="ellipse">
              <a:avLst/>
            </a:prstGeom>
            <a:pattFill prst="pct75">
              <a:fgClr>
                <a:srgbClr val="66FF33"/>
              </a:fgClr>
              <a:bgClr>
                <a:srgbClr val="2F7617"/>
              </a:bgClr>
            </a:pattFill>
            <a:ln w="38100">
              <a:solidFill>
                <a:srgbClr val="009900"/>
              </a:solidFill>
              <a:round/>
            </a:ln>
          </p:spPr>
          <p:txBody>
            <a:bodyPr wrap="none" anchor="ctr"/>
            <a:lstStyle/>
            <a:p>
              <a:endParaRPr lang="zh-CN" altLang="en-US"/>
            </a:p>
          </p:txBody>
        </p:sp>
        <p:sp>
          <p:nvSpPr>
            <p:cNvPr id="6162" name="Line 22"/>
            <p:cNvSpPr>
              <a:spLocks noChangeShapeType="1"/>
            </p:cNvSpPr>
            <p:nvPr/>
          </p:nvSpPr>
          <p:spPr bwMode="auto">
            <a:xfrm>
              <a:off x="3648" y="1248"/>
              <a:ext cx="0" cy="624"/>
            </a:xfrm>
            <a:prstGeom prst="line">
              <a:avLst/>
            </a:prstGeom>
            <a:noFill/>
            <a:ln w="57150">
              <a:solidFill>
                <a:schemeClr val="accent2"/>
              </a:solidFill>
              <a:round/>
              <a:headEnd type="triangle" w="med" len="med"/>
            </a:ln>
          </p:spPr>
          <p:txBody>
            <a:bodyPr wrap="none" anchor="ctr"/>
            <a:lstStyle/>
            <a:p>
              <a:endParaRPr lang="zh-CN" altLang="en-US"/>
            </a:p>
          </p:txBody>
        </p:sp>
        <p:sp>
          <p:nvSpPr>
            <p:cNvPr id="6163" name="Text Box 23"/>
            <p:cNvSpPr txBox="1">
              <a:spLocks noChangeArrowheads="1"/>
            </p:cNvSpPr>
            <p:nvPr/>
          </p:nvSpPr>
          <p:spPr bwMode="auto">
            <a:xfrm>
              <a:off x="3216" y="2256"/>
              <a:ext cx="1440" cy="341"/>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Times New Roman" panose="02020603050405020304" pitchFamily="18" charset="0"/>
                </a:rPr>
                <a:t>吸收后</a:t>
              </a:r>
              <a:endParaRPr kumimoji="1" lang="zh-CN" altLang="en-US" sz="2400" b="1">
                <a:solidFill>
                  <a:srgbClr val="FF0000"/>
                </a:solidFill>
                <a:latin typeface="Times New Roman" panose="02020603050405020304" pitchFamily="18" charset="0"/>
              </a:endParaRPr>
            </a:p>
          </p:txBody>
        </p:sp>
      </p:grpSp>
      <p:graphicFrame>
        <p:nvGraphicFramePr>
          <p:cNvPr id="43032" name="Object 24"/>
          <p:cNvGraphicFramePr>
            <a:graphicFrameLocks noChangeAspect="1"/>
          </p:cNvGraphicFramePr>
          <p:nvPr/>
        </p:nvGraphicFramePr>
        <p:xfrm>
          <a:off x="3278188" y="3011488"/>
          <a:ext cx="2078037" cy="561975"/>
        </p:xfrm>
        <a:graphic>
          <a:graphicData uri="http://schemas.openxmlformats.org/presentationml/2006/ole">
            <mc:AlternateContent xmlns:mc="http://schemas.openxmlformats.org/markup-compatibility/2006">
              <mc:Choice xmlns:v="urn:schemas-microsoft-com:vml" Requires="v">
                <p:oleObj spid="_x0000_s7172" name="Equation" r:id="rId7" imgW="20116800" imgH="5486400" progId="Equation.DSMT4">
                  <p:embed/>
                </p:oleObj>
              </mc:Choice>
              <mc:Fallback>
                <p:oleObj name="Equation" r:id="rId7" imgW="20116800" imgH="5486400" progId="Equation.DSMT4">
                  <p:embed/>
                  <p:pic>
                    <p:nvPicPr>
                      <p:cNvPr id="0" name="Object 24"/>
                      <p:cNvPicPr>
                        <a:picLocks noChangeAspect="1"/>
                      </p:cNvPicPr>
                      <p:nvPr/>
                    </p:nvPicPr>
                    <p:blipFill>
                      <a:blip r:embed="rId8"/>
                      <a:stretch>
                        <a:fillRect/>
                      </a:stretch>
                    </p:blipFill>
                    <p:spPr>
                      <a:xfrm>
                        <a:off x="3278188" y="3011488"/>
                        <a:ext cx="2078037" cy="561975"/>
                      </a:xfrm>
                      <a:prstGeom prst="rect">
                        <a:avLst/>
                      </a:prstGeom>
                      <a:noFill/>
                      <a:ln w="28575" cap="flat" cmpd="sng">
                        <a:solidFill>
                          <a:srgbClr val="B31B34"/>
                        </a:solidFill>
                        <a:prstDash val="solid"/>
                        <a:miter/>
                        <a:headEnd type="none" w="med" len="med"/>
                        <a:tailEnd type="none" w="med" len="med"/>
                      </a:ln>
                    </p:spPr>
                  </p:pic>
                </p:oleObj>
              </mc:Fallback>
            </mc:AlternateContent>
          </a:graphicData>
        </a:graphic>
      </p:graphicFrame>
      <p:sp>
        <p:nvSpPr>
          <p:cNvPr id="43033" name="Text Box 25"/>
          <p:cNvSpPr txBox="1">
            <a:spLocks noChangeArrowheads="1"/>
          </p:cNvSpPr>
          <p:nvPr/>
        </p:nvSpPr>
        <p:spPr bwMode="auto">
          <a:xfrm>
            <a:off x="1692275" y="4221163"/>
            <a:ext cx="6121400" cy="946150"/>
          </a:xfrm>
          <a:prstGeom prst="rect">
            <a:avLst/>
          </a:prstGeom>
          <a:gradFill rotWithShape="0">
            <a:gsLst>
              <a:gs pos="0">
                <a:srgbClr val="FFFFFF"/>
              </a:gs>
              <a:gs pos="50000">
                <a:srgbClr val="CCFFCC"/>
              </a:gs>
              <a:gs pos="100000">
                <a:srgbClr val="FFFFFF"/>
              </a:gs>
            </a:gsLst>
            <a:lin ang="5400000" scaled="1"/>
          </a:gradFill>
          <a:ln w="9525">
            <a:noFill/>
            <a:miter lim="800000"/>
          </a:ln>
        </p:spPr>
        <p:txBody>
          <a:bodyPr>
            <a:spAutoFit/>
          </a:bodyPr>
          <a:lstStyle/>
          <a:p>
            <a:pPr>
              <a:spcBef>
                <a:spcPct val="50000"/>
              </a:spcBef>
            </a:pPr>
            <a:r>
              <a:rPr lang="zh-CN" altLang="en-US" sz="2800" b="1">
                <a:solidFill>
                  <a:srgbClr val="FF0000"/>
                </a:solidFill>
                <a:ea typeface="楷体_GB2312" pitchFamily="49" charset="-122"/>
              </a:rPr>
              <a:t>受激吸收过程是随机的，其几率与原子本身性质和辐射场能量密度有关</a:t>
            </a:r>
            <a:endParaRPr lang="zh-CN" altLang="en-US" sz="2800" b="1">
              <a:solidFill>
                <a:srgbClr val="FF0000"/>
              </a:solidFill>
              <a:ea typeface="楷体_GB2312" pitchFamily="49" charset="-122"/>
            </a:endParaRPr>
          </a:p>
        </p:txBody>
      </p:sp>
      <p:sp>
        <p:nvSpPr>
          <p:cNvPr id="26" name="页脚占位符 2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3032"/>
                                        </p:tgtEl>
                                        <p:attrNameLst>
                                          <p:attrName>style.visibility</p:attrName>
                                        </p:attrNameLst>
                                      </p:cBhvr>
                                      <p:to>
                                        <p:strVal val="visible"/>
                                      </p:to>
                                    </p:set>
                                    <p:animEffect transition="in" filter="box(in)">
                                      <p:cBhvr>
                                        <p:cTn id="11" dur="500"/>
                                        <p:tgtEl>
                                          <p:spTgt spid="4303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43033"/>
                                        </p:tgtEl>
                                        <p:attrNameLst>
                                          <p:attrName>style.visibility</p:attrName>
                                        </p:attrNameLst>
                                      </p:cBhvr>
                                      <p:to>
                                        <p:strVal val="visible"/>
                                      </p:to>
                                    </p:set>
                                    <p:animEffect transition="in" filter="box(in)">
                                      <p:cBhvr>
                                        <p:cTn id="16" dur="500"/>
                                        <p:tgtEl>
                                          <p:spTgt spid="43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1"/>
          <p:cNvSpPr>
            <a:spLocks noGrp="1"/>
          </p:cNvSpPr>
          <p:nvPr>
            <p:ph type="dt" sz="quarter" idx="10"/>
          </p:nvPr>
        </p:nvSpPr>
        <p:spPr/>
        <p:txBody>
          <a:bodyPr/>
          <a:lstStyle/>
          <a:p>
            <a:pPr>
              <a:defRPr/>
            </a:pPr>
            <a:fld id="{84AABA07-C626-4D5E-9A7D-2E340975733E}" type="datetime1">
              <a:rPr lang="zh-CN" altLang="en-US" smtClean="0"/>
            </a:fld>
            <a:endParaRPr lang="en-US" altLang="zh-CN"/>
          </a:p>
        </p:txBody>
      </p:sp>
      <p:sp>
        <p:nvSpPr>
          <p:cNvPr id="35" name="灯片编号占位符 3"/>
          <p:cNvSpPr>
            <a:spLocks noGrp="1"/>
          </p:cNvSpPr>
          <p:nvPr>
            <p:ph type="sldNum" sz="quarter" idx="12"/>
          </p:nvPr>
        </p:nvSpPr>
        <p:spPr/>
        <p:txBody>
          <a:bodyPr/>
          <a:lstStyle/>
          <a:p>
            <a:pPr>
              <a:defRPr/>
            </a:pPr>
            <a:fld id="{44FABAD9-3DFA-4A2F-B068-B35BE0ECD1B3}" type="slidenum">
              <a:rPr lang="en-US" altLang="zh-CN"/>
            </a:fld>
            <a:endParaRPr lang="en-US" altLang="zh-CN"/>
          </a:p>
        </p:txBody>
      </p:sp>
      <p:grpSp>
        <p:nvGrpSpPr>
          <p:cNvPr id="7178" name="Group 5"/>
          <p:cNvGrpSpPr/>
          <p:nvPr/>
        </p:nvGrpSpPr>
        <p:grpSpPr bwMode="auto">
          <a:xfrm>
            <a:off x="1709738" y="882650"/>
            <a:ext cx="2192337" cy="1050925"/>
            <a:chOff x="816" y="2496"/>
            <a:chExt cx="1632" cy="768"/>
          </a:xfrm>
        </p:grpSpPr>
        <p:sp>
          <p:nvSpPr>
            <p:cNvPr id="7202" name="Line 6"/>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7203" name="Line 7"/>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7170" name="Object 8"/>
          <p:cNvGraphicFramePr>
            <a:graphicFrameLocks noChangeAspect="1"/>
          </p:cNvGraphicFramePr>
          <p:nvPr/>
        </p:nvGraphicFramePr>
        <p:xfrm>
          <a:off x="1258888" y="604838"/>
          <a:ext cx="482600" cy="584200"/>
        </p:xfrm>
        <a:graphic>
          <a:graphicData uri="http://schemas.openxmlformats.org/presentationml/2006/ole">
            <mc:AlternateContent xmlns:mc="http://schemas.openxmlformats.org/markup-compatibility/2006">
              <mc:Choice xmlns:v="urn:schemas-microsoft-com:vml" Requires="v">
                <p:oleObj spid="_x0000_s8193" name="Equation" r:id="rId1" imgW="4572000" imgH="5486400" progId="Equation.DSMT4">
                  <p:embed/>
                </p:oleObj>
              </mc:Choice>
              <mc:Fallback>
                <p:oleObj name="Equation" r:id="rId1" imgW="4572000" imgH="5486400" progId="Equation.DSMT4">
                  <p:embed/>
                  <p:pic>
                    <p:nvPicPr>
                      <p:cNvPr id="0" name="Object 8"/>
                      <p:cNvPicPr>
                        <a:picLocks noChangeAspect="1"/>
                      </p:cNvPicPr>
                      <p:nvPr/>
                    </p:nvPicPr>
                    <p:blipFill>
                      <a:blip r:embed="rId2"/>
                      <a:stretch>
                        <a:fillRect/>
                      </a:stretch>
                    </p:blipFill>
                    <p:spPr>
                      <a:xfrm>
                        <a:off x="1258888" y="604838"/>
                        <a:ext cx="482600" cy="584200"/>
                      </a:xfrm>
                      <a:prstGeom prst="rect">
                        <a:avLst/>
                      </a:prstGeom>
                      <a:noFill/>
                      <a:ln w="9525">
                        <a:noFill/>
                      </a:ln>
                    </p:spPr>
                  </p:pic>
                </p:oleObj>
              </mc:Fallback>
            </mc:AlternateContent>
          </a:graphicData>
        </a:graphic>
      </p:graphicFrame>
      <p:graphicFrame>
        <p:nvGraphicFramePr>
          <p:cNvPr id="7171" name="Object 9"/>
          <p:cNvGraphicFramePr>
            <a:graphicFrameLocks noChangeAspect="1"/>
          </p:cNvGraphicFramePr>
          <p:nvPr/>
        </p:nvGraphicFramePr>
        <p:xfrm>
          <a:off x="1258888" y="1655763"/>
          <a:ext cx="446087" cy="584200"/>
        </p:xfrm>
        <a:graphic>
          <a:graphicData uri="http://schemas.openxmlformats.org/presentationml/2006/ole">
            <mc:AlternateContent xmlns:mc="http://schemas.openxmlformats.org/markup-compatibility/2006">
              <mc:Choice xmlns:v="urn:schemas-microsoft-com:vml" Requires="v">
                <p:oleObj spid="_x0000_s8194" name="Equation" r:id="rId3" imgW="4267200" imgH="5486400" progId="Equation.DSMT4">
                  <p:embed/>
                </p:oleObj>
              </mc:Choice>
              <mc:Fallback>
                <p:oleObj name="Equation" r:id="rId3" imgW="4267200" imgH="5486400" progId="Equation.DSMT4">
                  <p:embed/>
                  <p:pic>
                    <p:nvPicPr>
                      <p:cNvPr id="0" name="Object 9"/>
                      <p:cNvPicPr>
                        <a:picLocks noChangeAspect="1"/>
                      </p:cNvPicPr>
                      <p:nvPr/>
                    </p:nvPicPr>
                    <p:blipFill>
                      <a:blip r:embed="rId4"/>
                      <a:stretch>
                        <a:fillRect/>
                      </a:stretch>
                    </p:blipFill>
                    <p:spPr>
                      <a:xfrm>
                        <a:off x="1258888" y="1655763"/>
                        <a:ext cx="446087" cy="584200"/>
                      </a:xfrm>
                      <a:prstGeom prst="rect">
                        <a:avLst/>
                      </a:prstGeom>
                      <a:noFill/>
                      <a:ln w="9525">
                        <a:noFill/>
                      </a:ln>
                    </p:spPr>
                  </p:pic>
                </p:oleObj>
              </mc:Fallback>
            </mc:AlternateContent>
          </a:graphicData>
        </a:graphic>
      </p:graphicFrame>
      <p:sp>
        <p:nvSpPr>
          <p:cNvPr id="7179" name="Oval 10"/>
          <p:cNvSpPr>
            <a:spLocks noChangeArrowheads="1"/>
          </p:cNvSpPr>
          <p:nvPr/>
        </p:nvSpPr>
        <p:spPr bwMode="auto">
          <a:xfrm>
            <a:off x="2547938" y="752475"/>
            <a:ext cx="258762" cy="261938"/>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7180" name="Text Box 11"/>
          <p:cNvSpPr txBox="1">
            <a:spLocks noChangeArrowheads="1"/>
          </p:cNvSpPr>
          <p:nvPr/>
        </p:nvSpPr>
        <p:spPr bwMode="auto">
          <a:xfrm>
            <a:off x="2097088" y="2328863"/>
            <a:ext cx="1933575" cy="457200"/>
          </a:xfrm>
          <a:prstGeom prst="rect">
            <a:avLst/>
          </a:prstGeom>
          <a:noFill/>
          <a:ln w="9525">
            <a:noFill/>
            <a:miter lim="800000"/>
          </a:ln>
        </p:spPr>
        <p:txBody>
          <a:bodyPr>
            <a:spAutoFit/>
          </a:bodyPr>
          <a:lstStyle/>
          <a:p>
            <a:pPr>
              <a:spcBef>
                <a:spcPct val="50000"/>
              </a:spcBef>
            </a:pPr>
            <a:r>
              <a:rPr kumimoji="1" lang="zh-CN" altLang="en-US" sz="2400" b="1">
                <a:solidFill>
                  <a:srgbClr val="FFFF00"/>
                </a:solidFill>
                <a:latin typeface="Times New Roman" panose="02020603050405020304" pitchFamily="18" charset="0"/>
              </a:rPr>
              <a:t>发光前</a:t>
            </a:r>
            <a:endParaRPr kumimoji="1" lang="zh-CN" altLang="en-US" sz="2400" b="1">
              <a:solidFill>
                <a:srgbClr val="FFFF00"/>
              </a:solidFill>
              <a:latin typeface="Times New Roman" panose="02020603050405020304" pitchFamily="18" charset="0"/>
            </a:endParaRPr>
          </a:p>
        </p:txBody>
      </p:sp>
      <p:grpSp>
        <p:nvGrpSpPr>
          <p:cNvPr id="7181" name="Group 13"/>
          <p:cNvGrpSpPr/>
          <p:nvPr/>
        </p:nvGrpSpPr>
        <p:grpSpPr bwMode="auto">
          <a:xfrm>
            <a:off x="2032000" y="1211263"/>
            <a:ext cx="1031875" cy="284162"/>
            <a:chOff x="4128" y="2768"/>
            <a:chExt cx="768" cy="208"/>
          </a:xfrm>
        </p:grpSpPr>
        <p:sp>
          <p:nvSpPr>
            <p:cNvPr id="44046" name="Freeform 14"/>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4047" name="Line 15"/>
            <p:cNvSpPr>
              <a:spLocks noChangeShapeType="1"/>
            </p:cNvSpPr>
            <p:nvPr/>
          </p:nvSpPr>
          <p:spPr bwMode="auto">
            <a:xfrm>
              <a:off x="4656" y="2928"/>
              <a:ext cx="240"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7172" name="Object 16"/>
          <p:cNvGraphicFramePr>
            <a:graphicFrameLocks noChangeAspect="1"/>
          </p:cNvGraphicFramePr>
          <p:nvPr/>
        </p:nvGraphicFramePr>
        <p:xfrm>
          <a:off x="3101975" y="1146175"/>
          <a:ext cx="600075" cy="531813"/>
        </p:xfrm>
        <a:graphic>
          <a:graphicData uri="http://schemas.openxmlformats.org/presentationml/2006/ole">
            <mc:AlternateContent xmlns:mc="http://schemas.openxmlformats.org/markup-compatibility/2006">
              <mc:Choice xmlns:v="urn:schemas-microsoft-com:vml" Requires="v">
                <p:oleObj spid="_x0000_s8195" name="Equation" r:id="rId5" imgW="4876800" imgH="4267200" progId="Equation.DSMT4">
                  <p:embed/>
                </p:oleObj>
              </mc:Choice>
              <mc:Fallback>
                <p:oleObj name="Equation" r:id="rId5" imgW="4876800" imgH="4267200" progId="Equation.DSMT4">
                  <p:embed/>
                  <p:pic>
                    <p:nvPicPr>
                      <p:cNvPr id="0" name="Object 16"/>
                      <p:cNvPicPr>
                        <a:picLocks noChangeAspect="1"/>
                      </p:cNvPicPr>
                      <p:nvPr/>
                    </p:nvPicPr>
                    <p:blipFill>
                      <a:blip r:embed="rId6"/>
                      <a:stretch>
                        <a:fillRect/>
                      </a:stretch>
                    </p:blipFill>
                    <p:spPr>
                      <a:xfrm>
                        <a:off x="3101975" y="1146175"/>
                        <a:ext cx="600075" cy="531813"/>
                      </a:xfrm>
                      <a:prstGeom prst="rect">
                        <a:avLst/>
                      </a:prstGeom>
                      <a:noFill/>
                      <a:ln w="9525">
                        <a:noFill/>
                      </a:ln>
                    </p:spPr>
                  </p:pic>
                </p:oleObj>
              </mc:Fallback>
            </mc:AlternateContent>
          </a:graphicData>
        </a:graphic>
      </p:graphicFrame>
      <p:grpSp>
        <p:nvGrpSpPr>
          <p:cNvPr id="7182" name="Group 18"/>
          <p:cNvGrpSpPr/>
          <p:nvPr/>
        </p:nvGrpSpPr>
        <p:grpSpPr bwMode="auto">
          <a:xfrm>
            <a:off x="4768850" y="725488"/>
            <a:ext cx="2228850" cy="1265237"/>
            <a:chOff x="2832" y="2400"/>
            <a:chExt cx="1632" cy="960"/>
          </a:xfrm>
        </p:grpSpPr>
        <p:grpSp>
          <p:nvGrpSpPr>
            <p:cNvPr id="7194" name="Group 19"/>
            <p:cNvGrpSpPr/>
            <p:nvPr/>
          </p:nvGrpSpPr>
          <p:grpSpPr bwMode="auto">
            <a:xfrm>
              <a:off x="2832" y="2496"/>
              <a:ext cx="1632" cy="768"/>
              <a:chOff x="816" y="2496"/>
              <a:chExt cx="1632" cy="768"/>
            </a:xfrm>
          </p:grpSpPr>
          <p:sp>
            <p:nvSpPr>
              <p:cNvPr id="7198" name="Line 20"/>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7199" name="Line 21"/>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sp>
          <p:nvSpPr>
            <p:cNvPr id="7195" name="Oval 22"/>
            <p:cNvSpPr>
              <a:spLocks noChangeArrowheads="1"/>
            </p:cNvSpPr>
            <p:nvPr/>
          </p:nvSpPr>
          <p:spPr bwMode="auto">
            <a:xfrm>
              <a:off x="3504" y="316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7196" name="Oval 23" descr="75%"/>
            <p:cNvSpPr>
              <a:spLocks noChangeArrowheads="1"/>
            </p:cNvSpPr>
            <p:nvPr/>
          </p:nvSpPr>
          <p:spPr bwMode="auto">
            <a:xfrm>
              <a:off x="3504" y="2400"/>
              <a:ext cx="192" cy="192"/>
            </a:xfrm>
            <a:prstGeom prst="ellipse">
              <a:avLst/>
            </a:prstGeom>
            <a:pattFill prst="pct75">
              <a:fgClr>
                <a:srgbClr val="66FF33"/>
              </a:fgClr>
              <a:bgClr>
                <a:srgbClr val="2F7617"/>
              </a:bgClr>
            </a:pattFill>
            <a:ln w="38100">
              <a:solidFill>
                <a:srgbClr val="009900"/>
              </a:solidFill>
              <a:round/>
            </a:ln>
          </p:spPr>
          <p:txBody>
            <a:bodyPr wrap="none" anchor="ctr"/>
            <a:lstStyle/>
            <a:p>
              <a:endParaRPr lang="zh-CN" altLang="en-US"/>
            </a:p>
          </p:txBody>
        </p:sp>
        <p:sp>
          <p:nvSpPr>
            <p:cNvPr id="7197" name="Line 24"/>
            <p:cNvSpPr>
              <a:spLocks noChangeShapeType="1"/>
            </p:cNvSpPr>
            <p:nvPr/>
          </p:nvSpPr>
          <p:spPr bwMode="auto">
            <a:xfrm>
              <a:off x="3600" y="2592"/>
              <a:ext cx="0" cy="576"/>
            </a:xfrm>
            <a:prstGeom prst="line">
              <a:avLst/>
            </a:prstGeom>
            <a:noFill/>
            <a:ln w="57150">
              <a:solidFill>
                <a:schemeClr val="accent2"/>
              </a:solidFill>
              <a:round/>
              <a:tailEnd type="triangle" w="med" len="med"/>
            </a:ln>
          </p:spPr>
          <p:txBody>
            <a:bodyPr wrap="none" anchor="ctr"/>
            <a:lstStyle/>
            <a:p>
              <a:endParaRPr lang="zh-CN" altLang="en-US"/>
            </a:p>
          </p:txBody>
        </p:sp>
      </p:grpSp>
      <p:grpSp>
        <p:nvGrpSpPr>
          <p:cNvPr id="7183" name="Group 26"/>
          <p:cNvGrpSpPr/>
          <p:nvPr/>
        </p:nvGrpSpPr>
        <p:grpSpPr bwMode="auto">
          <a:xfrm>
            <a:off x="6145213" y="979488"/>
            <a:ext cx="1049337" cy="273050"/>
            <a:chOff x="4128" y="2768"/>
            <a:chExt cx="768" cy="208"/>
          </a:xfrm>
        </p:grpSpPr>
        <p:sp>
          <p:nvSpPr>
            <p:cNvPr id="44059" name="Freeform 27"/>
            <p:cNvSpPr/>
            <p:nvPr/>
          </p:nvSpPr>
          <p:spPr bwMode="auto">
            <a:xfrm>
              <a:off x="4128" y="2768"/>
              <a:ext cx="527"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4060" name="Line 28"/>
            <p:cNvSpPr>
              <a:spLocks noChangeShapeType="1"/>
            </p:cNvSpPr>
            <p:nvPr/>
          </p:nvSpPr>
          <p:spPr bwMode="auto">
            <a:xfrm>
              <a:off x="4655" y="2928"/>
              <a:ext cx="241"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7173" name="Object 29"/>
          <p:cNvGraphicFramePr>
            <a:graphicFrameLocks noChangeAspect="1"/>
          </p:cNvGraphicFramePr>
          <p:nvPr/>
        </p:nvGraphicFramePr>
        <p:xfrm>
          <a:off x="7232650" y="915988"/>
          <a:ext cx="611188" cy="511175"/>
        </p:xfrm>
        <a:graphic>
          <a:graphicData uri="http://schemas.openxmlformats.org/presentationml/2006/ole">
            <mc:AlternateContent xmlns:mc="http://schemas.openxmlformats.org/markup-compatibility/2006">
              <mc:Choice xmlns:v="urn:schemas-microsoft-com:vml" Requires="v">
                <p:oleObj spid="_x0000_s8196" name="Equation" r:id="rId7" imgW="4876800" imgH="4267200" progId="Equation.DSMT4">
                  <p:embed/>
                </p:oleObj>
              </mc:Choice>
              <mc:Fallback>
                <p:oleObj name="Equation" r:id="rId7" imgW="4876800" imgH="4267200" progId="Equation.DSMT4">
                  <p:embed/>
                  <p:pic>
                    <p:nvPicPr>
                      <p:cNvPr id="0" name="Object 29"/>
                      <p:cNvPicPr>
                        <a:picLocks noChangeAspect="1"/>
                      </p:cNvPicPr>
                      <p:nvPr/>
                    </p:nvPicPr>
                    <p:blipFill>
                      <a:blip r:embed="rId8"/>
                      <a:stretch>
                        <a:fillRect/>
                      </a:stretch>
                    </p:blipFill>
                    <p:spPr>
                      <a:xfrm>
                        <a:off x="7232650" y="915988"/>
                        <a:ext cx="611188" cy="511175"/>
                      </a:xfrm>
                      <a:prstGeom prst="rect">
                        <a:avLst/>
                      </a:prstGeom>
                      <a:noFill/>
                      <a:ln w="9525">
                        <a:noFill/>
                      </a:ln>
                    </p:spPr>
                  </p:pic>
                </p:oleObj>
              </mc:Fallback>
            </mc:AlternateContent>
          </a:graphicData>
        </a:graphic>
      </p:graphicFrame>
      <p:sp>
        <p:nvSpPr>
          <p:cNvPr id="7184" name="Text Box 30"/>
          <p:cNvSpPr txBox="1">
            <a:spLocks noChangeArrowheads="1"/>
          </p:cNvSpPr>
          <p:nvPr/>
        </p:nvSpPr>
        <p:spPr bwMode="auto">
          <a:xfrm>
            <a:off x="5229225" y="2243138"/>
            <a:ext cx="1965325" cy="457200"/>
          </a:xfrm>
          <a:prstGeom prst="rect">
            <a:avLst/>
          </a:prstGeom>
          <a:noFill/>
          <a:ln w="9525">
            <a:noFill/>
            <a:miter lim="800000"/>
          </a:ln>
        </p:spPr>
        <p:txBody>
          <a:bodyPr>
            <a:spAutoFit/>
          </a:bodyPr>
          <a:lstStyle/>
          <a:p>
            <a:pPr>
              <a:spcBef>
                <a:spcPct val="50000"/>
              </a:spcBef>
            </a:pPr>
            <a:r>
              <a:rPr kumimoji="1" lang="zh-CN" altLang="en-US" sz="2400" b="1">
                <a:solidFill>
                  <a:srgbClr val="FFFF00"/>
                </a:solidFill>
                <a:latin typeface="Times New Roman" panose="02020603050405020304" pitchFamily="18" charset="0"/>
              </a:rPr>
              <a:t>发光后</a:t>
            </a:r>
            <a:endParaRPr kumimoji="1" lang="zh-CN" altLang="en-US" sz="2400" b="1">
              <a:solidFill>
                <a:srgbClr val="FFFF00"/>
              </a:solidFill>
              <a:latin typeface="Times New Roman" panose="02020603050405020304" pitchFamily="18" charset="0"/>
            </a:endParaRPr>
          </a:p>
        </p:txBody>
      </p:sp>
      <p:grpSp>
        <p:nvGrpSpPr>
          <p:cNvPr id="7185" name="Group 32"/>
          <p:cNvGrpSpPr/>
          <p:nvPr/>
        </p:nvGrpSpPr>
        <p:grpSpPr bwMode="auto">
          <a:xfrm>
            <a:off x="6145213" y="1358900"/>
            <a:ext cx="1049337" cy="273050"/>
            <a:chOff x="4128" y="2768"/>
            <a:chExt cx="768" cy="208"/>
          </a:xfrm>
        </p:grpSpPr>
        <p:sp>
          <p:nvSpPr>
            <p:cNvPr id="44065" name="Freeform 33"/>
            <p:cNvSpPr/>
            <p:nvPr/>
          </p:nvSpPr>
          <p:spPr bwMode="auto">
            <a:xfrm>
              <a:off x="4128" y="2768"/>
              <a:ext cx="527"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4066" name="Line 34"/>
            <p:cNvSpPr>
              <a:spLocks noChangeShapeType="1"/>
            </p:cNvSpPr>
            <p:nvPr/>
          </p:nvSpPr>
          <p:spPr bwMode="auto">
            <a:xfrm>
              <a:off x="4655" y="2928"/>
              <a:ext cx="241"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7174" name="Object 35"/>
          <p:cNvGraphicFramePr>
            <a:graphicFrameLocks noChangeAspect="1"/>
          </p:cNvGraphicFramePr>
          <p:nvPr/>
        </p:nvGraphicFramePr>
        <p:xfrm>
          <a:off x="7232650" y="1295400"/>
          <a:ext cx="611188" cy="511175"/>
        </p:xfrm>
        <a:graphic>
          <a:graphicData uri="http://schemas.openxmlformats.org/presentationml/2006/ole">
            <mc:AlternateContent xmlns:mc="http://schemas.openxmlformats.org/markup-compatibility/2006">
              <mc:Choice xmlns:v="urn:schemas-microsoft-com:vml" Requires="v">
                <p:oleObj spid="_x0000_s8197" name="Equation" r:id="rId9" imgW="4876800" imgH="4267200" progId="Equation.DSMT4">
                  <p:embed/>
                </p:oleObj>
              </mc:Choice>
              <mc:Fallback>
                <p:oleObj name="Equation" r:id="rId9" imgW="4876800" imgH="4267200" progId="Equation.DSMT4">
                  <p:embed/>
                  <p:pic>
                    <p:nvPicPr>
                      <p:cNvPr id="0" name="Object 35"/>
                      <p:cNvPicPr>
                        <a:picLocks noChangeAspect="1"/>
                      </p:cNvPicPr>
                      <p:nvPr/>
                    </p:nvPicPr>
                    <p:blipFill>
                      <a:blip r:embed="rId10"/>
                      <a:stretch>
                        <a:fillRect/>
                      </a:stretch>
                    </p:blipFill>
                    <p:spPr>
                      <a:xfrm>
                        <a:off x="7232650" y="1295400"/>
                        <a:ext cx="611188" cy="511175"/>
                      </a:xfrm>
                      <a:prstGeom prst="rect">
                        <a:avLst/>
                      </a:prstGeom>
                      <a:noFill/>
                      <a:ln w="9525">
                        <a:noFill/>
                      </a:ln>
                    </p:spPr>
                  </p:pic>
                </p:oleObj>
              </mc:Fallback>
            </mc:AlternateContent>
          </a:graphicData>
        </a:graphic>
      </p:graphicFrame>
      <p:graphicFrame>
        <p:nvGraphicFramePr>
          <p:cNvPr id="44068" name="Object 36"/>
          <p:cNvGraphicFramePr>
            <a:graphicFrameLocks noChangeAspect="1"/>
          </p:cNvGraphicFramePr>
          <p:nvPr/>
        </p:nvGraphicFramePr>
        <p:xfrm>
          <a:off x="3357563" y="2663825"/>
          <a:ext cx="2078037" cy="561975"/>
        </p:xfrm>
        <a:graphic>
          <a:graphicData uri="http://schemas.openxmlformats.org/presentationml/2006/ole">
            <mc:AlternateContent xmlns:mc="http://schemas.openxmlformats.org/markup-compatibility/2006">
              <mc:Choice xmlns:v="urn:schemas-microsoft-com:vml" Requires="v">
                <p:oleObj spid="_x0000_s8198" name="Equation" r:id="rId11" imgW="20116800" imgH="5486400" progId="Equation.DSMT4">
                  <p:embed/>
                </p:oleObj>
              </mc:Choice>
              <mc:Fallback>
                <p:oleObj name="Equation" r:id="rId11" imgW="20116800" imgH="5486400" progId="Equation.DSMT4">
                  <p:embed/>
                  <p:pic>
                    <p:nvPicPr>
                      <p:cNvPr id="0" name="Object 36"/>
                      <p:cNvPicPr>
                        <a:picLocks noChangeAspect="1"/>
                      </p:cNvPicPr>
                      <p:nvPr/>
                    </p:nvPicPr>
                    <p:blipFill>
                      <a:blip r:embed="rId12"/>
                      <a:stretch>
                        <a:fillRect/>
                      </a:stretch>
                    </p:blipFill>
                    <p:spPr>
                      <a:xfrm>
                        <a:off x="3357563" y="2663825"/>
                        <a:ext cx="2078037" cy="561975"/>
                      </a:xfrm>
                      <a:prstGeom prst="rect">
                        <a:avLst/>
                      </a:prstGeom>
                      <a:noFill/>
                      <a:ln w="28575" cap="flat" cmpd="sng">
                        <a:solidFill>
                          <a:srgbClr val="B31B34"/>
                        </a:solidFill>
                        <a:prstDash val="solid"/>
                        <a:miter/>
                        <a:headEnd type="none" w="med" len="med"/>
                        <a:tailEnd type="none" w="med" len="med"/>
                      </a:ln>
                    </p:spPr>
                  </p:pic>
                </p:oleObj>
              </mc:Fallback>
            </mc:AlternateContent>
          </a:graphicData>
        </a:graphic>
      </p:graphicFrame>
      <p:sp>
        <p:nvSpPr>
          <p:cNvPr id="7186" name="Text Box 37"/>
          <p:cNvSpPr txBox="1">
            <a:spLocks noChangeArrowheads="1"/>
          </p:cNvSpPr>
          <p:nvPr/>
        </p:nvSpPr>
        <p:spPr bwMode="auto">
          <a:xfrm>
            <a:off x="606743" y="158433"/>
            <a:ext cx="1750060" cy="460375"/>
          </a:xfrm>
          <a:prstGeom prst="rect">
            <a:avLst/>
          </a:prstGeom>
          <a:noFill/>
          <a:ln w="9525">
            <a:noFill/>
            <a:miter lim="800000"/>
          </a:ln>
        </p:spPr>
        <p:txBody>
          <a:bodyPr wrap="none">
            <a:spAutoFit/>
          </a:bodyPr>
          <a:lstStyle/>
          <a:p>
            <a:pPr marL="342900" indent="-342900">
              <a:buFont typeface="Arial" panose="020B0604020202020204" pitchFamily="34" charset="0"/>
              <a:buChar char="•"/>
            </a:pPr>
            <a:r>
              <a:rPr lang="zh-CN" altLang="en-US" sz="2400" b="1">
                <a:ea typeface="楷体_GB2312" pitchFamily="49" charset="-122"/>
              </a:rPr>
              <a:t>受激辐射</a:t>
            </a:r>
            <a:endParaRPr lang="zh-CN" altLang="en-US" sz="2400" b="1">
              <a:ea typeface="楷体_GB2312" pitchFamily="49" charset="-122"/>
            </a:endParaRPr>
          </a:p>
        </p:txBody>
      </p:sp>
      <p:sp>
        <p:nvSpPr>
          <p:cNvPr id="44070" name="Text Box 38"/>
          <p:cNvSpPr txBox="1">
            <a:spLocks noChangeArrowheads="1"/>
          </p:cNvSpPr>
          <p:nvPr/>
        </p:nvSpPr>
        <p:spPr bwMode="auto">
          <a:xfrm>
            <a:off x="755650" y="3573463"/>
            <a:ext cx="6973888" cy="1187450"/>
          </a:xfrm>
          <a:prstGeom prst="rect">
            <a:avLst/>
          </a:prstGeom>
          <a:solidFill>
            <a:schemeClr val="accent2"/>
          </a:solidFill>
          <a:ln w="9525">
            <a:noFill/>
            <a:miter lim="800000"/>
          </a:ln>
        </p:spPr>
        <p:txBody>
          <a:bodyPr>
            <a:spAutoFit/>
          </a:bodyPr>
          <a:lstStyle/>
          <a:p>
            <a:r>
              <a:rPr lang="zh-CN" altLang="en-US" sz="2400" b="1">
                <a:solidFill>
                  <a:srgbClr val="FFFF00"/>
                </a:solidFill>
                <a:ea typeface="楷体_GB2312" pitchFamily="49" charset="-122"/>
              </a:rPr>
              <a:t>受激辐射：</a:t>
            </a:r>
            <a:r>
              <a:rPr kumimoji="1" lang="zh-CN" altLang="en-US" sz="2400" b="1">
                <a:ea typeface="楷体_GB2312" pitchFamily="49" charset="-122"/>
              </a:rPr>
              <a:t>受激辐射产生的光子与引起受激辐射的</a:t>
            </a:r>
            <a:endParaRPr kumimoji="1" lang="zh-CN" altLang="en-US" sz="2400" b="1">
              <a:ea typeface="楷体_GB2312" pitchFamily="49" charset="-122"/>
            </a:endParaRPr>
          </a:p>
          <a:p>
            <a:r>
              <a:rPr kumimoji="1" lang="zh-CN" altLang="en-US" sz="2400" b="1">
                <a:ea typeface="楷体_GB2312" pitchFamily="49" charset="-122"/>
              </a:rPr>
              <a:t>                   外来光子具有相同的特征（</a:t>
            </a:r>
            <a:r>
              <a:rPr kumimoji="1" lang="zh-CN" altLang="en-US" sz="2400" b="1">
                <a:solidFill>
                  <a:srgbClr val="FF0000"/>
                </a:solidFill>
                <a:ea typeface="楷体_GB2312" pitchFamily="49" charset="-122"/>
              </a:rPr>
              <a:t>频率、相</a:t>
            </a:r>
            <a:endParaRPr kumimoji="1" lang="zh-CN" altLang="en-US" sz="2400" b="1">
              <a:solidFill>
                <a:srgbClr val="FF0000"/>
              </a:solidFill>
              <a:ea typeface="楷体_GB2312" pitchFamily="49" charset="-122"/>
            </a:endParaRPr>
          </a:p>
          <a:p>
            <a:r>
              <a:rPr kumimoji="1" lang="zh-CN" altLang="en-US" sz="2400" b="1">
                <a:solidFill>
                  <a:srgbClr val="FF0000"/>
                </a:solidFill>
                <a:ea typeface="楷体_GB2312" pitchFamily="49" charset="-122"/>
              </a:rPr>
              <a:t>                   位、振动方向及传播方向</a:t>
            </a:r>
            <a:r>
              <a:rPr kumimoji="1" lang="zh-CN" altLang="en-US" sz="2400" b="1">
                <a:ea typeface="楷体_GB2312" pitchFamily="49" charset="-122"/>
              </a:rPr>
              <a:t>均相同）。</a:t>
            </a:r>
            <a:endParaRPr kumimoji="1" lang="zh-CN" altLang="en-US" sz="2400" b="1">
              <a:ea typeface="楷体_GB2312" pitchFamily="49" charset="-122"/>
            </a:endParaRPr>
          </a:p>
        </p:txBody>
      </p:sp>
      <p:sp>
        <p:nvSpPr>
          <p:cNvPr id="44071" name="Text Box 39"/>
          <p:cNvSpPr txBox="1">
            <a:spLocks noChangeArrowheads="1"/>
          </p:cNvSpPr>
          <p:nvPr/>
        </p:nvSpPr>
        <p:spPr bwMode="auto">
          <a:xfrm>
            <a:off x="827088" y="5013325"/>
            <a:ext cx="6924675" cy="457200"/>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受激辐射光子与入射光子属同一状态（光子态）。</a:t>
            </a:r>
            <a:endParaRPr lang="zh-CN" altLang="en-US" sz="2400" b="1">
              <a:solidFill>
                <a:srgbClr val="FFFF00"/>
              </a:solidFill>
              <a:ea typeface="楷体_GB2312" pitchFamily="49" charset="-122"/>
            </a:endParaRPr>
          </a:p>
        </p:txBody>
      </p:sp>
      <p:sp>
        <p:nvSpPr>
          <p:cNvPr id="44072" name="Text Box 40"/>
          <p:cNvSpPr txBox="1">
            <a:spLocks noChangeArrowheads="1"/>
          </p:cNvSpPr>
          <p:nvPr/>
        </p:nvSpPr>
        <p:spPr bwMode="auto">
          <a:xfrm>
            <a:off x="3059113" y="5589588"/>
            <a:ext cx="3398837" cy="519112"/>
          </a:xfrm>
          <a:prstGeom prst="rect">
            <a:avLst/>
          </a:prstGeom>
          <a:gradFill rotWithShape="1">
            <a:gsLst>
              <a:gs pos="0">
                <a:srgbClr val="530D18"/>
              </a:gs>
              <a:gs pos="50000">
                <a:srgbClr val="B31B34"/>
              </a:gs>
              <a:gs pos="100000">
                <a:srgbClr val="530D18"/>
              </a:gs>
            </a:gsLst>
            <a:lin ang="5400000" scaled="1"/>
          </a:gradFill>
          <a:ln w="9525">
            <a:noFill/>
            <a:miter lim="800000"/>
          </a:ln>
        </p:spPr>
        <p:txBody>
          <a:bodyPr wrap="none">
            <a:spAutoFit/>
          </a:bodyPr>
          <a:lstStyle/>
          <a:p>
            <a:r>
              <a:rPr lang="zh-CN" altLang="en-US" sz="2800" b="1">
                <a:ea typeface="楷体_GB2312" pitchFamily="49" charset="-122"/>
              </a:rPr>
              <a:t>受激辐射产生相干光</a:t>
            </a:r>
            <a:endParaRPr lang="zh-CN" altLang="en-US" sz="2800" b="1">
              <a:ea typeface="楷体_GB2312" pitchFamily="49" charset="-122"/>
            </a:endParaRPr>
          </a:p>
        </p:txBody>
      </p:sp>
      <p:sp>
        <p:nvSpPr>
          <p:cNvPr id="36" name="页脚占位符 3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4068"/>
                                        </p:tgtEl>
                                        <p:attrNameLst>
                                          <p:attrName>style.visibility</p:attrName>
                                        </p:attrNameLst>
                                      </p:cBhvr>
                                      <p:to>
                                        <p:strVal val="visible"/>
                                      </p:to>
                                    </p:set>
                                    <p:animEffect transition="in" filter="diamond(in)">
                                      <p:cBhvr>
                                        <p:cTn id="7" dur="2000"/>
                                        <p:tgtEl>
                                          <p:spTgt spid="4406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4070"/>
                                        </p:tgtEl>
                                        <p:attrNameLst>
                                          <p:attrName>style.visibility</p:attrName>
                                        </p:attrNameLst>
                                      </p:cBhvr>
                                      <p:to>
                                        <p:strVal val="visible"/>
                                      </p:to>
                                    </p:set>
                                    <p:animEffect transition="in" filter="checkerboard(across)">
                                      <p:cBhvr>
                                        <p:cTn id="12" dur="500"/>
                                        <p:tgtEl>
                                          <p:spTgt spid="4407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4071"/>
                                        </p:tgtEl>
                                        <p:attrNameLst>
                                          <p:attrName>style.visibility</p:attrName>
                                        </p:attrNameLst>
                                      </p:cBhvr>
                                      <p:to>
                                        <p:strVal val="visible"/>
                                      </p:to>
                                    </p:set>
                                    <p:animEffect transition="in" filter="checkerboard(across)">
                                      <p:cBhvr>
                                        <p:cTn id="17" dur="500"/>
                                        <p:tgtEl>
                                          <p:spTgt spid="4407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44072"/>
                                        </p:tgtEl>
                                        <p:attrNameLst>
                                          <p:attrName>style.visibility</p:attrName>
                                        </p:attrNameLst>
                                      </p:cBhvr>
                                      <p:to>
                                        <p:strVal val="visible"/>
                                      </p:to>
                                    </p:set>
                                    <p:animEffect transition="in" filter="diamond(in)">
                                      <p:cBhvr>
                                        <p:cTn id="22" dur="2000"/>
                                        <p:tgtEl>
                                          <p:spTgt spid="44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0" grpId="0" bldLvl="0" animBg="1" autoUpdateAnimBg="0"/>
      <p:bldP spid="44071" grpId="0"/>
      <p:bldP spid="4407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D19FF742-5381-469F-B417-70123972FB9B}" type="datetime1">
              <a:rPr lang="zh-CN" altLang="en-US" smtClean="0"/>
            </a:fld>
            <a:endParaRPr lang="en-US" altLang="zh-CN"/>
          </a:p>
        </p:txBody>
      </p:sp>
      <p:sp>
        <p:nvSpPr>
          <p:cNvPr id="9" name="灯片编号占位符 3"/>
          <p:cNvSpPr>
            <a:spLocks noGrp="1"/>
          </p:cNvSpPr>
          <p:nvPr>
            <p:ph type="sldNum" sz="quarter" idx="12"/>
          </p:nvPr>
        </p:nvSpPr>
        <p:spPr/>
        <p:txBody>
          <a:bodyPr/>
          <a:lstStyle/>
          <a:p>
            <a:pPr>
              <a:defRPr/>
            </a:pPr>
            <a:fld id="{C522194B-5A93-42A2-8221-11EA4CBE6E02}" type="slidenum">
              <a:rPr lang="en-US" altLang="zh-CN"/>
            </a:fld>
            <a:endParaRPr lang="en-US" altLang="zh-CN"/>
          </a:p>
        </p:txBody>
      </p:sp>
      <p:sp>
        <p:nvSpPr>
          <p:cNvPr id="8200" name="Text Box 6"/>
          <p:cNvSpPr txBox="1">
            <a:spLocks noChangeArrowheads="1"/>
          </p:cNvSpPr>
          <p:nvPr/>
        </p:nvSpPr>
        <p:spPr bwMode="auto">
          <a:xfrm>
            <a:off x="1331913" y="1916748"/>
            <a:ext cx="6256337" cy="1160462"/>
          </a:xfrm>
          <a:prstGeom prst="rect">
            <a:avLst/>
          </a:prstGeom>
          <a:solidFill>
            <a:srgbClr val="FFFF00"/>
          </a:solidFill>
          <a:ln w="9525">
            <a:noFill/>
            <a:miter lim="800000"/>
          </a:ln>
        </p:spPr>
        <p:txBody>
          <a:bodyPr wrap="none">
            <a:spAutoFit/>
          </a:bodyPr>
          <a:lstStyle/>
          <a:p>
            <a:pPr>
              <a:spcBef>
                <a:spcPct val="50000"/>
              </a:spcBef>
            </a:pPr>
            <a:r>
              <a:rPr kumimoji="1" lang="zh-CN" altLang="en-US" sz="2800" b="1">
                <a:solidFill>
                  <a:srgbClr val="0000FF"/>
                </a:solidFill>
                <a:ea typeface="楷体_GB2312" pitchFamily="49" charset="-122"/>
              </a:rPr>
              <a:t>当光与原子相互作用时，自发辐射、</a:t>
            </a:r>
            <a:endParaRPr kumimoji="1" lang="zh-CN" altLang="en-US" sz="2800" b="1">
              <a:solidFill>
                <a:srgbClr val="0000FF"/>
              </a:solidFill>
              <a:ea typeface="楷体_GB2312" pitchFamily="49" charset="-122"/>
            </a:endParaRPr>
          </a:p>
          <a:p>
            <a:pPr>
              <a:spcBef>
                <a:spcPct val="50000"/>
              </a:spcBef>
            </a:pPr>
            <a:r>
              <a:rPr kumimoji="1" lang="zh-CN" altLang="en-US" sz="2800" b="1">
                <a:solidFill>
                  <a:srgbClr val="0000FF"/>
                </a:solidFill>
                <a:ea typeface="楷体_GB2312" pitchFamily="49" charset="-122"/>
              </a:rPr>
              <a:t>受激吸收和受激辐射同时存在三种过程</a:t>
            </a:r>
            <a:endParaRPr lang="zh-CN" altLang="en-US" sz="2800" b="1">
              <a:solidFill>
                <a:srgbClr val="0000FF"/>
              </a:solidFill>
              <a:ea typeface="楷体_GB2312" pitchFamily="49" charset="-122"/>
            </a:endParaRPr>
          </a:p>
        </p:txBody>
      </p:sp>
      <p:sp>
        <p:nvSpPr>
          <p:cNvPr id="45063" name="Text Box 7"/>
          <p:cNvSpPr txBox="1">
            <a:spLocks noChangeArrowheads="1"/>
          </p:cNvSpPr>
          <p:nvPr/>
        </p:nvSpPr>
        <p:spPr bwMode="auto">
          <a:xfrm>
            <a:off x="1043305" y="3573145"/>
            <a:ext cx="6894195" cy="829945"/>
          </a:xfrm>
          <a:prstGeom prst="rect">
            <a:avLst/>
          </a:prstGeom>
          <a:noFill/>
          <a:ln w="9525">
            <a:noFill/>
            <a:miter lim="800000"/>
          </a:ln>
        </p:spPr>
        <p:txBody>
          <a:bodyPr wrap="square">
            <a:spAutoFit/>
          </a:bodyPr>
          <a:lstStyle/>
          <a:p>
            <a:r>
              <a:rPr lang="en-US" altLang="zh-CN" sz="2800" b="1">
                <a:solidFill>
                  <a:schemeClr val="accent1"/>
                </a:solidFill>
                <a:ea typeface="楷体_GB2312" pitchFamily="49" charset="-122"/>
              </a:rPr>
              <a:t>    </a:t>
            </a:r>
            <a:r>
              <a:rPr lang="zh-CN" altLang="en-US" sz="2000" b="1">
                <a:ea typeface="楷体_GB2312" pitchFamily="49" charset="-122"/>
              </a:rPr>
              <a:t>热平衡状态下，高能级上原子数少于低能级上原子数，故正常情况下，吸收比发射更频繁，其差额由自发辐射补偿。</a:t>
            </a:r>
            <a:endParaRPr lang="zh-CN" altLang="en-US" sz="2000" b="1">
              <a:ea typeface="楷体_GB2312" pitchFamily="49" charset="-122"/>
            </a:endParaRPr>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Effect transition="in" filter="checkerboard(across)">
                                      <p:cBhvr>
                                        <p:cTn id="7"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EC3E26D4-9AFD-42B3-B854-F6DA8D678272}" type="datetime1">
              <a:rPr lang="zh-CN" altLang="en-US" smtClean="0"/>
            </a:fld>
            <a:endParaRPr lang="en-US" altLang="zh-CN"/>
          </a:p>
        </p:txBody>
      </p:sp>
      <p:sp>
        <p:nvSpPr>
          <p:cNvPr id="9" name="灯片编号占位符 3"/>
          <p:cNvSpPr>
            <a:spLocks noGrp="1"/>
          </p:cNvSpPr>
          <p:nvPr>
            <p:ph type="sldNum" sz="quarter" idx="12"/>
          </p:nvPr>
        </p:nvSpPr>
        <p:spPr/>
        <p:txBody>
          <a:bodyPr/>
          <a:lstStyle/>
          <a:p>
            <a:pPr>
              <a:defRPr/>
            </a:pPr>
            <a:fld id="{B76BFE85-98FD-4EDA-B022-595F9CD3BB44}" type="slidenum">
              <a:rPr lang="en-US" altLang="zh-CN"/>
            </a:fld>
            <a:endParaRPr lang="en-US" altLang="zh-CN"/>
          </a:p>
        </p:txBody>
      </p:sp>
      <p:sp>
        <p:nvSpPr>
          <p:cNvPr id="46082" name="Text Box 2"/>
          <p:cNvSpPr txBox="1">
            <a:spLocks noChangeArrowheads="1"/>
          </p:cNvSpPr>
          <p:nvPr/>
        </p:nvSpPr>
        <p:spPr bwMode="auto">
          <a:xfrm>
            <a:off x="611505" y="836613"/>
            <a:ext cx="4140200" cy="521970"/>
          </a:xfrm>
          <a:prstGeom prst="rect">
            <a:avLst/>
          </a:prstGeom>
          <a:noFill/>
          <a:ln w="9525">
            <a:noFill/>
            <a:miter lim="800000"/>
          </a:ln>
        </p:spPr>
        <p:txBody>
          <a:bodyPr>
            <a:spAutoFit/>
          </a:bodyPr>
          <a:lstStyle/>
          <a:p>
            <a:r>
              <a:rPr lang="zh-CN" altLang="en-US" sz="2800" b="1">
                <a:ea typeface="楷体_GB2312" pitchFamily="49" charset="-122"/>
              </a:rPr>
              <a:t>二、激光产生的必要条件</a:t>
            </a:r>
            <a:endParaRPr lang="zh-CN" altLang="en-US" sz="2800" b="1">
              <a:ea typeface="楷体_GB2312" pitchFamily="49" charset="-122"/>
            </a:endParaRPr>
          </a:p>
        </p:txBody>
      </p:sp>
      <p:grpSp>
        <p:nvGrpSpPr>
          <p:cNvPr id="2" name="Group 3"/>
          <p:cNvGrpSpPr/>
          <p:nvPr/>
        </p:nvGrpSpPr>
        <p:grpSpPr bwMode="auto">
          <a:xfrm>
            <a:off x="1376045" y="2506980"/>
            <a:ext cx="6903085" cy="3350895"/>
            <a:chOff x="219" y="972"/>
            <a:chExt cx="4996" cy="2718"/>
          </a:xfrm>
        </p:grpSpPr>
        <p:pic>
          <p:nvPicPr>
            <p:cNvPr id="9225" name="Picture 4" descr="2-2"/>
            <p:cNvPicPr>
              <a:picLocks noChangeAspect="1" noChangeArrowheads="1"/>
            </p:cNvPicPr>
            <p:nvPr/>
          </p:nvPicPr>
          <p:blipFill>
            <a:blip r:embed="rId1" cstate="print"/>
            <a:srcRect/>
            <a:stretch>
              <a:fillRect/>
            </a:stretch>
          </p:blipFill>
          <p:spPr bwMode="auto">
            <a:xfrm>
              <a:off x="219" y="972"/>
              <a:ext cx="3869" cy="2718"/>
            </a:xfrm>
            <a:prstGeom prst="rect">
              <a:avLst/>
            </a:prstGeom>
            <a:noFill/>
            <a:ln w="9525">
              <a:noFill/>
              <a:miter lim="800000"/>
              <a:headEnd/>
              <a:tailEnd/>
            </a:ln>
          </p:spPr>
        </p:pic>
        <p:graphicFrame>
          <p:nvGraphicFramePr>
            <p:cNvPr id="9218" name="Object 5"/>
            <p:cNvGraphicFramePr>
              <a:graphicFrameLocks noChangeAspect="1"/>
            </p:cNvGraphicFramePr>
            <p:nvPr/>
          </p:nvGraphicFramePr>
          <p:xfrm>
            <a:off x="2855" y="1254"/>
            <a:ext cx="2360" cy="992"/>
          </p:xfrm>
          <a:graphic>
            <a:graphicData uri="http://schemas.openxmlformats.org/presentationml/2006/ole">
              <mc:AlternateContent xmlns:mc="http://schemas.openxmlformats.org/markup-compatibility/2006">
                <mc:Choice xmlns:v="urn:schemas-microsoft-com:vml" Requires="v">
                  <p:oleObj spid="_x0000_s10241" name="Equation" r:id="rId2" imgW="25298400" imgH="10668000" progId="Equation.DSMT4">
                    <p:embed/>
                  </p:oleObj>
                </mc:Choice>
                <mc:Fallback>
                  <p:oleObj name="Equation" r:id="rId2" imgW="25298400" imgH="10668000" progId="Equation.DSMT4">
                    <p:embed/>
                    <p:pic>
                      <p:nvPicPr>
                        <p:cNvPr id="0" name="Object 5"/>
                        <p:cNvPicPr>
                          <a:picLocks noChangeAspect="1"/>
                        </p:cNvPicPr>
                        <p:nvPr/>
                      </p:nvPicPr>
                      <p:blipFill>
                        <a:blip r:embed="rId3"/>
                        <a:stretch>
                          <a:fillRect/>
                        </a:stretch>
                      </p:blipFill>
                      <p:spPr>
                        <a:xfrm>
                          <a:off x="2855" y="1254"/>
                          <a:ext cx="2360" cy="992"/>
                        </a:xfrm>
                        <a:prstGeom prst="rect">
                          <a:avLst/>
                        </a:prstGeom>
                        <a:solidFill>
                          <a:srgbClr val="CCFFFF"/>
                        </a:solidFill>
                        <a:ln w="9525">
                          <a:noFill/>
                        </a:ln>
                      </p:spPr>
                    </p:pic>
                  </p:oleObj>
                </mc:Fallback>
              </mc:AlternateContent>
            </a:graphicData>
          </a:graphic>
        </p:graphicFrame>
      </p:grpSp>
      <p:sp>
        <p:nvSpPr>
          <p:cNvPr id="46086" name="Text Box 6"/>
          <p:cNvSpPr txBox="1">
            <a:spLocks noChangeArrowheads="1"/>
          </p:cNvSpPr>
          <p:nvPr/>
        </p:nvSpPr>
        <p:spPr bwMode="auto">
          <a:xfrm>
            <a:off x="755015" y="1628775"/>
            <a:ext cx="3644900" cy="519113"/>
          </a:xfrm>
          <a:prstGeom prst="rect">
            <a:avLst/>
          </a:prstGeom>
          <a:noFill/>
          <a:ln w="9525">
            <a:noFill/>
            <a:miter lim="800000"/>
          </a:ln>
        </p:spPr>
        <p:txBody>
          <a:bodyPr>
            <a:spAutoFit/>
          </a:bodyPr>
          <a:lstStyle/>
          <a:p>
            <a:r>
              <a:rPr lang="en-US" altLang="zh-CN" sz="2800" b="1">
                <a:ea typeface="楷体_GB2312" pitchFamily="49" charset="-122"/>
              </a:rPr>
              <a:t>1. </a:t>
            </a:r>
            <a:r>
              <a:rPr lang="zh-CN" altLang="en-US" sz="2800" b="1">
                <a:ea typeface="楷体_GB2312" pitchFamily="49" charset="-122"/>
              </a:rPr>
              <a:t>粒子数反转分布</a:t>
            </a:r>
            <a:endParaRPr lang="zh-CN" altLang="en-US" sz="2800" b="1">
              <a:ea typeface="楷体_GB2312" pitchFamily="49" charset="-122"/>
            </a:endParaRPr>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blinds(horizontal)">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086"/>
                                        </p:tgtEl>
                                        <p:attrNameLst>
                                          <p:attrName>style.visibility</p:attrName>
                                        </p:attrNameLst>
                                      </p:cBhvr>
                                      <p:to>
                                        <p:strVal val="visible"/>
                                      </p:to>
                                    </p:set>
                                    <p:animEffect transition="in" filter="blinds(horizontal)">
                                      <p:cBhvr>
                                        <p:cTn id="12" dur="500"/>
                                        <p:tgtEl>
                                          <p:spTgt spid="460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utoUpdateAnimBg="0"/>
      <p:bldP spid="4608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1"/>
          <p:cNvSpPr>
            <a:spLocks noGrp="1"/>
          </p:cNvSpPr>
          <p:nvPr>
            <p:ph type="dt" sz="quarter" idx="10"/>
          </p:nvPr>
        </p:nvSpPr>
        <p:spPr/>
        <p:txBody>
          <a:bodyPr/>
          <a:lstStyle/>
          <a:p>
            <a:pPr>
              <a:defRPr/>
            </a:pPr>
            <a:fld id="{02BEC380-E014-4619-A62C-395F72DCD862}" type="datetime1">
              <a:rPr lang="zh-CN" altLang="en-US" smtClean="0"/>
            </a:fld>
            <a:endParaRPr lang="en-US" altLang="zh-CN"/>
          </a:p>
        </p:txBody>
      </p:sp>
      <p:sp>
        <p:nvSpPr>
          <p:cNvPr id="48" name="灯片编号占位符 3"/>
          <p:cNvSpPr>
            <a:spLocks noGrp="1"/>
          </p:cNvSpPr>
          <p:nvPr>
            <p:ph type="sldNum" sz="quarter" idx="12"/>
          </p:nvPr>
        </p:nvSpPr>
        <p:spPr/>
        <p:txBody>
          <a:bodyPr/>
          <a:lstStyle/>
          <a:p>
            <a:pPr>
              <a:defRPr/>
            </a:pPr>
            <a:fld id="{5C698A45-3964-4774-A9F5-E4B73D9B9F45}" type="slidenum">
              <a:rPr lang="en-US" altLang="zh-CN"/>
            </a:fld>
            <a:endParaRPr lang="en-US" altLang="zh-CN"/>
          </a:p>
        </p:txBody>
      </p:sp>
      <p:grpSp>
        <p:nvGrpSpPr>
          <p:cNvPr id="2" name="Group 2"/>
          <p:cNvGrpSpPr/>
          <p:nvPr/>
        </p:nvGrpSpPr>
        <p:grpSpPr bwMode="auto">
          <a:xfrm>
            <a:off x="285750" y="823913"/>
            <a:ext cx="6124575" cy="2090737"/>
            <a:chOff x="180" y="519"/>
            <a:chExt cx="3858" cy="1317"/>
          </a:xfrm>
        </p:grpSpPr>
        <p:grpSp>
          <p:nvGrpSpPr>
            <p:cNvPr id="10275" name="Group 3"/>
            <p:cNvGrpSpPr/>
            <p:nvPr/>
          </p:nvGrpSpPr>
          <p:grpSpPr bwMode="auto">
            <a:xfrm>
              <a:off x="2148" y="896"/>
              <a:ext cx="1890" cy="940"/>
              <a:chOff x="1584" y="421"/>
              <a:chExt cx="2208" cy="1194"/>
            </a:xfrm>
          </p:grpSpPr>
          <p:grpSp>
            <p:nvGrpSpPr>
              <p:cNvPr id="10277" name="Group 4"/>
              <p:cNvGrpSpPr/>
              <p:nvPr/>
            </p:nvGrpSpPr>
            <p:grpSpPr bwMode="auto">
              <a:xfrm>
                <a:off x="1920" y="624"/>
                <a:ext cx="1872" cy="768"/>
                <a:chOff x="816" y="2496"/>
                <a:chExt cx="1632" cy="768"/>
              </a:xfrm>
            </p:grpSpPr>
            <p:sp>
              <p:nvSpPr>
                <p:cNvPr id="10287" name="Line 5"/>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10288" name="Line 6"/>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10246" name="Object 7"/>
              <p:cNvGraphicFramePr>
                <a:graphicFrameLocks noChangeAspect="1"/>
              </p:cNvGraphicFramePr>
              <p:nvPr/>
            </p:nvGraphicFramePr>
            <p:xfrm>
              <a:off x="1584" y="421"/>
              <a:ext cx="359" cy="428"/>
            </p:xfrm>
            <a:graphic>
              <a:graphicData uri="http://schemas.openxmlformats.org/presentationml/2006/ole">
                <mc:AlternateContent xmlns:mc="http://schemas.openxmlformats.org/markup-compatibility/2006">
                  <mc:Choice xmlns:v="urn:schemas-microsoft-com:vml" Requires="v">
                    <p:oleObj spid="_x0000_s11265" name="Equation" r:id="rId1" imgW="4572000" imgH="5486400" progId="Equation.DSMT4">
                      <p:embed/>
                    </p:oleObj>
                  </mc:Choice>
                  <mc:Fallback>
                    <p:oleObj name="Equation" r:id="rId1" imgW="4572000" imgH="5486400" progId="Equation.DSMT4">
                      <p:embed/>
                      <p:pic>
                        <p:nvPicPr>
                          <p:cNvPr id="0" name="Object 7"/>
                          <p:cNvPicPr>
                            <a:picLocks noChangeAspect="1"/>
                          </p:cNvPicPr>
                          <p:nvPr/>
                        </p:nvPicPr>
                        <p:blipFill>
                          <a:blip r:embed="rId2"/>
                          <a:stretch>
                            <a:fillRect/>
                          </a:stretch>
                        </p:blipFill>
                        <p:spPr>
                          <a:xfrm>
                            <a:off x="1584" y="421"/>
                            <a:ext cx="359" cy="428"/>
                          </a:xfrm>
                          <a:prstGeom prst="rect">
                            <a:avLst/>
                          </a:prstGeom>
                          <a:noFill/>
                          <a:ln w="9525">
                            <a:noFill/>
                          </a:ln>
                        </p:spPr>
                      </p:pic>
                    </p:oleObj>
                  </mc:Fallback>
                </mc:AlternateContent>
              </a:graphicData>
            </a:graphic>
          </p:graphicFrame>
          <p:graphicFrame>
            <p:nvGraphicFramePr>
              <p:cNvPr id="10247" name="Object 8"/>
              <p:cNvGraphicFramePr>
                <a:graphicFrameLocks noChangeAspect="1"/>
              </p:cNvGraphicFramePr>
              <p:nvPr/>
            </p:nvGraphicFramePr>
            <p:xfrm>
              <a:off x="1584" y="1188"/>
              <a:ext cx="332" cy="427"/>
            </p:xfrm>
            <a:graphic>
              <a:graphicData uri="http://schemas.openxmlformats.org/presentationml/2006/ole">
                <mc:AlternateContent xmlns:mc="http://schemas.openxmlformats.org/markup-compatibility/2006">
                  <mc:Choice xmlns:v="urn:schemas-microsoft-com:vml" Requires="v">
                    <p:oleObj spid="_x0000_s11266" name="Equation" r:id="rId3" imgW="4267200" imgH="5486400" progId="Equation.DSMT4">
                      <p:embed/>
                    </p:oleObj>
                  </mc:Choice>
                  <mc:Fallback>
                    <p:oleObj name="Equation" r:id="rId3" imgW="4267200" imgH="5486400" progId="Equation.DSMT4">
                      <p:embed/>
                      <p:pic>
                        <p:nvPicPr>
                          <p:cNvPr id="0" name="Object 8"/>
                          <p:cNvPicPr>
                            <a:picLocks noChangeAspect="1"/>
                          </p:cNvPicPr>
                          <p:nvPr/>
                        </p:nvPicPr>
                        <p:blipFill>
                          <a:blip r:embed="rId4"/>
                          <a:stretch>
                            <a:fillRect/>
                          </a:stretch>
                        </p:blipFill>
                        <p:spPr>
                          <a:xfrm>
                            <a:off x="1584" y="1188"/>
                            <a:ext cx="332" cy="427"/>
                          </a:xfrm>
                          <a:prstGeom prst="rect">
                            <a:avLst/>
                          </a:prstGeom>
                          <a:noFill/>
                          <a:ln w="9525">
                            <a:noFill/>
                          </a:ln>
                        </p:spPr>
                      </p:pic>
                    </p:oleObj>
                  </mc:Fallback>
                </mc:AlternateContent>
              </a:graphicData>
            </a:graphic>
          </p:graphicFrame>
          <p:sp>
            <p:nvSpPr>
              <p:cNvPr id="10278" name="Oval 9"/>
              <p:cNvSpPr>
                <a:spLocks noChangeArrowheads="1"/>
              </p:cNvSpPr>
              <p:nvPr/>
            </p:nvSpPr>
            <p:spPr bwMode="auto">
              <a:xfrm>
                <a:off x="2592"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79" name="Oval 10"/>
              <p:cNvSpPr>
                <a:spLocks noChangeArrowheads="1"/>
              </p:cNvSpPr>
              <p:nvPr/>
            </p:nvSpPr>
            <p:spPr bwMode="auto">
              <a:xfrm>
                <a:off x="2352"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0" name="Oval 11"/>
              <p:cNvSpPr>
                <a:spLocks noChangeArrowheads="1"/>
              </p:cNvSpPr>
              <p:nvPr/>
            </p:nvSpPr>
            <p:spPr bwMode="auto">
              <a:xfrm>
                <a:off x="2880"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1" name="Oval 12"/>
              <p:cNvSpPr>
                <a:spLocks noChangeArrowheads="1"/>
              </p:cNvSpPr>
              <p:nvPr/>
            </p:nvSpPr>
            <p:spPr bwMode="auto">
              <a:xfrm>
                <a:off x="2064"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2" name="Oval 13"/>
              <p:cNvSpPr>
                <a:spLocks noChangeArrowheads="1"/>
              </p:cNvSpPr>
              <p:nvPr/>
            </p:nvSpPr>
            <p:spPr bwMode="auto">
              <a:xfrm>
                <a:off x="3120"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3" name="Oval 14"/>
              <p:cNvSpPr>
                <a:spLocks noChangeArrowheads="1"/>
              </p:cNvSpPr>
              <p:nvPr/>
            </p:nvSpPr>
            <p:spPr bwMode="auto">
              <a:xfrm>
                <a:off x="3408" y="1296"/>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4" name="Oval 15"/>
              <p:cNvSpPr>
                <a:spLocks noChangeArrowheads="1"/>
              </p:cNvSpPr>
              <p:nvPr/>
            </p:nvSpPr>
            <p:spPr bwMode="auto">
              <a:xfrm>
                <a:off x="2496" y="52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5" name="Oval 16"/>
              <p:cNvSpPr>
                <a:spLocks noChangeArrowheads="1"/>
              </p:cNvSpPr>
              <p:nvPr/>
            </p:nvSpPr>
            <p:spPr bwMode="auto">
              <a:xfrm>
                <a:off x="2784" y="52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86" name="Oval 17"/>
              <p:cNvSpPr>
                <a:spLocks noChangeArrowheads="1"/>
              </p:cNvSpPr>
              <p:nvPr/>
            </p:nvSpPr>
            <p:spPr bwMode="auto">
              <a:xfrm>
                <a:off x="3072" y="52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grpSp>
        <p:sp>
          <p:nvSpPr>
            <p:cNvPr id="10276" name="Text Box 18"/>
            <p:cNvSpPr txBox="1">
              <a:spLocks noChangeArrowheads="1"/>
            </p:cNvSpPr>
            <p:nvPr/>
          </p:nvSpPr>
          <p:spPr bwMode="auto">
            <a:xfrm>
              <a:off x="180" y="519"/>
              <a:ext cx="1984" cy="327"/>
            </a:xfrm>
            <a:prstGeom prst="rect">
              <a:avLst/>
            </a:prstGeom>
            <a:gradFill rotWithShape="0">
              <a:gsLst>
                <a:gs pos="0">
                  <a:srgbClr val="FFFFFF"/>
                </a:gs>
                <a:gs pos="50000">
                  <a:srgbClr val="CCFFFF"/>
                </a:gs>
                <a:gs pos="100000">
                  <a:srgbClr val="FFFFFF"/>
                </a:gs>
              </a:gsLst>
              <a:lin ang="5400000" scaled="1"/>
            </a:gradFill>
            <a:ln w="9525">
              <a:noFill/>
              <a:miter lim="800000"/>
            </a:ln>
          </p:spPr>
          <p:txBody>
            <a:bodyPr>
              <a:spAutoFit/>
            </a:bodyPr>
            <a:lstStyle/>
            <a:p>
              <a:r>
                <a:rPr lang="zh-CN" altLang="en-US" sz="2800" b="1">
                  <a:solidFill>
                    <a:srgbClr val="3333FF"/>
                  </a:solidFill>
                  <a:ea typeface="楷体_GB2312" pitchFamily="49" charset="-122"/>
                </a:rPr>
                <a:t>粒子数正常分布：</a:t>
              </a:r>
              <a:endParaRPr lang="zh-CN" altLang="en-US" sz="2800" b="1">
                <a:solidFill>
                  <a:srgbClr val="3333FF"/>
                </a:solidFill>
                <a:ea typeface="楷体_GB2312" pitchFamily="49" charset="-122"/>
              </a:endParaRPr>
            </a:p>
          </p:txBody>
        </p:sp>
        <p:graphicFrame>
          <p:nvGraphicFramePr>
            <p:cNvPr id="10245" name="Object 19"/>
            <p:cNvGraphicFramePr>
              <a:graphicFrameLocks noChangeAspect="1"/>
            </p:cNvGraphicFramePr>
            <p:nvPr/>
          </p:nvGraphicFramePr>
          <p:xfrm>
            <a:off x="939" y="1139"/>
            <a:ext cx="989" cy="481"/>
          </p:xfrm>
          <a:graphic>
            <a:graphicData uri="http://schemas.openxmlformats.org/presentationml/2006/ole">
              <mc:AlternateContent xmlns:mc="http://schemas.openxmlformats.org/markup-compatibility/2006">
                <mc:Choice xmlns:v="urn:schemas-microsoft-com:vml" Requires="v">
                  <p:oleObj spid="_x0000_s11267" name="Equation" r:id="rId5" imgW="11277600" imgH="5486400" progId="Equation.DSMT4">
                    <p:embed/>
                  </p:oleObj>
                </mc:Choice>
                <mc:Fallback>
                  <p:oleObj name="Equation" r:id="rId5" imgW="11277600" imgH="5486400" progId="Equation.DSMT4">
                    <p:embed/>
                    <p:pic>
                      <p:nvPicPr>
                        <p:cNvPr id="0" name="Object 19"/>
                        <p:cNvPicPr>
                          <a:picLocks noChangeAspect="1"/>
                        </p:cNvPicPr>
                        <p:nvPr/>
                      </p:nvPicPr>
                      <p:blipFill>
                        <a:blip r:embed="rId6"/>
                        <a:stretch>
                          <a:fillRect/>
                        </a:stretch>
                      </p:blipFill>
                      <p:spPr>
                        <a:xfrm>
                          <a:off x="939" y="1139"/>
                          <a:ext cx="989" cy="481"/>
                        </a:xfrm>
                        <a:prstGeom prst="rect">
                          <a:avLst/>
                        </a:prstGeom>
                        <a:gradFill rotWithShape="0">
                          <a:gsLst>
                            <a:gs pos="0">
                              <a:srgbClr val="FFFFFF"/>
                            </a:gs>
                            <a:gs pos="50000">
                              <a:srgbClr val="FFCCFF"/>
                            </a:gs>
                            <a:gs pos="100000">
                              <a:srgbClr val="FFFFFF"/>
                            </a:gs>
                          </a:gsLst>
                          <a:lin ang="5400000" scaled="1"/>
                          <a:tileRect/>
                        </a:gradFill>
                        <a:ln w="9525">
                          <a:noFill/>
                        </a:ln>
                        <a:effectLst>
                          <a:outerShdw dist="107763" dir="13499999" algn="ctr" rotWithShape="0">
                            <a:srgbClr val="808080"/>
                          </a:outerShdw>
                        </a:effectLst>
                      </p:spPr>
                    </p:pic>
                  </p:oleObj>
                </mc:Fallback>
              </mc:AlternateContent>
            </a:graphicData>
          </a:graphic>
        </p:graphicFrame>
      </p:grpSp>
      <p:grpSp>
        <p:nvGrpSpPr>
          <p:cNvPr id="5" name="Group 20"/>
          <p:cNvGrpSpPr/>
          <p:nvPr/>
        </p:nvGrpSpPr>
        <p:grpSpPr bwMode="auto">
          <a:xfrm>
            <a:off x="984250" y="273050"/>
            <a:ext cx="7280275" cy="554038"/>
            <a:chOff x="552" y="96"/>
            <a:chExt cx="4586" cy="349"/>
          </a:xfrm>
        </p:grpSpPr>
        <p:grpSp>
          <p:nvGrpSpPr>
            <p:cNvPr id="10269" name="Group 21"/>
            <p:cNvGrpSpPr/>
            <p:nvPr/>
          </p:nvGrpSpPr>
          <p:grpSpPr bwMode="auto">
            <a:xfrm>
              <a:off x="552" y="96"/>
              <a:ext cx="1951" cy="339"/>
              <a:chOff x="597" y="96"/>
              <a:chExt cx="1951" cy="339"/>
            </a:xfrm>
          </p:grpSpPr>
          <p:sp>
            <p:nvSpPr>
              <p:cNvPr id="10273" name="Text Box 22"/>
              <p:cNvSpPr txBox="1">
                <a:spLocks noChangeArrowheads="1"/>
              </p:cNvSpPr>
              <p:nvPr/>
            </p:nvSpPr>
            <p:spPr bwMode="auto">
              <a:xfrm>
                <a:off x="597" y="108"/>
                <a:ext cx="1916" cy="327"/>
              </a:xfrm>
              <a:prstGeom prst="rect">
                <a:avLst/>
              </a:prstGeom>
              <a:gradFill rotWithShape="0">
                <a:gsLst>
                  <a:gs pos="0">
                    <a:srgbClr val="CCFFCC"/>
                  </a:gs>
                  <a:gs pos="50000">
                    <a:srgbClr val="FFFFFF"/>
                  </a:gs>
                  <a:gs pos="100000">
                    <a:srgbClr val="CCFFCC"/>
                  </a:gs>
                </a:gsLst>
                <a:lin ang="5400000" scaled="1"/>
              </a:gradFill>
              <a:ln w="9525">
                <a:noFill/>
                <a:miter lim="800000"/>
              </a:ln>
            </p:spPr>
            <p:txBody>
              <a:bodyPr wrap="none">
                <a:spAutoFit/>
              </a:bodyPr>
              <a:lstStyle/>
              <a:p>
                <a:r>
                  <a:rPr lang="zh-CN" altLang="en-US" sz="2800" b="1">
                    <a:solidFill>
                      <a:srgbClr val="D60093"/>
                    </a:solidFill>
                    <a:ea typeface="楷体_GB2312" pitchFamily="49" charset="-122"/>
                  </a:rPr>
                  <a:t>受激辐射：</a:t>
                </a:r>
                <a:r>
                  <a:rPr lang="zh-CN" altLang="en-US" sz="2800" b="1">
                    <a:solidFill>
                      <a:srgbClr val="3333FF"/>
                    </a:solidFill>
                    <a:ea typeface="楷体_GB2312" pitchFamily="49" charset="-122"/>
                  </a:rPr>
                  <a:t>光子数</a:t>
                </a:r>
                <a:endParaRPr lang="zh-CN" altLang="en-US" sz="2800" b="1">
                  <a:solidFill>
                    <a:srgbClr val="3333FF"/>
                  </a:solidFill>
                  <a:ea typeface="楷体_GB2312" pitchFamily="49" charset="-122"/>
                </a:endParaRPr>
              </a:p>
            </p:txBody>
          </p:sp>
          <p:sp>
            <p:nvSpPr>
              <p:cNvPr id="10274" name="Line 23"/>
              <p:cNvSpPr>
                <a:spLocks noChangeShapeType="1"/>
              </p:cNvSpPr>
              <p:nvPr/>
            </p:nvSpPr>
            <p:spPr bwMode="auto">
              <a:xfrm flipV="1">
                <a:off x="2548" y="96"/>
                <a:ext cx="0" cy="310"/>
              </a:xfrm>
              <a:prstGeom prst="line">
                <a:avLst/>
              </a:prstGeom>
              <a:noFill/>
              <a:ln w="28575">
                <a:solidFill>
                  <a:srgbClr val="FF0000"/>
                </a:solidFill>
                <a:round/>
                <a:tailEnd type="triangle" w="med" len="med"/>
              </a:ln>
            </p:spPr>
            <p:txBody>
              <a:bodyPr/>
              <a:lstStyle/>
              <a:p>
                <a:endParaRPr lang="zh-CN" altLang="en-US"/>
              </a:p>
            </p:txBody>
          </p:sp>
        </p:grpSp>
        <p:grpSp>
          <p:nvGrpSpPr>
            <p:cNvPr id="10270" name="Group 24"/>
            <p:cNvGrpSpPr/>
            <p:nvPr/>
          </p:nvGrpSpPr>
          <p:grpSpPr bwMode="auto">
            <a:xfrm>
              <a:off x="3190" y="108"/>
              <a:ext cx="1948" cy="337"/>
              <a:chOff x="3228" y="108"/>
              <a:chExt cx="1948" cy="337"/>
            </a:xfrm>
          </p:grpSpPr>
          <p:sp>
            <p:nvSpPr>
              <p:cNvPr id="10271" name="Text Box 25"/>
              <p:cNvSpPr txBox="1">
                <a:spLocks noChangeArrowheads="1"/>
              </p:cNvSpPr>
              <p:nvPr/>
            </p:nvSpPr>
            <p:spPr bwMode="auto">
              <a:xfrm>
                <a:off x="3228" y="108"/>
                <a:ext cx="1916" cy="327"/>
              </a:xfrm>
              <a:prstGeom prst="rect">
                <a:avLst/>
              </a:prstGeom>
              <a:gradFill rotWithShape="0">
                <a:gsLst>
                  <a:gs pos="0">
                    <a:srgbClr val="CCFFCC"/>
                  </a:gs>
                  <a:gs pos="50000">
                    <a:srgbClr val="FFFFFF"/>
                  </a:gs>
                  <a:gs pos="100000">
                    <a:srgbClr val="CCFFCC"/>
                  </a:gs>
                </a:gsLst>
                <a:lin ang="5400000" scaled="1"/>
              </a:gradFill>
              <a:ln w="9525">
                <a:noFill/>
                <a:miter lim="800000"/>
              </a:ln>
            </p:spPr>
            <p:txBody>
              <a:bodyPr wrap="none">
                <a:spAutoFit/>
              </a:bodyPr>
              <a:lstStyle/>
              <a:p>
                <a:r>
                  <a:rPr lang="zh-CN" altLang="en-US" sz="2800" b="1">
                    <a:solidFill>
                      <a:srgbClr val="D60093"/>
                    </a:solidFill>
                    <a:ea typeface="楷体_GB2312" pitchFamily="49" charset="-122"/>
                  </a:rPr>
                  <a:t>受激吸收：</a:t>
                </a:r>
                <a:r>
                  <a:rPr lang="zh-CN" altLang="en-US" sz="2800" b="1">
                    <a:solidFill>
                      <a:srgbClr val="3333FF"/>
                    </a:solidFill>
                    <a:ea typeface="楷体_GB2312" pitchFamily="49" charset="-122"/>
                  </a:rPr>
                  <a:t>光子数</a:t>
                </a:r>
                <a:endParaRPr lang="zh-CN" altLang="en-US" sz="2800" b="1">
                  <a:solidFill>
                    <a:srgbClr val="3333FF"/>
                  </a:solidFill>
                  <a:ea typeface="楷体_GB2312" pitchFamily="49" charset="-122"/>
                </a:endParaRPr>
              </a:p>
            </p:txBody>
          </p:sp>
          <p:sp>
            <p:nvSpPr>
              <p:cNvPr id="10272" name="Line 26"/>
              <p:cNvSpPr>
                <a:spLocks noChangeShapeType="1"/>
              </p:cNvSpPr>
              <p:nvPr/>
            </p:nvSpPr>
            <p:spPr bwMode="auto">
              <a:xfrm>
                <a:off x="5176" y="150"/>
                <a:ext cx="0" cy="295"/>
              </a:xfrm>
              <a:prstGeom prst="line">
                <a:avLst/>
              </a:prstGeom>
              <a:noFill/>
              <a:ln w="28575">
                <a:solidFill>
                  <a:srgbClr val="FF0000"/>
                </a:solidFill>
                <a:round/>
                <a:tailEnd type="triangle" w="med" len="med"/>
              </a:ln>
            </p:spPr>
            <p:txBody>
              <a:bodyPr/>
              <a:lstStyle/>
              <a:p>
                <a:endParaRPr lang="zh-CN" altLang="en-US"/>
              </a:p>
            </p:txBody>
          </p:sp>
        </p:grpSp>
      </p:grpSp>
      <p:sp>
        <p:nvSpPr>
          <p:cNvPr id="47131" name="Text Box 27"/>
          <p:cNvSpPr txBox="1">
            <a:spLocks noChangeArrowheads="1"/>
          </p:cNvSpPr>
          <p:nvPr/>
        </p:nvSpPr>
        <p:spPr bwMode="auto">
          <a:xfrm>
            <a:off x="1130300" y="3071813"/>
            <a:ext cx="6943725" cy="476250"/>
          </a:xfrm>
          <a:prstGeom prst="rect">
            <a:avLst/>
          </a:prstGeom>
          <a:noFill/>
          <a:ln w="19050">
            <a:solidFill>
              <a:srgbClr val="003399"/>
            </a:solidFill>
            <a:miter lim="800000"/>
          </a:ln>
        </p:spPr>
        <p:txBody>
          <a:bodyPr wrap="none">
            <a:spAutoFit/>
          </a:bodyPr>
          <a:lstStyle/>
          <a:p>
            <a:r>
              <a:rPr kumimoji="1" lang="zh-CN" altLang="en-US" sz="2400" b="1">
                <a:solidFill>
                  <a:srgbClr val="FFFF00"/>
                </a:solidFill>
                <a:ea typeface="楷体_GB2312" pitchFamily="49" charset="-122"/>
              </a:rPr>
              <a:t>受激吸收占优势，发生其他两种过程的几率很小。</a:t>
            </a:r>
            <a:endParaRPr kumimoji="1" lang="zh-CN" altLang="en-US" sz="2400" b="1">
              <a:solidFill>
                <a:srgbClr val="FFFF00"/>
              </a:solidFill>
              <a:ea typeface="楷体_GB2312" pitchFamily="49" charset="-122"/>
            </a:endParaRPr>
          </a:p>
        </p:txBody>
      </p:sp>
      <p:sp>
        <p:nvSpPr>
          <p:cNvPr id="47132" name="Text Box 28"/>
          <p:cNvSpPr txBox="1">
            <a:spLocks noChangeArrowheads="1"/>
          </p:cNvSpPr>
          <p:nvPr/>
        </p:nvSpPr>
        <p:spPr bwMode="auto">
          <a:xfrm>
            <a:off x="323850" y="5876925"/>
            <a:ext cx="8475663" cy="476250"/>
          </a:xfrm>
          <a:prstGeom prst="rect">
            <a:avLst/>
          </a:prstGeom>
          <a:noFill/>
          <a:ln w="19050">
            <a:solidFill>
              <a:srgbClr val="003399"/>
            </a:solidFill>
            <a:miter lim="800000"/>
          </a:ln>
        </p:spPr>
        <p:txBody>
          <a:bodyPr wrap="none">
            <a:spAutoFit/>
          </a:bodyPr>
          <a:lstStyle/>
          <a:p>
            <a:r>
              <a:rPr kumimoji="1" lang="zh-CN" altLang="en-US" sz="2400" b="1">
                <a:ea typeface="楷体_GB2312" pitchFamily="49" charset="-122"/>
              </a:rPr>
              <a:t>受激辐射占优势，光通过工作物质后得到加强，获得光放大。</a:t>
            </a:r>
            <a:endParaRPr kumimoji="1" lang="zh-CN" altLang="en-US" sz="2400" b="1">
              <a:ea typeface="楷体_GB2312" pitchFamily="49" charset="-122"/>
            </a:endParaRPr>
          </a:p>
        </p:txBody>
      </p:sp>
      <p:grpSp>
        <p:nvGrpSpPr>
          <p:cNvPr id="8" name="Group 29"/>
          <p:cNvGrpSpPr/>
          <p:nvPr/>
        </p:nvGrpSpPr>
        <p:grpSpPr bwMode="auto">
          <a:xfrm>
            <a:off x="327025" y="3727450"/>
            <a:ext cx="6323013" cy="2068513"/>
            <a:chOff x="206" y="2348"/>
            <a:chExt cx="3983" cy="1303"/>
          </a:xfrm>
        </p:grpSpPr>
        <p:sp>
          <p:nvSpPr>
            <p:cNvPr id="10255" name="Text Box 30"/>
            <p:cNvSpPr txBox="1">
              <a:spLocks noChangeArrowheads="1"/>
            </p:cNvSpPr>
            <p:nvPr/>
          </p:nvSpPr>
          <p:spPr bwMode="auto">
            <a:xfrm>
              <a:off x="206" y="2348"/>
              <a:ext cx="3543" cy="327"/>
            </a:xfrm>
            <a:prstGeom prst="rect">
              <a:avLst/>
            </a:prstGeom>
            <a:gradFill rotWithShape="0">
              <a:gsLst>
                <a:gs pos="0">
                  <a:srgbClr val="FFFFFF"/>
                </a:gs>
                <a:gs pos="50000">
                  <a:srgbClr val="CCFFFF"/>
                </a:gs>
                <a:gs pos="100000">
                  <a:srgbClr val="FFFFFF"/>
                </a:gs>
              </a:gsLst>
              <a:lin ang="5400000" scaled="1"/>
            </a:gradFill>
            <a:ln w="9525">
              <a:noFill/>
              <a:miter lim="800000"/>
            </a:ln>
          </p:spPr>
          <p:txBody>
            <a:bodyPr>
              <a:spAutoFit/>
            </a:bodyPr>
            <a:lstStyle/>
            <a:p>
              <a:r>
                <a:rPr lang="zh-CN" altLang="en-US" sz="2800" b="1">
                  <a:solidFill>
                    <a:srgbClr val="3333FF"/>
                  </a:solidFill>
                  <a:ea typeface="楷体_GB2312" pitchFamily="49" charset="-122"/>
                </a:rPr>
                <a:t>粒子数反转分布（集居数反转）：</a:t>
              </a:r>
              <a:endParaRPr lang="zh-CN" altLang="en-US" sz="2800" b="1">
                <a:solidFill>
                  <a:srgbClr val="3333FF"/>
                </a:solidFill>
                <a:ea typeface="楷体_GB2312" pitchFamily="49" charset="-122"/>
              </a:endParaRPr>
            </a:p>
          </p:txBody>
        </p:sp>
        <p:grpSp>
          <p:nvGrpSpPr>
            <p:cNvPr id="10256" name="Group 31"/>
            <p:cNvGrpSpPr/>
            <p:nvPr/>
          </p:nvGrpSpPr>
          <p:grpSpPr bwMode="auto">
            <a:xfrm>
              <a:off x="2156" y="2694"/>
              <a:ext cx="2033" cy="957"/>
              <a:chOff x="1488" y="804"/>
              <a:chExt cx="2304" cy="1148"/>
            </a:xfrm>
          </p:grpSpPr>
          <p:grpSp>
            <p:nvGrpSpPr>
              <p:cNvPr id="10257" name="Group 32"/>
              <p:cNvGrpSpPr/>
              <p:nvPr/>
            </p:nvGrpSpPr>
            <p:grpSpPr bwMode="auto">
              <a:xfrm>
                <a:off x="1920" y="1008"/>
                <a:ext cx="1872" cy="768"/>
                <a:chOff x="816" y="2496"/>
                <a:chExt cx="1632" cy="768"/>
              </a:xfrm>
            </p:grpSpPr>
            <p:sp>
              <p:nvSpPr>
                <p:cNvPr id="10267" name="Line 33"/>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10268" name="Line 34"/>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10243" name="Object 35"/>
              <p:cNvGraphicFramePr>
                <a:graphicFrameLocks noChangeAspect="1"/>
              </p:cNvGraphicFramePr>
              <p:nvPr/>
            </p:nvGraphicFramePr>
            <p:xfrm>
              <a:off x="1488" y="804"/>
              <a:ext cx="359" cy="428"/>
            </p:xfrm>
            <a:graphic>
              <a:graphicData uri="http://schemas.openxmlformats.org/presentationml/2006/ole">
                <mc:AlternateContent xmlns:mc="http://schemas.openxmlformats.org/markup-compatibility/2006">
                  <mc:Choice xmlns:v="urn:schemas-microsoft-com:vml" Requires="v">
                    <p:oleObj spid="_x0000_s11268" name="Equation" r:id="rId7" imgW="4572000" imgH="5486400" progId="Equation.DSMT4">
                      <p:embed/>
                    </p:oleObj>
                  </mc:Choice>
                  <mc:Fallback>
                    <p:oleObj name="Equation" r:id="rId7" imgW="4572000" imgH="5486400" progId="Equation.DSMT4">
                      <p:embed/>
                      <p:pic>
                        <p:nvPicPr>
                          <p:cNvPr id="0" name="Object 35"/>
                          <p:cNvPicPr>
                            <a:picLocks noChangeAspect="1"/>
                          </p:cNvPicPr>
                          <p:nvPr/>
                        </p:nvPicPr>
                        <p:blipFill>
                          <a:blip r:embed="rId8"/>
                          <a:stretch>
                            <a:fillRect/>
                          </a:stretch>
                        </p:blipFill>
                        <p:spPr>
                          <a:xfrm>
                            <a:off x="1488" y="804"/>
                            <a:ext cx="359" cy="428"/>
                          </a:xfrm>
                          <a:prstGeom prst="rect">
                            <a:avLst/>
                          </a:prstGeom>
                          <a:noFill/>
                          <a:ln w="9525">
                            <a:noFill/>
                          </a:ln>
                        </p:spPr>
                      </p:pic>
                    </p:oleObj>
                  </mc:Fallback>
                </mc:AlternateContent>
              </a:graphicData>
            </a:graphic>
          </p:graphicFrame>
          <p:graphicFrame>
            <p:nvGraphicFramePr>
              <p:cNvPr id="10244" name="Object 36"/>
              <p:cNvGraphicFramePr>
                <a:graphicFrameLocks noChangeAspect="1"/>
              </p:cNvGraphicFramePr>
              <p:nvPr/>
            </p:nvGraphicFramePr>
            <p:xfrm>
              <a:off x="1488" y="1524"/>
              <a:ext cx="332" cy="428"/>
            </p:xfrm>
            <a:graphic>
              <a:graphicData uri="http://schemas.openxmlformats.org/presentationml/2006/ole">
                <mc:AlternateContent xmlns:mc="http://schemas.openxmlformats.org/markup-compatibility/2006">
                  <mc:Choice xmlns:v="urn:schemas-microsoft-com:vml" Requires="v">
                    <p:oleObj spid="_x0000_s11269" name="Equation" r:id="rId9" imgW="4267200" imgH="5486400" progId="Equation.DSMT4">
                      <p:embed/>
                    </p:oleObj>
                  </mc:Choice>
                  <mc:Fallback>
                    <p:oleObj name="Equation" r:id="rId9" imgW="4267200" imgH="5486400" progId="Equation.DSMT4">
                      <p:embed/>
                      <p:pic>
                        <p:nvPicPr>
                          <p:cNvPr id="0" name="Object 36"/>
                          <p:cNvPicPr>
                            <a:picLocks noChangeAspect="1"/>
                          </p:cNvPicPr>
                          <p:nvPr/>
                        </p:nvPicPr>
                        <p:blipFill>
                          <a:blip r:embed="rId10"/>
                          <a:stretch>
                            <a:fillRect/>
                          </a:stretch>
                        </p:blipFill>
                        <p:spPr>
                          <a:xfrm>
                            <a:off x="1488" y="1524"/>
                            <a:ext cx="332" cy="428"/>
                          </a:xfrm>
                          <a:prstGeom prst="rect">
                            <a:avLst/>
                          </a:prstGeom>
                          <a:noFill/>
                          <a:ln w="9525">
                            <a:noFill/>
                          </a:ln>
                        </p:spPr>
                      </p:pic>
                    </p:oleObj>
                  </mc:Fallback>
                </mc:AlternateContent>
              </a:graphicData>
            </a:graphic>
          </p:graphicFrame>
          <p:sp>
            <p:nvSpPr>
              <p:cNvPr id="10258" name="Oval 37"/>
              <p:cNvSpPr>
                <a:spLocks noChangeArrowheads="1"/>
              </p:cNvSpPr>
              <p:nvPr/>
            </p:nvSpPr>
            <p:spPr bwMode="auto">
              <a:xfrm>
                <a:off x="2592" y="1680"/>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59" name="Oval 38"/>
              <p:cNvSpPr>
                <a:spLocks noChangeArrowheads="1"/>
              </p:cNvSpPr>
              <p:nvPr/>
            </p:nvSpPr>
            <p:spPr bwMode="auto">
              <a:xfrm>
                <a:off x="2352" y="1680"/>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0" name="Oval 39"/>
              <p:cNvSpPr>
                <a:spLocks noChangeArrowheads="1"/>
              </p:cNvSpPr>
              <p:nvPr/>
            </p:nvSpPr>
            <p:spPr bwMode="auto">
              <a:xfrm>
                <a:off x="2112"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1" name="Oval 40"/>
              <p:cNvSpPr>
                <a:spLocks noChangeArrowheads="1"/>
              </p:cNvSpPr>
              <p:nvPr/>
            </p:nvSpPr>
            <p:spPr bwMode="auto">
              <a:xfrm>
                <a:off x="3408"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2" name="Oval 41"/>
              <p:cNvSpPr>
                <a:spLocks noChangeArrowheads="1"/>
              </p:cNvSpPr>
              <p:nvPr/>
            </p:nvSpPr>
            <p:spPr bwMode="auto">
              <a:xfrm>
                <a:off x="3168"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3" name="Oval 42"/>
              <p:cNvSpPr>
                <a:spLocks noChangeArrowheads="1"/>
              </p:cNvSpPr>
              <p:nvPr/>
            </p:nvSpPr>
            <p:spPr bwMode="auto">
              <a:xfrm>
                <a:off x="2880" y="1680"/>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4" name="Oval 43"/>
              <p:cNvSpPr>
                <a:spLocks noChangeArrowheads="1"/>
              </p:cNvSpPr>
              <p:nvPr/>
            </p:nvSpPr>
            <p:spPr bwMode="auto">
              <a:xfrm>
                <a:off x="2400"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5" name="Oval 44"/>
              <p:cNvSpPr>
                <a:spLocks noChangeArrowheads="1"/>
              </p:cNvSpPr>
              <p:nvPr/>
            </p:nvSpPr>
            <p:spPr bwMode="auto">
              <a:xfrm>
                <a:off x="2640"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0266" name="Oval 45"/>
              <p:cNvSpPr>
                <a:spLocks noChangeArrowheads="1"/>
              </p:cNvSpPr>
              <p:nvPr/>
            </p:nvSpPr>
            <p:spPr bwMode="auto">
              <a:xfrm>
                <a:off x="2928" y="912"/>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grpSp>
        <p:graphicFrame>
          <p:nvGraphicFramePr>
            <p:cNvPr id="10242" name="Object 46"/>
            <p:cNvGraphicFramePr>
              <a:graphicFrameLocks noChangeAspect="1"/>
            </p:cNvGraphicFramePr>
            <p:nvPr/>
          </p:nvGraphicFramePr>
          <p:xfrm>
            <a:off x="952" y="2903"/>
            <a:ext cx="989" cy="481"/>
          </p:xfrm>
          <a:graphic>
            <a:graphicData uri="http://schemas.openxmlformats.org/presentationml/2006/ole">
              <mc:AlternateContent xmlns:mc="http://schemas.openxmlformats.org/markup-compatibility/2006">
                <mc:Choice xmlns:v="urn:schemas-microsoft-com:vml" Requires="v">
                  <p:oleObj spid="_x0000_s11270" name="Equation" r:id="rId11" imgW="11277600" imgH="5486400" progId="Equation.DSMT4">
                    <p:embed/>
                  </p:oleObj>
                </mc:Choice>
                <mc:Fallback>
                  <p:oleObj name="Equation" r:id="rId11" imgW="11277600" imgH="5486400" progId="Equation.DSMT4">
                    <p:embed/>
                    <p:pic>
                      <p:nvPicPr>
                        <p:cNvPr id="0" name="Object 46"/>
                        <p:cNvPicPr>
                          <a:picLocks noChangeAspect="1"/>
                        </p:cNvPicPr>
                        <p:nvPr/>
                      </p:nvPicPr>
                      <p:blipFill>
                        <a:blip r:embed="rId12"/>
                        <a:stretch>
                          <a:fillRect/>
                        </a:stretch>
                      </p:blipFill>
                      <p:spPr>
                        <a:xfrm>
                          <a:off x="952" y="2903"/>
                          <a:ext cx="989" cy="481"/>
                        </a:xfrm>
                        <a:prstGeom prst="rect">
                          <a:avLst/>
                        </a:prstGeom>
                        <a:gradFill rotWithShape="0">
                          <a:gsLst>
                            <a:gs pos="0">
                              <a:srgbClr val="FFFFFF"/>
                            </a:gs>
                            <a:gs pos="50000">
                              <a:srgbClr val="FFCCFF"/>
                            </a:gs>
                            <a:gs pos="100000">
                              <a:srgbClr val="FFFFFF"/>
                            </a:gs>
                          </a:gsLst>
                          <a:lin ang="5400000" scaled="1"/>
                          <a:tileRect/>
                        </a:gradFill>
                        <a:ln w="9525">
                          <a:noFill/>
                        </a:ln>
                        <a:effectLst>
                          <a:outerShdw dist="107763" dir="13499999" algn="ctr" rotWithShape="0">
                            <a:srgbClr val="808080"/>
                          </a:outerShdw>
                        </a:effectLst>
                      </p:spPr>
                    </p:pic>
                  </p:oleObj>
                </mc:Fallback>
              </mc:AlternateContent>
            </a:graphicData>
          </a:graphic>
        </p:graphicFrame>
      </p:grpSp>
      <p:sp>
        <p:nvSpPr>
          <p:cNvPr id="49" name="页脚占位符 48"/>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7131"/>
                                        </p:tgtEl>
                                        <p:attrNameLst>
                                          <p:attrName>style.visibility</p:attrName>
                                        </p:attrNameLst>
                                      </p:cBhvr>
                                      <p:to>
                                        <p:strVal val="visible"/>
                                      </p:to>
                                    </p:set>
                                    <p:animEffect transition="in" filter="checkerboard(across)">
                                      <p:cBhvr>
                                        <p:cTn id="17" dur="500"/>
                                        <p:tgtEl>
                                          <p:spTgt spid="471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7132"/>
                                        </p:tgtEl>
                                        <p:attrNameLst>
                                          <p:attrName>style.visibility</p:attrName>
                                        </p:attrNameLst>
                                      </p:cBhvr>
                                      <p:to>
                                        <p:strVal val="visible"/>
                                      </p:to>
                                    </p:set>
                                    <p:animEffect transition="in" filter="checkerboard(across)">
                                      <p:cBhvr>
                                        <p:cTn id="27" dur="500"/>
                                        <p:tgtEl>
                                          <p:spTgt spid="47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31" grpId="0" animBg="1" autoUpdateAnimBg="0"/>
      <p:bldP spid="47132"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25"/>
          <p:cNvSpPr>
            <a:spLocks noGrp="1" noChangeArrowheads="1"/>
          </p:cNvSpPr>
          <p:nvPr>
            <p:ph type="sldNum" sz="quarter" idx="11"/>
          </p:nvPr>
        </p:nvSpPr>
        <p:spPr/>
        <p:txBody>
          <a:bodyPr/>
          <a:lstStyle/>
          <a:p>
            <a:pPr>
              <a:defRPr/>
            </a:pPr>
            <a:fld id="{44DBC5B9-BBE8-44B5-BDCB-B9AFA6030423}" type="slidenum">
              <a:rPr lang="en-US" altLang="zh-CN"/>
            </a:fld>
            <a:endParaRPr lang="en-US" altLang="zh-CN"/>
          </a:p>
        </p:txBody>
      </p:sp>
      <p:sp>
        <p:nvSpPr>
          <p:cNvPr id="11272" name="Text Box 3"/>
          <p:cNvSpPr txBox="1">
            <a:spLocks noChangeArrowheads="1"/>
          </p:cNvSpPr>
          <p:nvPr/>
        </p:nvSpPr>
        <p:spPr bwMode="auto">
          <a:xfrm>
            <a:off x="612775" y="1030288"/>
            <a:ext cx="7904163" cy="830262"/>
          </a:xfrm>
          <a:prstGeom prst="rect">
            <a:avLst/>
          </a:prstGeom>
          <a:noFill/>
          <a:ln w="9525">
            <a:noFill/>
            <a:miter lim="800000"/>
          </a:ln>
        </p:spPr>
        <p:txBody>
          <a:bodyPr>
            <a:spAutoFit/>
          </a:bodyPr>
          <a:lstStyle/>
          <a:p>
            <a:r>
              <a:rPr kumimoji="1" lang="zh-CN" altLang="en-US" sz="2400" b="1">
                <a:ea typeface="楷体_GB2312" pitchFamily="49" charset="-122"/>
              </a:rPr>
              <a:t>受激辐射产生的光子与引起受激辐射的外来光子具有相同的特征（频率、相位、振动方向及传播方向均相同）。</a:t>
            </a:r>
            <a:endParaRPr kumimoji="1" lang="zh-CN" altLang="en-US" sz="2400" b="1">
              <a:ea typeface="楷体_GB2312" pitchFamily="49" charset="-122"/>
            </a:endParaRPr>
          </a:p>
        </p:txBody>
      </p:sp>
      <p:grpSp>
        <p:nvGrpSpPr>
          <p:cNvPr id="11273" name="Group 4"/>
          <p:cNvGrpSpPr/>
          <p:nvPr/>
        </p:nvGrpSpPr>
        <p:grpSpPr bwMode="auto">
          <a:xfrm>
            <a:off x="1285875" y="1938338"/>
            <a:ext cx="2303463" cy="1471612"/>
            <a:chOff x="695" y="1381"/>
            <a:chExt cx="1665" cy="1032"/>
          </a:xfrm>
        </p:grpSpPr>
        <p:grpSp>
          <p:nvGrpSpPr>
            <p:cNvPr id="11347" name="Group 5"/>
            <p:cNvGrpSpPr/>
            <p:nvPr/>
          </p:nvGrpSpPr>
          <p:grpSpPr bwMode="auto">
            <a:xfrm>
              <a:off x="695" y="1381"/>
              <a:ext cx="1665" cy="1032"/>
              <a:chOff x="480" y="2292"/>
              <a:chExt cx="1968" cy="1198"/>
            </a:xfrm>
          </p:grpSpPr>
          <p:grpSp>
            <p:nvGrpSpPr>
              <p:cNvPr id="11352" name="Group 6"/>
              <p:cNvGrpSpPr/>
              <p:nvPr/>
            </p:nvGrpSpPr>
            <p:grpSpPr bwMode="auto">
              <a:xfrm>
                <a:off x="816" y="2496"/>
                <a:ext cx="1632" cy="768"/>
                <a:chOff x="816" y="2496"/>
                <a:chExt cx="1632" cy="768"/>
              </a:xfrm>
            </p:grpSpPr>
            <p:sp>
              <p:nvSpPr>
                <p:cNvPr id="11354" name="Line 7"/>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11355" name="Line 8"/>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graphicFrame>
            <p:nvGraphicFramePr>
              <p:cNvPr id="11269" name="Object 9"/>
              <p:cNvGraphicFramePr>
                <a:graphicFrameLocks noChangeAspect="1"/>
              </p:cNvGraphicFramePr>
              <p:nvPr/>
            </p:nvGraphicFramePr>
            <p:xfrm>
              <a:off x="480" y="2292"/>
              <a:ext cx="359" cy="429"/>
            </p:xfrm>
            <a:graphic>
              <a:graphicData uri="http://schemas.openxmlformats.org/presentationml/2006/ole">
                <mc:AlternateContent xmlns:mc="http://schemas.openxmlformats.org/markup-compatibility/2006">
                  <mc:Choice xmlns:v="urn:schemas-microsoft-com:vml" Requires="v">
                    <p:oleObj spid="_x0000_s12289" name="Equation" r:id="rId1" imgW="4572000" imgH="5486400" progId="Equation.DSMT4">
                      <p:embed/>
                    </p:oleObj>
                  </mc:Choice>
                  <mc:Fallback>
                    <p:oleObj name="Equation" r:id="rId1" imgW="4572000" imgH="5486400" progId="Equation.DSMT4">
                      <p:embed/>
                      <p:pic>
                        <p:nvPicPr>
                          <p:cNvPr id="0" name="Object 9"/>
                          <p:cNvPicPr>
                            <a:picLocks noChangeAspect="1"/>
                          </p:cNvPicPr>
                          <p:nvPr/>
                        </p:nvPicPr>
                        <p:blipFill>
                          <a:blip r:embed="rId2"/>
                          <a:stretch>
                            <a:fillRect/>
                          </a:stretch>
                        </p:blipFill>
                        <p:spPr>
                          <a:xfrm>
                            <a:off x="480" y="2292"/>
                            <a:ext cx="359" cy="429"/>
                          </a:xfrm>
                          <a:prstGeom prst="rect">
                            <a:avLst/>
                          </a:prstGeom>
                          <a:noFill/>
                          <a:ln w="9525">
                            <a:noFill/>
                          </a:ln>
                        </p:spPr>
                      </p:pic>
                    </p:oleObj>
                  </mc:Fallback>
                </mc:AlternateContent>
              </a:graphicData>
            </a:graphic>
          </p:graphicFrame>
          <p:graphicFrame>
            <p:nvGraphicFramePr>
              <p:cNvPr id="11270" name="Object 10"/>
              <p:cNvGraphicFramePr>
                <a:graphicFrameLocks noChangeAspect="1"/>
              </p:cNvGraphicFramePr>
              <p:nvPr/>
            </p:nvGraphicFramePr>
            <p:xfrm>
              <a:off x="480" y="3061"/>
              <a:ext cx="332" cy="429"/>
            </p:xfrm>
            <a:graphic>
              <a:graphicData uri="http://schemas.openxmlformats.org/presentationml/2006/ole">
                <mc:AlternateContent xmlns:mc="http://schemas.openxmlformats.org/markup-compatibility/2006">
                  <mc:Choice xmlns:v="urn:schemas-microsoft-com:vml" Requires="v">
                    <p:oleObj spid="_x0000_s12290" name="Equation" r:id="rId3" imgW="4267200" imgH="5486400" progId="Equation.DSMT4">
                      <p:embed/>
                    </p:oleObj>
                  </mc:Choice>
                  <mc:Fallback>
                    <p:oleObj name="Equation" r:id="rId3" imgW="4267200" imgH="5486400" progId="Equation.DSMT4">
                      <p:embed/>
                      <p:pic>
                        <p:nvPicPr>
                          <p:cNvPr id="0" name="Object 10"/>
                          <p:cNvPicPr>
                            <a:picLocks noChangeAspect="1"/>
                          </p:cNvPicPr>
                          <p:nvPr/>
                        </p:nvPicPr>
                        <p:blipFill>
                          <a:blip r:embed="rId4"/>
                          <a:stretch>
                            <a:fillRect/>
                          </a:stretch>
                        </p:blipFill>
                        <p:spPr>
                          <a:xfrm>
                            <a:off x="480" y="3061"/>
                            <a:ext cx="332" cy="429"/>
                          </a:xfrm>
                          <a:prstGeom prst="rect">
                            <a:avLst/>
                          </a:prstGeom>
                          <a:noFill/>
                          <a:ln w="9525">
                            <a:noFill/>
                          </a:ln>
                        </p:spPr>
                      </p:pic>
                    </p:oleObj>
                  </mc:Fallback>
                </mc:AlternateContent>
              </a:graphicData>
            </a:graphic>
          </p:graphicFrame>
          <p:sp>
            <p:nvSpPr>
              <p:cNvPr id="11353" name="Oval 11"/>
              <p:cNvSpPr>
                <a:spLocks noChangeArrowheads="1"/>
              </p:cNvSpPr>
              <p:nvPr/>
            </p:nvSpPr>
            <p:spPr bwMode="auto">
              <a:xfrm>
                <a:off x="1440" y="2400"/>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grpSp>
        <p:grpSp>
          <p:nvGrpSpPr>
            <p:cNvPr id="11348" name="Group 12"/>
            <p:cNvGrpSpPr/>
            <p:nvPr/>
          </p:nvGrpSpPr>
          <p:grpSpPr bwMode="auto">
            <a:xfrm>
              <a:off x="1181" y="1723"/>
              <a:ext cx="1052" cy="335"/>
              <a:chOff x="3840" y="2688"/>
              <a:chExt cx="1244" cy="389"/>
            </a:xfrm>
          </p:grpSpPr>
          <p:grpSp>
            <p:nvGrpSpPr>
              <p:cNvPr id="11349" name="Group 13"/>
              <p:cNvGrpSpPr/>
              <p:nvPr/>
            </p:nvGrpSpPr>
            <p:grpSpPr bwMode="auto">
              <a:xfrm>
                <a:off x="3840" y="2736"/>
                <a:ext cx="768" cy="208"/>
                <a:chOff x="4128" y="2768"/>
                <a:chExt cx="768" cy="208"/>
              </a:xfrm>
            </p:grpSpPr>
            <p:sp>
              <p:nvSpPr>
                <p:cNvPr id="48142" name="Freeform 14"/>
                <p:cNvSpPr/>
                <p:nvPr/>
              </p:nvSpPr>
              <p:spPr bwMode="auto">
                <a:xfrm>
                  <a:off x="4127"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43" name="Line 15"/>
                <p:cNvSpPr>
                  <a:spLocks noChangeShapeType="1"/>
                </p:cNvSpPr>
                <p:nvPr/>
              </p:nvSpPr>
              <p:spPr bwMode="auto">
                <a:xfrm>
                  <a:off x="4655" y="2928"/>
                  <a:ext cx="239"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11268" name="Object 16"/>
              <p:cNvGraphicFramePr>
                <a:graphicFrameLocks noChangeAspect="1"/>
              </p:cNvGraphicFramePr>
              <p:nvPr/>
            </p:nvGraphicFramePr>
            <p:xfrm>
              <a:off x="4636" y="2688"/>
              <a:ext cx="448" cy="389"/>
            </p:xfrm>
            <a:graphic>
              <a:graphicData uri="http://schemas.openxmlformats.org/presentationml/2006/ole">
                <mc:AlternateContent xmlns:mc="http://schemas.openxmlformats.org/markup-compatibility/2006">
                  <mc:Choice xmlns:v="urn:schemas-microsoft-com:vml" Requires="v">
                    <p:oleObj spid="_x0000_s12291" name="Equation" r:id="rId5" imgW="4876800" imgH="4267200" progId="Equation.DSMT4">
                      <p:embed/>
                    </p:oleObj>
                  </mc:Choice>
                  <mc:Fallback>
                    <p:oleObj name="Equation" r:id="rId5" imgW="4876800" imgH="4267200" progId="Equation.DSMT4">
                      <p:embed/>
                      <p:pic>
                        <p:nvPicPr>
                          <p:cNvPr id="0" name="Object 16"/>
                          <p:cNvPicPr>
                            <a:picLocks noChangeAspect="1"/>
                          </p:cNvPicPr>
                          <p:nvPr/>
                        </p:nvPicPr>
                        <p:blipFill>
                          <a:blip r:embed="rId6"/>
                          <a:stretch>
                            <a:fillRect/>
                          </a:stretch>
                        </p:blipFill>
                        <p:spPr>
                          <a:xfrm>
                            <a:off x="4636" y="2688"/>
                            <a:ext cx="448" cy="389"/>
                          </a:xfrm>
                          <a:prstGeom prst="rect">
                            <a:avLst/>
                          </a:prstGeom>
                          <a:noFill/>
                          <a:ln w="9525">
                            <a:noFill/>
                          </a:ln>
                        </p:spPr>
                      </p:pic>
                    </p:oleObj>
                  </mc:Fallback>
                </mc:AlternateContent>
              </a:graphicData>
            </a:graphic>
          </p:graphicFrame>
        </p:grpSp>
      </p:grpSp>
      <p:grpSp>
        <p:nvGrpSpPr>
          <p:cNvPr id="11274" name="Group 18"/>
          <p:cNvGrpSpPr/>
          <p:nvPr/>
        </p:nvGrpSpPr>
        <p:grpSpPr bwMode="auto">
          <a:xfrm>
            <a:off x="4610100" y="2073275"/>
            <a:ext cx="1958975" cy="1152525"/>
            <a:chOff x="2832" y="2400"/>
            <a:chExt cx="1632" cy="960"/>
          </a:xfrm>
        </p:grpSpPr>
        <p:grpSp>
          <p:nvGrpSpPr>
            <p:cNvPr id="11341" name="Group 19"/>
            <p:cNvGrpSpPr/>
            <p:nvPr/>
          </p:nvGrpSpPr>
          <p:grpSpPr bwMode="auto">
            <a:xfrm>
              <a:off x="2832" y="2496"/>
              <a:ext cx="1632" cy="768"/>
              <a:chOff x="816" y="2496"/>
              <a:chExt cx="1632" cy="768"/>
            </a:xfrm>
          </p:grpSpPr>
          <p:sp>
            <p:nvSpPr>
              <p:cNvPr id="11345" name="Line 20"/>
              <p:cNvSpPr>
                <a:spLocks noChangeShapeType="1"/>
              </p:cNvSpPr>
              <p:nvPr/>
            </p:nvSpPr>
            <p:spPr bwMode="auto">
              <a:xfrm>
                <a:off x="816" y="2496"/>
                <a:ext cx="1632" cy="0"/>
              </a:xfrm>
              <a:prstGeom prst="line">
                <a:avLst/>
              </a:prstGeom>
              <a:noFill/>
              <a:ln w="57150">
                <a:solidFill>
                  <a:srgbClr val="FF0000"/>
                </a:solidFill>
                <a:round/>
              </a:ln>
            </p:spPr>
            <p:txBody>
              <a:bodyPr wrap="none" anchor="ctr"/>
              <a:lstStyle/>
              <a:p>
                <a:endParaRPr lang="zh-CN" altLang="en-US"/>
              </a:p>
            </p:txBody>
          </p:sp>
          <p:sp>
            <p:nvSpPr>
              <p:cNvPr id="11346" name="Line 21"/>
              <p:cNvSpPr>
                <a:spLocks noChangeShapeType="1"/>
              </p:cNvSpPr>
              <p:nvPr/>
            </p:nvSpPr>
            <p:spPr bwMode="auto">
              <a:xfrm>
                <a:off x="816" y="3264"/>
                <a:ext cx="1632" cy="0"/>
              </a:xfrm>
              <a:prstGeom prst="line">
                <a:avLst/>
              </a:prstGeom>
              <a:noFill/>
              <a:ln w="57150">
                <a:solidFill>
                  <a:srgbClr val="FF0000"/>
                </a:solidFill>
                <a:round/>
              </a:ln>
            </p:spPr>
            <p:txBody>
              <a:bodyPr wrap="none" anchor="ctr"/>
              <a:lstStyle/>
              <a:p>
                <a:endParaRPr lang="zh-CN" altLang="en-US"/>
              </a:p>
            </p:txBody>
          </p:sp>
        </p:grpSp>
        <p:sp>
          <p:nvSpPr>
            <p:cNvPr id="11342" name="Oval 22"/>
            <p:cNvSpPr>
              <a:spLocks noChangeArrowheads="1"/>
            </p:cNvSpPr>
            <p:nvPr/>
          </p:nvSpPr>
          <p:spPr bwMode="auto">
            <a:xfrm>
              <a:off x="3504" y="3168"/>
              <a:ext cx="192" cy="192"/>
            </a:xfrm>
            <a:prstGeom prst="ellipse">
              <a:avLst/>
            </a:prstGeom>
            <a:gradFill rotWithShape="0">
              <a:gsLst>
                <a:gs pos="0">
                  <a:srgbClr val="66FF33"/>
                </a:gs>
                <a:gs pos="100000">
                  <a:srgbClr val="2F7618"/>
                </a:gs>
              </a:gsLst>
              <a:path path="shape">
                <a:fillToRect l="50000" t="50000" r="50000" b="50000"/>
              </a:path>
            </a:gradFill>
            <a:ln w="9525">
              <a:noFill/>
              <a:round/>
            </a:ln>
          </p:spPr>
          <p:txBody>
            <a:bodyPr wrap="none" anchor="ctr"/>
            <a:lstStyle/>
            <a:p>
              <a:endParaRPr lang="zh-CN" altLang="en-US"/>
            </a:p>
          </p:txBody>
        </p:sp>
        <p:sp>
          <p:nvSpPr>
            <p:cNvPr id="11343" name="Oval 23" descr="75%"/>
            <p:cNvSpPr>
              <a:spLocks noChangeArrowheads="1"/>
            </p:cNvSpPr>
            <p:nvPr/>
          </p:nvSpPr>
          <p:spPr bwMode="auto">
            <a:xfrm>
              <a:off x="3504" y="2400"/>
              <a:ext cx="192" cy="192"/>
            </a:xfrm>
            <a:prstGeom prst="ellipse">
              <a:avLst/>
            </a:prstGeom>
            <a:pattFill prst="pct75">
              <a:fgClr>
                <a:srgbClr val="66FF33"/>
              </a:fgClr>
              <a:bgClr>
                <a:srgbClr val="2F7617"/>
              </a:bgClr>
            </a:pattFill>
            <a:ln w="38100">
              <a:solidFill>
                <a:srgbClr val="009900"/>
              </a:solidFill>
              <a:round/>
            </a:ln>
          </p:spPr>
          <p:txBody>
            <a:bodyPr wrap="none" anchor="ctr"/>
            <a:lstStyle/>
            <a:p>
              <a:endParaRPr lang="zh-CN" altLang="en-US"/>
            </a:p>
          </p:txBody>
        </p:sp>
        <p:sp>
          <p:nvSpPr>
            <p:cNvPr id="11344" name="Line 24"/>
            <p:cNvSpPr>
              <a:spLocks noChangeShapeType="1"/>
            </p:cNvSpPr>
            <p:nvPr/>
          </p:nvSpPr>
          <p:spPr bwMode="auto">
            <a:xfrm>
              <a:off x="3600" y="2592"/>
              <a:ext cx="0" cy="576"/>
            </a:xfrm>
            <a:prstGeom prst="line">
              <a:avLst/>
            </a:prstGeom>
            <a:noFill/>
            <a:ln w="57150">
              <a:solidFill>
                <a:schemeClr val="accent2"/>
              </a:solidFill>
              <a:round/>
              <a:tailEnd type="triangle" w="med" len="med"/>
            </a:ln>
          </p:spPr>
          <p:txBody>
            <a:bodyPr wrap="none" anchor="ctr"/>
            <a:lstStyle/>
            <a:p>
              <a:endParaRPr lang="zh-CN" altLang="en-US"/>
            </a:p>
          </p:txBody>
        </p:sp>
      </p:grpSp>
      <p:grpSp>
        <p:nvGrpSpPr>
          <p:cNvPr id="11275" name="Group 25"/>
          <p:cNvGrpSpPr/>
          <p:nvPr/>
        </p:nvGrpSpPr>
        <p:grpSpPr bwMode="auto">
          <a:xfrm>
            <a:off x="5819775" y="2246313"/>
            <a:ext cx="1492250" cy="466725"/>
            <a:chOff x="3840" y="2688"/>
            <a:chExt cx="1244" cy="389"/>
          </a:xfrm>
        </p:grpSpPr>
        <p:grpSp>
          <p:nvGrpSpPr>
            <p:cNvPr id="11338" name="Group 26"/>
            <p:cNvGrpSpPr/>
            <p:nvPr/>
          </p:nvGrpSpPr>
          <p:grpSpPr bwMode="auto">
            <a:xfrm>
              <a:off x="3840" y="2736"/>
              <a:ext cx="768" cy="208"/>
              <a:chOff x="4128" y="2768"/>
              <a:chExt cx="768" cy="208"/>
            </a:xfrm>
          </p:grpSpPr>
          <p:sp>
            <p:nvSpPr>
              <p:cNvPr id="48155" name="Freeform 27"/>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56" name="Line 28"/>
              <p:cNvSpPr>
                <a:spLocks noChangeShapeType="1"/>
              </p:cNvSpPr>
              <p:nvPr/>
            </p:nvSpPr>
            <p:spPr bwMode="auto">
              <a:xfrm>
                <a:off x="4656" y="2928"/>
                <a:ext cx="240"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11267" name="Object 29"/>
            <p:cNvGraphicFramePr>
              <a:graphicFrameLocks noChangeAspect="1"/>
            </p:cNvGraphicFramePr>
            <p:nvPr/>
          </p:nvGraphicFramePr>
          <p:xfrm>
            <a:off x="4635" y="2688"/>
            <a:ext cx="449" cy="389"/>
          </p:xfrm>
          <a:graphic>
            <a:graphicData uri="http://schemas.openxmlformats.org/presentationml/2006/ole">
              <mc:AlternateContent xmlns:mc="http://schemas.openxmlformats.org/markup-compatibility/2006">
                <mc:Choice xmlns:v="urn:schemas-microsoft-com:vml" Requires="v">
                  <p:oleObj spid="_x0000_s12292" name="Equation" r:id="rId7" imgW="4876800" imgH="4267200" progId="Equation.DSMT4">
                    <p:embed/>
                  </p:oleObj>
                </mc:Choice>
                <mc:Fallback>
                  <p:oleObj name="Equation" r:id="rId7" imgW="4876800" imgH="4267200" progId="Equation.DSMT4">
                    <p:embed/>
                    <p:pic>
                      <p:nvPicPr>
                        <p:cNvPr id="0" name="Object 29"/>
                        <p:cNvPicPr>
                          <a:picLocks noChangeAspect="1"/>
                        </p:cNvPicPr>
                        <p:nvPr/>
                      </p:nvPicPr>
                      <p:blipFill>
                        <a:blip r:embed="rId8"/>
                        <a:stretch>
                          <a:fillRect/>
                        </a:stretch>
                      </p:blipFill>
                      <p:spPr>
                        <a:xfrm>
                          <a:off x="4635" y="2688"/>
                          <a:ext cx="449" cy="389"/>
                        </a:xfrm>
                        <a:prstGeom prst="rect">
                          <a:avLst/>
                        </a:prstGeom>
                        <a:noFill/>
                        <a:ln w="9525">
                          <a:noFill/>
                        </a:ln>
                      </p:spPr>
                    </p:pic>
                  </p:oleObj>
                </mc:Fallback>
              </mc:AlternateContent>
            </a:graphicData>
          </a:graphic>
        </p:graphicFrame>
      </p:grpSp>
      <p:grpSp>
        <p:nvGrpSpPr>
          <p:cNvPr id="11276" name="Group 30"/>
          <p:cNvGrpSpPr/>
          <p:nvPr/>
        </p:nvGrpSpPr>
        <p:grpSpPr bwMode="auto">
          <a:xfrm>
            <a:off x="5819775" y="2592388"/>
            <a:ext cx="1492250" cy="465137"/>
            <a:chOff x="3840" y="2688"/>
            <a:chExt cx="1244" cy="389"/>
          </a:xfrm>
        </p:grpSpPr>
        <p:grpSp>
          <p:nvGrpSpPr>
            <p:cNvPr id="11335" name="Group 31"/>
            <p:cNvGrpSpPr/>
            <p:nvPr/>
          </p:nvGrpSpPr>
          <p:grpSpPr bwMode="auto">
            <a:xfrm>
              <a:off x="3840" y="2736"/>
              <a:ext cx="768" cy="208"/>
              <a:chOff x="4128" y="2768"/>
              <a:chExt cx="768" cy="208"/>
            </a:xfrm>
          </p:grpSpPr>
          <p:sp>
            <p:nvSpPr>
              <p:cNvPr id="48160" name="Freeform 32"/>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61" name="Line 33"/>
              <p:cNvSpPr>
                <a:spLocks noChangeShapeType="1"/>
              </p:cNvSpPr>
              <p:nvPr/>
            </p:nvSpPr>
            <p:spPr bwMode="auto">
              <a:xfrm>
                <a:off x="4656" y="2928"/>
                <a:ext cx="240"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aphicFrame>
          <p:nvGraphicFramePr>
            <p:cNvPr id="11266" name="Object 34"/>
            <p:cNvGraphicFramePr>
              <a:graphicFrameLocks noChangeAspect="1"/>
            </p:cNvGraphicFramePr>
            <p:nvPr/>
          </p:nvGraphicFramePr>
          <p:xfrm>
            <a:off x="4635" y="2688"/>
            <a:ext cx="449" cy="389"/>
          </p:xfrm>
          <a:graphic>
            <a:graphicData uri="http://schemas.openxmlformats.org/presentationml/2006/ole">
              <mc:AlternateContent xmlns:mc="http://schemas.openxmlformats.org/markup-compatibility/2006">
                <mc:Choice xmlns:v="urn:schemas-microsoft-com:vml" Requires="v">
                  <p:oleObj spid="_x0000_s12293" name="Equation" r:id="rId9" imgW="4876800" imgH="4267200" progId="Equation.DSMT4">
                    <p:embed/>
                  </p:oleObj>
                </mc:Choice>
                <mc:Fallback>
                  <p:oleObj name="Equation" r:id="rId9" imgW="4876800" imgH="4267200" progId="Equation.DSMT4">
                    <p:embed/>
                    <p:pic>
                      <p:nvPicPr>
                        <p:cNvPr id="0" name="Object 34"/>
                        <p:cNvPicPr>
                          <a:picLocks noChangeAspect="1"/>
                        </p:cNvPicPr>
                        <p:nvPr/>
                      </p:nvPicPr>
                      <p:blipFill>
                        <a:blip r:embed="rId10"/>
                        <a:stretch>
                          <a:fillRect/>
                        </a:stretch>
                      </p:blipFill>
                      <p:spPr>
                        <a:xfrm>
                          <a:off x="4635" y="2688"/>
                          <a:ext cx="449" cy="389"/>
                        </a:xfrm>
                        <a:prstGeom prst="rect">
                          <a:avLst/>
                        </a:prstGeom>
                        <a:noFill/>
                        <a:ln w="9525">
                          <a:noFill/>
                        </a:ln>
                      </p:spPr>
                    </p:pic>
                  </p:oleObj>
                </mc:Fallback>
              </mc:AlternateContent>
            </a:graphicData>
          </a:graphic>
        </p:graphicFrame>
      </p:grpSp>
      <p:grpSp>
        <p:nvGrpSpPr>
          <p:cNvPr id="13" name="Group 35"/>
          <p:cNvGrpSpPr/>
          <p:nvPr/>
        </p:nvGrpSpPr>
        <p:grpSpPr bwMode="auto">
          <a:xfrm>
            <a:off x="1225550" y="5021263"/>
            <a:ext cx="966788" cy="269875"/>
            <a:chOff x="4128" y="2768"/>
            <a:chExt cx="768" cy="208"/>
          </a:xfrm>
        </p:grpSpPr>
        <p:sp>
          <p:nvSpPr>
            <p:cNvPr id="48164" name="Freeform 36"/>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65" name="Line 37"/>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4" name="Group 38"/>
          <p:cNvGrpSpPr/>
          <p:nvPr/>
        </p:nvGrpSpPr>
        <p:grpSpPr bwMode="auto">
          <a:xfrm>
            <a:off x="2263775" y="4586288"/>
            <a:ext cx="984250" cy="1320800"/>
            <a:chOff x="1296" y="2400"/>
            <a:chExt cx="816" cy="976"/>
          </a:xfrm>
        </p:grpSpPr>
        <p:grpSp>
          <p:nvGrpSpPr>
            <p:cNvPr id="11327" name="Group 39"/>
            <p:cNvGrpSpPr/>
            <p:nvPr/>
          </p:nvGrpSpPr>
          <p:grpSpPr bwMode="auto">
            <a:xfrm>
              <a:off x="1344" y="2400"/>
              <a:ext cx="768" cy="208"/>
              <a:chOff x="4128" y="2768"/>
              <a:chExt cx="768" cy="208"/>
            </a:xfrm>
          </p:grpSpPr>
          <p:sp>
            <p:nvSpPr>
              <p:cNvPr id="48168" name="Freeform 40"/>
              <p:cNvSpPr/>
              <p:nvPr/>
            </p:nvSpPr>
            <p:spPr bwMode="auto">
              <a:xfrm>
                <a:off x="4125" y="2768"/>
                <a:ext cx="532"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69" name="Line 41"/>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28" name="Group 42"/>
            <p:cNvGrpSpPr/>
            <p:nvPr/>
          </p:nvGrpSpPr>
          <p:grpSpPr bwMode="auto">
            <a:xfrm>
              <a:off x="1296" y="3168"/>
              <a:ext cx="768" cy="208"/>
              <a:chOff x="4128" y="2768"/>
              <a:chExt cx="768" cy="208"/>
            </a:xfrm>
          </p:grpSpPr>
          <p:sp>
            <p:nvSpPr>
              <p:cNvPr id="48171" name="Freeform 43"/>
              <p:cNvSpPr/>
              <p:nvPr/>
            </p:nvSpPr>
            <p:spPr bwMode="auto">
              <a:xfrm>
                <a:off x="4128" y="2768"/>
                <a:ext cx="529"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72" name="Line 44"/>
              <p:cNvSpPr>
                <a:spLocks noChangeShapeType="1"/>
              </p:cNvSpPr>
              <p:nvPr/>
            </p:nvSpPr>
            <p:spPr bwMode="auto">
              <a:xfrm>
                <a:off x="4657" y="2928"/>
                <a:ext cx="242"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grpSp>
        <p:nvGrpSpPr>
          <p:cNvPr id="17" name="Group 45"/>
          <p:cNvGrpSpPr/>
          <p:nvPr/>
        </p:nvGrpSpPr>
        <p:grpSpPr bwMode="auto">
          <a:xfrm>
            <a:off x="3481388" y="4446588"/>
            <a:ext cx="969962" cy="1789112"/>
            <a:chOff x="2160" y="2304"/>
            <a:chExt cx="816" cy="1264"/>
          </a:xfrm>
        </p:grpSpPr>
        <p:grpSp>
          <p:nvGrpSpPr>
            <p:cNvPr id="11313" name="Group 46"/>
            <p:cNvGrpSpPr/>
            <p:nvPr/>
          </p:nvGrpSpPr>
          <p:grpSpPr bwMode="auto">
            <a:xfrm>
              <a:off x="2160" y="2304"/>
              <a:ext cx="768" cy="496"/>
              <a:chOff x="2160" y="2304"/>
              <a:chExt cx="768" cy="496"/>
            </a:xfrm>
          </p:grpSpPr>
          <p:grpSp>
            <p:nvGrpSpPr>
              <p:cNvPr id="11321" name="Group 47"/>
              <p:cNvGrpSpPr/>
              <p:nvPr/>
            </p:nvGrpSpPr>
            <p:grpSpPr bwMode="auto">
              <a:xfrm>
                <a:off x="2160" y="2304"/>
                <a:ext cx="768" cy="208"/>
                <a:chOff x="4128" y="2768"/>
                <a:chExt cx="768" cy="208"/>
              </a:xfrm>
            </p:grpSpPr>
            <p:sp>
              <p:nvSpPr>
                <p:cNvPr id="48176" name="Freeform 48"/>
                <p:cNvSpPr/>
                <p:nvPr/>
              </p:nvSpPr>
              <p:spPr bwMode="auto">
                <a:xfrm>
                  <a:off x="4128" y="2768"/>
                  <a:ext cx="528" cy="203"/>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77" name="Line 49"/>
                <p:cNvSpPr>
                  <a:spLocks noChangeShapeType="1"/>
                </p:cNvSpPr>
                <p:nvPr/>
              </p:nvSpPr>
              <p:spPr bwMode="auto">
                <a:xfrm>
                  <a:off x="4656" y="2926"/>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22" name="Group 50"/>
              <p:cNvGrpSpPr/>
              <p:nvPr/>
            </p:nvGrpSpPr>
            <p:grpSpPr bwMode="auto">
              <a:xfrm>
                <a:off x="2160" y="2592"/>
                <a:ext cx="768" cy="208"/>
                <a:chOff x="4128" y="2768"/>
                <a:chExt cx="768" cy="208"/>
              </a:xfrm>
            </p:grpSpPr>
            <p:sp>
              <p:nvSpPr>
                <p:cNvPr id="48179" name="Freeform 51"/>
                <p:cNvSpPr/>
                <p:nvPr/>
              </p:nvSpPr>
              <p:spPr bwMode="auto">
                <a:xfrm>
                  <a:off x="4128" y="2768"/>
                  <a:ext cx="528" cy="203"/>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80" name="Line 52"/>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grpSp>
          <p:nvGrpSpPr>
            <p:cNvPr id="11314" name="Group 53"/>
            <p:cNvGrpSpPr/>
            <p:nvPr/>
          </p:nvGrpSpPr>
          <p:grpSpPr bwMode="auto">
            <a:xfrm>
              <a:off x="2160" y="3072"/>
              <a:ext cx="816" cy="496"/>
              <a:chOff x="2160" y="3072"/>
              <a:chExt cx="816" cy="496"/>
            </a:xfrm>
          </p:grpSpPr>
          <p:grpSp>
            <p:nvGrpSpPr>
              <p:cNvPr id="11315" name="Group 54"/>
              <p:cNvGrpSpPr/>
              <p:nvPr/>
            </p:nvGrpSpPr>
            <p:grpSpPr bwMode="auto">
              <a:xfrm>
                <a:off x="2208" y="3072"/>
                <a:ext cx="768" cy="208"/>
                <a:chOff x="4128" y="2768"/>
                <a:chExt cx="768" cy="208"/>
              </a:xfrm>
            </p:grpSpPr>
            <p:sp>
              <p:nvSpPr>
                <p:cNvPr id="48183" name="Freeform 55"/>
                <p:cNvSpPr/>
                <p:nvPr/>
              </p:nvSpPr>
              <p:spPr bwMode="auto">
                <a:xfrm>
                  <a:off x="4128" y="2768"/>
                  <a:ext cx="528" cy="203"/>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84" name="Line 56"/>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16" name="Group 57"/>
              <p:cNvGrpSpPr/>
              <p:nvPr/>
            </p:nvGrpSpPr>
            <p:grpSpPr bwMode="auto">
              <a:xfrm>
                <a:off x="2160" y="3360"/>
                <a:ext cx="768" cy="208"/>
                <a:chOff x="4128" y="2768"/>
                <a:chExt cx="768" cy="208"/>
              </a:xfrm>
            </p:grpSpPr>
            <p:sp>
              <p:nvSpPr>
                <p:cNvPr id="48186" name="Freeform 58"/>
                <p:cNvSpPr/>
                <p:nvPr/>
              </p:nvSpPr>
              <p:spPr bwMode="auto">
                <a:xfrm>
                  <a:off x="4128" y="2773"/>
                  <a:ext cx="528" cy="203"/>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87" name="Line 59"/>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grpSp>
      <p:grpSp>
        <p:nvGrpSpPr>
          <p:cNvPr id="24" name="Group 60"/>
          <p:cNvGrpSpPr/>
          <p:nvPr/>
        </p:nvGrpSpPr>
        <p:grpSpPr bwMode="auto">
          <a:xfrm>
            <a:off x="4660900" y="4143375"/>
            <a:ext cx="989013" cy="2335213"/>
            <a:chOff x="3168" y="2160"/>
            <a:chExt cx="768" cy="1600"/>
          </a:xfrm>
        </p:grpSpPr>
        <p:grpSp>
          <p:nvGrpSpPr>
            <p:cNvPr id="11287" name="Group 61"/>
            <p:cNvGrpSpPr/>
            <p:nvPr/>
          </p:nvGrpSpPr>
          <p:grpSpPr bwMode="auto">
            <a:xfrm>
              <a:off x="3168" y="2160"/>
              <a:ext cx="768" cy="784"/>
              <a:chOff x="2976" y="2160"/>
              <a:chExt cx="768" cy="784"/>
            </a:xfrm>
          </p:grpSpPr>
          <p:grpSp>
            <p:nvGrpSpPr>
              <p:cNvPr id="11301" name="Group 62"/>
              <p:cNvGrpSpPr/>
              <p:nvPr/>
            </p:nvGrpSpPr>
            <p:grpSpPr bwMode="auto">
              <a:xfrm>
                <a:off x="2976" y="2160"/>
                <a:ext cx="768" cy="208"/>
                <a:chOff x="4128" y="2768"/>
                <a:chExt cx="768" cy="208"/>
              </a:xfrm>
            </p:grpSpPr>
            <p:sp>
              <p:nvSpPr>
                <p:cNvPr id="48191" name="Freeform 63"/>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92" name="Line 64"/>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02" name="Group 65"/>
              <p:cNvGrpSpPr/>
              <p:nvPr/>
            </p:nvGrpSpPr>
            <p:grpSpPr bwMode="auto">
              <a:xfrm>
                <a:off x="2976" y="2352"/>
                <a:ext cx="768" cy="208"/>
                <a:chOff x="4128" y="2768"/>
                <a:chExt cx="768" cy="208"/>
              </a:xfrm>
            </p:grpSpPr>
            <p:sp>
              <p:nvSpPr>
                <p:cNvPr id="48194" name="Freeform 66"/>
                <p:cNvSpPr/>
                <p:nvPr/>
              </p:nvSpPr>
              <p:spPr bwMode="auto">
                <a:xfrm>
                  <a:off x="4128" y="2775"/>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95" name="Line 67"/>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03" name="Group 68"/>
              <p:cNvGrpSpPr/>
              <p:nvPr/>
            </p:nvGrpSpPr>
            <p:grpSpPr bwMode="auto">
              <a:xfrm>
                <a:off x="2976" y="2544"/>
                <a:ext cx="768" cy="208"/>
                <a:chOff x="4128" y="2768"/>
                <a:chExt cx="768" cy="208"/>
              </a:xfrm>
            </p:grpSpPr>
            <p:sp>
              <p:nvSpPr>
                <p:cNvPr id="48197" name="Freeform 69"/>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198" name="Line 70"/>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304" name="Group 71"/>
              <p:cNvGrpSpPr/>
              <p:nvPr/>
            </p:nvGrpSpPr>
            <p:grpSpPr bwMode="auto">
              <a:xfrm>
                <a:off x="2976" y="2736"/>
                <a:ext cx="768" cy="208"/>
                <a:chOff x="4128" y="2768"/>
                <a:chExt cx="768" cy="208"/>
              </a:xfrm>
            </p:grpSpPr>
            <p:sp>
              <p:nvSpPr>
                <p:cNvPr id="48200" name="Freeform 72"/>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201" name="Line 73"/>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grpSp>
          <p:nvGrpSpPr>
            <p:cNvPr id="11288" name="Group 74"/>
            <p:cNvGrpSpPr/>
            <p:nvPr/>
          </p:nvGrpSpPr>
          <p:grpSpPr bwMode="auto">
            <a:xfrm>
              <a:off x="3168" y="2976"/>
              <a:ext cx="768" cy="784"/>
              <a:chOff x="2976" y="2160"/>
              <a:chExt cx="768" cy="784"/>
            </a:xfrm>
          </p:grpSpPr>
          <p:grpSp>
            <p:nvGrpSpPr>
              <p:cNvPr id="11289" name="Group 75"/>
              <p:cNvGrpSpPr/>
              <p:nvPr/>
            </p:nvGrpSpPr>
            <p:grpSpPr bwMode="auto">
              <a:xfrm>
                <a:off x="2976" y="2160"/>
                <a:ext cx="768" cy="208"/>
                <a:chOff x="4128" y="2768"/>
                <a:chExt cx="768" cy="208"/>
              </a:xfrm>
            </p:grpSpPr>
            <p:sp>
              <p:nvSpPr>
                <p:cNvPr id="48204" name="Freeform 76"/>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205" name="Line 77"/>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290" name="Group 78"/>
              <p:cNvGrpSpPr/>
              <p:nvPr/>
            </p:nvGrpSpPr>
            <p:grpSpPr bwMode="auto">
              <a:xfrm>
                <a:off x="2976" y="2352"/>
                <a:ext cx="768" cy="208"/>
                <a:chOff x="4128" y="2768"/>
                <a:chExt cx="768" cy="208"/>
              </a:xfrm>
            </p:grpSpPr>
            <p:sp>
              <p:nvSpPr>
                <p:cNvPr id="48207" name="Freeform 79"/>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208" name="Line 80"/>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291" name="Group 81"/>
              <p:cNvGrpSpPr/>
              <p:nvPr/>
            </p:nvGrpSpPr>
            <p:grpSpPr bwMode="auto">
              <a:xfrm>
                <a:off x="2976" y="2544"/>
                <a:ext cx="768" cy="208"/>
                <a:chOff x="4128" y="2768"/>
                <a:chExt cx="768" cy="208"/>
              </a:xfrm>
            </p:grpSpPr>
            <p:sp>
              <p:nvSpPr>
                <p:cNvPr id="48210" name="Freeform 82"/>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211" name="Line 83"/>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11292" name="Group 84"/>
              <p:cNvGrpSpPr/>
              <p:nvPr/>
            </p:nvGrpSpPr>
            <p:grpSpPr bwMode="auto">
              <a:xfrm>
                <a:off x="2976" y="2736"/>
                <a:ext cx="768" cy="208"/>
                <a:chOff x="4128" y="2768"/>
                <a:chExt cx="768" cy="208"/>
              </a:xfrm>
            </p:grpSpPr>
            <p:sp>
              <p:nvSpPr>
                <p:cNvPr id="48213" name="Freeform 85"/>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3810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48214" name="Line 86"/>
                <p:cNvSpPr>
                  <a:spLocks noChangeShapeType="1"/>
                </p:cNvSpPr>
                <p:nvPr/>
              </p:nvSpPr>
              <p:spPr bwMode="auto">
                <a:xfrm>
                  <a:off x="4656" y="2928"/>
                  <a:ext cx="240" cy="0"/>
                </a:xfrm>
                <a:prstGeom prst="line">
                  <a:avLst/>
                </a:prstGeom>
                <a:noFill/>
                <a:ln w="3810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grpSp>
      <p:grpSp>
        <p:nvGrpSpPr>
          <p:cNvPr id="48167" name="Group 87"/>
          <p:cNvGrpSpPr/>
          <p:nvPr/>
        </p:nvGrpSpPr>
        <p:grpSpPr bwMode="auto">
          <a:xfrm>
            <a:off x="1116013" y="3500438"/>
            <a:ext cx="7010400" cy="2930525"/>
            <a:chOff x="468" y="2258"/>
            <a:chExt cx="4416" cy="1846"/>
          </a:xfrm>
        </p:grpSpPr>
        <p:sp>
          <p:nvSpPr>
            <p:cNvPr id="11283" name="Line 88"/>
            <p:cNvSpPr>
              <a:spLocks noChangeShapeType="1"/>
            </p:cNvSpPr>
            <p:nvPr/>
          </p:nvSpPr>
          <p:spPr bwMode="auto">
            <a:xfrm>
              <a:off x="3497" y="3305"/>
              <a:ext cx="468" cy="0"/>
            </a:xfrm>
            <a:prstGeom prst="line">
              <a:avLst/>
            </a:prstGeom>
            <a:noFill/>
            <a:ln w="57150">
              <a:solidFill>
                <a:srgbClr val="FF0000"/>
              </a:solidFill>
              <a:round/>
              <a:tailEnd type="triangle" w="med" len="med"/>
            </a:ln>
          </p:spPr>
          <p:txBody>
            <a:bodyPr wrap="none" anchor="ctr"/>
            <a:lstStyle/>
            <a:p>
              <a:endParaRPr lang="zh-CN" altLang="en-US"/>
            </a:p>
          </p:txBody>
        </p:sp>
        <p:sp>
          <p:nvSpPr>
            <p:cNvPr id="11284" name="Text Box 89"/>
            <p:cNvSpPr txBox="1">
              <a:spLocks noChangeArrowheads="1"/>
            </p:cNvSpPr>
            <p:nvPr/>
          </p:nvSpPr>
          <p:spPr bwMode="auto">
            <a:xfrm>
              <a:off x="3876" y="3008"/>
              <a:ext cx="1008" cy="633"/>
            </a:xfrm>
            <a:prstGeom prst="rect">
              <a:avLst/>
            </a:prstGeom>
            <a:noFill/>
            <a:ln w="9525">
              <a:noFill/>
              <a:miter lim="800000"/>
            </a:ln>
          </p:spPr>
          <p:txBody>
            <a:bodyPr>
              <a:spAutoFit/>
            </a:bodyPr>
            <a:lstStyle/>
            <a:p>
              <a:pPr>
                <a:spcBef>
                  <a:spcPct val="50000"/>
                </a:spcBef>
              </a:pPr>
              <a:r>
                <a:rPr kumimoji="1" lang="zh-CN" altLang="en-US" sz="2400" b="1">
                  <a:latin typeface="Times New Roman" panose="02020603050405020304" pitchFamily="18" charset="0"/>
                  <a:ea typeface="楷体_GB2312" pitchFamily="49" charset="-122"/>
                </a:rPr>
                <a:t>相干光</a:t>
              </a:r>
              <a:endParaRPr kumimoji="1" lang="zh-CN" altLang="en-US" sz="2400" b="1">
                <a:latin typeface="Times New Roman" panose="02020603050405020304" pitchFamily="18" charset="0"/>
                <a:ea typeface="楷体_GB2312" pitchFamily="49" charset="-122"/>
              </a:endParaRPr>
            </a:p>
            <a:p>
              <a:pPr>
                <a:spcBef>
                  <a:spcPct val="50000"/>
                </a:spcBef>
              </a:pPr>
              <a:r>
                <a:rPr kumimoji="1" lang="zh-CN" altLang="en-US" sz="2400" b="1">
                  <a:latin typeface="Times New Roman" panose="02020603050405020304" pitchFamily="18" charset="0"/>
                  <a:ea typeface="楷体_GB2312" pitchFamily="49" charset="-122"/>
                </a:rPr>
                <a:t>（激光）</a:t>
              </a:r>
              <a:endParaRPr kumimoji="1" lang="zh-CN" altLang="en-US" sz="2400" b="1">
                <a:latin typeface="Times New Roman" panose="02020603050405020304" pitchFamily="18" charset="0"/>
                <a:ea typeface="楷体_GB2312" pitchFamily="49" charset="-122"/>
              </a:endParaRPr>
            </a:p>
          </p:txBody>
        </p:sp>
        <p:sp>
          <p:nvSpPr>
            <p:cNvPr id="48218" name="Rectangle 90"/>
            <p:cNvSpPr>
              <a:spLocks noChangeArrowheads="1"/>
            </p:cNvSpPr>
            <p:nvPr/>
          </p:nvSpPr>
          <p:spPr bwMode="auto">
            <a:xfrm>
              <a:off x="468" y="2570"/>
              <a:ext cx="3005" cy="1534"/>
            </a:xfrm>
            <a:prstGeom prst="rect">
              <a:avLst/>
            </a:prstGeom>
            <a:noFill/>
            <a:ln w="38100">
              <a:solidFill>
                <a:srgbClr val="009900"/>
              </a:solidFill>
              <a:miter lim="800000"/>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11286" name="Text Box 91"/>
            <p:cNvSpPr txBox="1">
              <a:spLocks noChangeArrowheads="1"/>
            </p:cNvSpPr>
            <p:nvPr/>
          </p:nvSpPr>
          <p:spPr bwMode="auto">
            <a:xfrm>
              <a:off x="1549" y="2258"/>
              <a:ext cx="958" cy="327"/>
            </a:xfrm>
            <a:prstGeom prst="rect">
              <a:avLst/>
            </a:prstGeom>
            <a:noFill/>
            <a:ln w="9525">
              <a:noFill/>
              <a:miter lim="800000"/>
            </a:ln>
          </p:spPr>
          <p:txBody>
            <a:bodyPr>
              <a:spAutoFit/>
            </a:bodyPr>
            <a:lstStyle/>
            <a:p>
              <a:r>
                <a:rPr lang="zh-CN" altLang="en-US" sz="2800" b="1">
                  <a:ea typeface="楷体_GB2312" pitchFamily="49" charset="-122"/>
                </a:rPr>
                <a:t>光放大</a:t>
              </a:r>
              <a:endParaRPr lang="zh-CN" altLang="en-US" sz="2800" b="1">
                <a:ea typeface="楷体_GB2312" pitchFamily="49" charset="-122"/>
              </a:endParaRPr>
            </a:p>
          </p:txBody>
        </p:sp>
      </p:grpSp>
      <p:sp>
        <p:nvSpPr>
          <p:cNvPr id="92" name="日期占位符 91"/>
          <p:cNvSpPr>
            <a:spLocks noGrp="1"/>
          </p:cNvSpPr>
          <p:nvPr>
            <p:ph type="dt" sz="quarter" idx="10"/>
          </p:nvPr>
        </p:nvSpPr>
        <p:spPr/>
        <p:txBody>
          <a:bodyPr/>
          <a:lstStyle/>
          <a:p>
            <a:pPr>
              <a:defRPr/>
            </a:pPr>
            <a:fld id="{3E294411-7FC4-4E2A-A37E-ED7BE6D80C8F}" type="datetime1">
              <a:rPr lang="zh-CN" altLang="en-US" sz="1400" smtClean="0"/>
            </a:fld>
            <a:endParaRPr lang="en-US" altLang="zh-CN" sz="1400" dirty="0"/>
          </a:p>
        </p:txBody>
      </p:sp>
      <p:sp>
        <p:nvSpPr>
          <p:cNvPr id="93" name="页脚占位符 92"/>
          <p:cNvSpPr>
            <a:spLocks noGrp="1"/>
          </p:cNvSpPr>
          <p:nvPr>
            <p:ph type="ftr" sz="quarter" idx="12"/>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heckerboard(across)">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8167"/>
                                        </p:tgtEl>
                                        <p:attrNameLst>
                                          <p:attrName>style.visibility</p:attrName>
                                        </p:attrNameLst>
                                      </p:cBhvr>
                                      <p:to>
                                        <p:strVal val="visible"/>
                                      </p:to>
                                    </p:set>
                                    <p:animEffect transition="in" filter="blinds(horizontal)">
                                      <p:cBhvr>
                                        <p:cTn id="27" dur="500"/>
                                        <p:tgtEl>
                                          <p:spTgt spid="48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1"/>
          <p:cNvSpPr>
            <a:spLocks noGrp="1"/>
          </p:cNvSpPr>
          <p:nvPr>
            <p:ph type="dt" sz="quarter" idx="10"/>
          </p:nvPr>
        </p:nvSpPr>
        <p:spPr/>
        <p:txBody>
          <a:bodyPr/>
          <a:lstStyle/>
          <a:p>
            <a:pPr>
              <a:defRPr/>
            </a:pPr>
            <a:fld id="{13F4FC1B-F73E-4A57-8961-CF0316E79A00}" type="datetime1">
              <a:rPr lang="zh-CN" altLang="en-US" smtClean="0"/>
            </a:fld>
            <a:endParaRPr lang="en-US" altLang="zh-CN"/>
          </a:p>
        </p:txBody>
      </p:sp>
      <p:sp>
        <p:nvSpPr>
          <p:cNvPr id="17" name="灯片编号占位符 3"/>
          <p:cNvSpPr>
            <a:spLocks noGrp="1"/>
          </p:cNvSpPr>
          <p:nvPr>
            <p:ph type="sldNum" sz="quarter" idx="12"/>
          </p:nvPr>
        </p:nvSpPr>
        <p:spPr/>
        <p:txBody>
          <a:bodyPr/>
          <a:lstStyle/>
          <a:p>
            <a:pPr>
              <a:defRPr/>
            </a:pPr>
            <a:fld id="{1E10924A-8CBA-4ECC-B712-BEAF330385F7}" type="slidenum">
              <a:rPr lang="en-US" altLang="zh-CN"/>
            </a:fld>
            <a:endParaRPr lang="en-US" altLang="zh-CN"/>
          </a:p>
        </p:txBody>
      </p:sp>
      <p:sp>
        <p:nvSpPr>
          <p:cNvPr id="49154" name="Text Box 2"/>
          <p:cNvSpPr txBox="1">
            <a:spLocks noChangeArrowheads="1"/>
          </p:cNvSpPr>
          <p:nvPr/>
        </p:nvSpPr>
        <p:spPr bwMode="auto">
          <a:xfrm>
            <a:off x="250825" y="476250"/>
            <a:ext cx="6624638" cy="519113"/>
          </a:xfrm>
          <a:prstGeom prst="rect">
            <a:avLst/>
          </a:prstGeom>
          <a:noFill/>
          <a:ln w="9525">
            <a:noFill/>
            <a:miter lim="800000"/>
          </a:ln>
        </p:spPr>
        <p:txBody>
          <a:bodyPr>
            <a:spAutoFit/>
          </a:bodyPr>
          <a:lstStyle/>
          <a:p>
            <a:r>
              <a:rPr lang="en-US" altLang="zh-CN" sz="2800" b="1">
                <a:ea typeface="楷体_GB2312" pitchFamily="49" charset="-122"/>
              </a:rPr>
              <a:t>2. </a:t>
            </a:r>
            <a:r>
              <a:rPr lang="zh-CN" altLang="en-US" sz="2800" b="1">
                <a:ea typeface="楷体_GB2312" pitchFamily="49" charset="-122"/>
              </a:rPr>
              <a:t>减少振荡模式</a:t>
            </a:r>
            <a:r>
              <a:rPr lang="en-US" altLang="zh-CN" sz="2800" b="1">
                <a:ea typeface="楷体_GB2312" pitchFamily="49" charset="-122"/>
              </a:rPr>
              <a:t>-</a:t>
            </a:r>
            <a:r>
              <a:rPr lang="zh-CN" altLang="en-US" sz="2800" b="1">
                <a:ea typeface="楷体_GB2312" pitchFamily="49" charset="-122"/>
              </a:rPr>
              <a:t>开放式光学谐振腔</a:t>
            </a:r>
            <a:endParaRPr lang="zh-CN" altLang="en-US" sz="2800" b="1">
              <a:ea typeface="楷体_GB2312" pitchFamily="49" charset="-122"/>
            </a:endParaRPr>
          </a:p>
        </p:txBody>
      </p:sp>
      <p:pic>
        <p:nvPicPr>
          <p:cNvPr id="12295" name="Picture 3" descr="t95"/>
          <p:cNvPicPr>
            <a:picLocks noChangeAspect="1" noChangeArrowheads="1"/>
          </p:cNvPicPr>
          <p:nvPr/>
        </p:nvPicPr>
        <p:blipFill>
          <a:blip r:embed="rId1" cstate="print"/>
          <a:srcRect l="46088"/>
          <a:stretch>
            <a:fillRect/>
          </a:stretch>
        </p:blipFill>
        <p:spPr bwMode="auto">
          <a:xfrm>
            <a:off x="1258888" y="1125538"/>
            <a:ext cx="5257800" cy="2300287"/>
          </a:xfrm>
          <a:prstGeom prst="rect">
            <a:avLst/>
          </a:prstGeom>
          <a:noFill/>
          <a:ln w="9525">
            <a:noFill/>
            <a:miter lim="800000"/>
            <a:headEnd/>
            <a:tailEnd/>
          </a:ln>
        </p:spPr>
      </p:pic>
      <p:grpSp>
        <p:nvGrpSpPr>
          <p:cNvPr id="2" name="Group 4"/>
          <p:cNvGrpSpPr/>
          <p:nvPr/>
        </p:nvGrpSpPr>
        <p:grpSpPr bwMode="auto">
          <a:xfrm>
            <a:off x="250825" y="3429000"/>
            <a:ext cx="4113213" cy="917575"/>
            <a:chOff x="355" y="1020"/>
            <a:chExt cx="2591" cy="578"/>
          </a:xfrm>
        </p:grpSpPr>
        <p:sp>
          <p:nvSpPr>
            <p:cNvPr id="12304" name="Text Box 5"/>
            <p:cNvSpPr txBox="1">
              <a:spLocks noChangeArrowheads="1"/>
            </p:cNvSpPr>
            <p:nvPr/>
          </p:nvSpPr>
          <p:spPr bwMode="auto">
            <a:xfrm>
              <a:off x="355" y="1020"/>
              <a:ext cx="2591" cy="327"/>
            </a:xfrm>
            <a:prstGeom prst="rect">
              <a:avLst/>
            </a:prstGeom>
            <a:noFill/>
            <a:ln w="9525">
              <a:noFill/>
              <a:miter lim="800000"/>
            </a:ln>
          </p:spPr>
          <p:txBody>
            <a:bodyPr wrap="none">
              <a:spAutoFit/>
            </a:bodyPr>
            <a:lstStyle/>
            <a:p>
              <a:r>
                <a:rPr lang="zh-CN" altLang="en-US" sz="2800" b="1">
                  <a:solidFill>
                    <a:srgbClr val="FFFF00"/>
                  </a:solidFill>
                  <a:ea typeface="楷体_GB2312" pitchFamily="49" charset="-122"/>
                </a:rPr>
                <a:t>光源（电源，泵浦源）：</a:t>
              </a:r>
              <a:endParaRPr lang="zh-CN" altLang="en-US" sz="2800" b="1">
                <a:solidFill>
                  <a:srgbClr val="FFFF00"/>
                </a:solidFill>
                <a:ea typeface="楷体_GB2312" pitchFamily="49" charset="-122"/>
              </a:endParaRPr>
            </a:p>
          </p:txBody>
        </p:sp>
        <p:sp>
          <p:nvSpPr>
            <p:cNvPr id="12305" name="Text Box 6"/>
            <p:cNvSpPr txBox="1">
              <a:spLocks noChangeArrowheads="1"/>
            </p:cNvSpPr>
            <p:nvPr/>
          </p:nvSpPr>
          <p:spPr bwMode="auto">
            <a:xfrm>
              <a:off x="513" y="1310"/>
              <a:ext cx="1467" cy="288"/>
            </a:xfrm>
            <a:prstGeom prst="rect">
              <a:avLst/>
            </a:prstGeom>
            <a:noFill/>
            <a:ln w="9525">
              <a:noFill/>
              <a:miter lim="800000"/>
            </a:ln>
          </p:spPr>
          <p:txBody>
            <a:bodyPr wrap="none">
              <a:spAutoFit/>
            </a:bodyPr>
            <a:lstStyle/>
            <a:p>
              <a:r>
                <a:rPr lang="zh-CN" altLang="en-US" sz="2400" b="1">
                  <a:ea typeface="楷体_GB2312" pitchFamily="49" charset="-122"/>
                </a:rPr>
                <a:t>（抽运、激励）</a:t>
              </a:r>
              <a:endParaRPr lang="zh-CN" altLang="en-US" sz="2400" b="1">
                <a:ea typeface="楷体_GB2312" pitchFamily="49" charset="-122"/>
              </a:endParaRPr>
            </a:p>
          </p:txBody>
        </p:sp>
      </p:grpSp>
      <p:graphicFrame>
        <p:nvGraphicFramePr>
          <p:cNvPr id="12290" name="Object 8"/>
          <p:cNvGraphicFramePr>
            <a:graphicFrameLocks noChangeAspect="1"/>
          </p:cNvGraphicFramePr>
          <p:nvPr/>
        </p:nvGraphicFramePr>
        <p:xfrm>
          <a:off x="4108450" y="3495675"/>
          <a:ext cx="554038" cy="623888"/>
        </p:xfrm>
        <a:graphic>
          <a:graphicData uri="http://schemas.openxmlformats.org/presentationml/2006/ole">
            <mc:AlternateContent xmlns:mc="http://schemas.openxmlformats.org/markup-compatibility/2006">
              <mc:Choice xmlns:v="urn:schemas-microsoft-com:vml" Requires="v">
                <p:oleObj spid="_x0000_s13313" name="Equation" r:id="rId2" imgW="4876800" imgH="5486400" progId="Equation.DSMT4">
                  <p:embed/>
                </p:oleObj>
              </mc:Choice>
              <mc:Fallback>
                <p:oleObj name="Equation" r:id="rId2" imgW="4876800" imgH="5486400" progId="Equation.DSMT4">
                  <p:embed/>
                  <p:pic>
                    <p:nvPicPr>
                      <p:cNvPr id="0" name="Object 8"/>
                      <p:cNvPicPr>
                        <a:picLocks noChangeAspect="1"/>
                      </p:cNvPicPr>
                      <p:nvPr/>
                    </p:nvPicPr>
                    <p:blipFill>
                      <a:blip r:embed="rId3"/>
                      <a:stretch>
                        <a:fillRect/>
                      </a:stretch>
                    </p:blipFill>
                    <p:spPr>
                      <a:xfrm>
                        <a:off x="4108450" y="3495675"/>
                        <a:ext cx="554038" cy="623888"/>
                      </a:xfrm>
                      <a:prstGeom prst="rect">
                        <a:avLst/>
                      </a:prstGeom>
                      <a:noFill/>
                      <a:ln w="9525">
                        <a:noFill/>
                      </a:ln>
                    </p:spPr>
                  </p:pic>
                </p:oleObj>
              </mc:Fallback>
            </mc:AlternateContent>
          </a:graphicData>
        </a:graphic>
      </p:graphicFrame>
      <p:sp>
        <p:nvSpPr>
          <p:cNvPr id="12297" name="Line 9"/>
          <p:cNvSpPr>
            <a:spLocks noChangeShapeType="1"/>
          </p:cNvSpPr>
          <p:nvPr/>
        </p:nvSpPr>
        <p:spPr bwMode="auto">
          <a:xfrm flipV="1">
            <a:off x="4652963" y="3819525"/>
            <a:ext cx="3240087" cy="0"/>
          </a:xfrm>
          <a:prstGeom prst="line">
            <a:avLst/>
          </a:prstGeom>
          <a:noFill/>
          <a:ln w="19050">
            <a:solidFill>
              <a:srgbClr val="FF0066"/>
            </a:solidFill>
            <a:round/>
            <a:tailEnd type="triangle" w="med" len="med"/>
          </a:ln>
        </p:spPr>
        <p:txBody>
          <a:bodyPr/>
          <a:lstStyle/>
          <a:p>
            <a:endParaRPr lang="zh-CN" altLang="en-US"/>
          </a:p>
        </p:txBody>
      </p:sp>
      <p:sp>
        <p:nvSpPr>
          <p:cNvPr id="12298" name="Text Box 10"/>
          <p:cNvSpPr txBox="1">
            <a:spLocks noChangeArrowheads="1"/>
          </p:cNvSpPr>
          <p:nvPr/>
        </p:nvSpPr>
        <p:spPr bwMode="auto">
          <a:xfrm>
            <a:off x="4751388" y="3351213"/>
            <a:ext cx="2927350" cy="457200"/>
          </a:xfrm>
          <a:prstGeom prst="rect">
            <a:avLst/>
          </a:prstGeom>
          <a:noFill/>
          <a:ln w="9525">
            <a:noFill/>
            <a:miter lim="800000"/>
          </a:ln>
        </p:spPr>
        <p:txBody>
          <a:bodyPr wrap="none">
            <a:spAutoFit/>
          </a:bodyPr>
          <a:lstStyle/>
          <a:p>
            <a:r>
              <a:rPr lang="zh-CN" altLang="en-US" sz="2400" b="1">
                <a:ea typeface="楷体_GB2312" pitchFamily="49" charset="-122"/>
              </a:rPr>
              <a:t>外界向物质提供能量</a:t>
            </a:r>
            <a:endParaRPr lang="zh-CN" altLang="en-US" sz="2400" b="1">
              <a:ea typeface="楷体_GB2312" pitchFamily="49" charset="-122"/>
            </a:endParaRPr>
          </a:p>
        </p:txBody>
      </p:sp>
      <p:graphicFrame>
        <p:nvGraphicFramePr>
          <p:cNvPr id="12291" name="Object 11"/>
          <p:cNvGraphicFramePr>
            <a:graphicFrameLocks noChangeAspect="1"/>
          </p:cNvGraphicFramePr>
          <p:nvPr/>
        </p:nvGraphicFramePr>
        <p:xfrm>
          <a:off x="7918450" y="3503613"/>
          <a:ext cx="536575" cy="603250"/>
        </p:xfrm>
        <a:graphic>
          <a:graphicData uri="http://schemas.openxmlformats.org/presentationml/2006/ole">
            <mc:AlternateContent xmlns:mc="http://schemas.openxmlformats.org/markup-compatibility/2006">
              <mc:Choice xmlns:v="urn:schemas-microsoft-com:vml" Requires="v">
                <p:oleObj spid="_x0000_s13314" name="Equation" r:id="rId4" imgW="4876800" imgH="5486400" progId="Equation.DSMT4">
                  <p:embed/>
                </p:oleObj>
              </mc:Choice>
              <mc:Fallback>
                <p:oleObj name="Equation" r:id="rId4" imgW="4876800" imgH="5486400" progId="Equation.DSMT4">
                  <p:embed/>
                  <p:pic>
                    <p:nvPicPr>
                      <p:cNvPr id="0" name="Object 11"/>
                      <p:cNvPicPr>
                        <a:picLocks noChangeAspect="1"/>
                      </p:cNvPicPr>
                      <p:nvPr/>
                    </p:nvPicPr>
                    <p:blipFill>
                      <a:blip r:embed="rId5"/>
                      <a:stretch>
                        <a:fillRect/>
                      </a:stretch>
                    </p:blipFill>
                    <p:spPr>
                      <a:xfrm>
                        <a:off x="7918450" y="3503613"/>
                        <a:ext cx="536575" cy="603250"/>
                      </a:xfrm>
                      <a:prstGeom prst="rect">
                        <a:avLst/>
                      </a:prstGeom>
                      <a:noFill/>
                      <a:ln w="9525">
                        <a:noFill/>
                      </a:ln>
                    </p:spPr>
                  </p:pic>
                </p:oleObj>
              </mc:Fallback>
            </mc:AlternateContent>
          </a:graphicData>
        </a:graphic>
      </p:graphicFrame>
      <p:grpSp>
        <p:nvGrpSpPr>
          <p:cNvPr id="3" name="Group 12"/>
          <p:cNvGrpSpPr/>
          <p:nvPr/>
        </p:nvGrpSpPr>
        <p:grpSpPr bwMode="auto">
          <a:xfrm>
            <a:off x="403225" y="4724400"/>
            <a:ext cx="8740775" cy="1322388"/>
            <a:chOff x="128" y="2182"/>
            <a:chExt cx="5506" cy="833"/>
          </a:xfrm>
        </p:grpSpPr>
        <p:sp>
          <p:nvSpPr>
            <p:cNvPr id="12300" name="Text Box 13"/>
            <p:cNvSpPr txBox="1">
              <a:spLocks noChangeArrowheads="1"/>
            </p:cNvSpPr>
            <p:nvPr/>
          </p:nvSpPr>
          <p:spPr bwMode="auto">
            <a:xfrm>
              <a:off x="128" y="2442"/>
              <a:ext cx="1286" cy="523"/>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激光工作物质</a:t>
              </a:r>
              <a:endParaRPr lang="zh-CN" altLang="en-US" sz="2400" b="1">
                <a:solidFill>
                  <a:srgbClr val="FFFF00"/>
                </a:solidFill>
                <a:ea typeface="楷体_GB2312" pitchFamily="49" charset="-122"/>
              </a:endParaRPr>
            </a:p>
            <a:p>
              <a:r>
                <a:rPr lang="zh-CN" altLang="en-US" sz="2400" b="1">
                  <a:solidFill>
                    <a:srgbClr val="FFFF00"/>
                  </a:solidFill>
                  <a:ea typeface="楷体_GB2312" pitchFamily="49" charset="-122"/>
                </a:rPr>
                <a:t>（活介质）</a:t>
              </a:r>
              <a:endParaRPr lang="zh-CN" altLang="en-US" sz="2400" b="1">
                <a:solidFill>
                  <a:srgbClr val="FFFF00"/>
                </a:solidFill>
                <a:ea typeface="楷体_GB2312" pitchFamily="49" charset="-122"/>
              </a:endParaRPr>
            </a:p>
          </p:txBody>
        </p:sp>
        <p:sp>
          <p:nvSpPr>
            <p:cNvPr id="12301" name="AutoShape 14"/>
            <p:cNvSpPr/>
            <p:nvPr/>
          </p:nvSpPr>
          <p:spPr bwMode="auto">
            <a:xfrm>
              <a:off x="1425" y="2252"/>
              <a:ext cx="91" cy="726"/>
            </a:xfrm>
            <a:prstGeom prst="leftBrace">
              <a:avLst>
                <a:gd name="adj1" fmla="val 66484"/>
                <a:gd name="adj2" fmla="val 50000"/>
              </a:avLst>
            </a:prstGeom>
            <a:noFill/>
            <a:ln w="19050">
              <a:solidFill>
                <a:srgbClr val="FF0066"/>
              </a:solidFill>
              <a:round/>
            </a:ln>
          </p:spPr>
          <p:txBody>
            <a:bodyPr wrap="none" anchor="ctr"/>
            <a:lstStyle/>
            <a:p>
              <a:endParaRPr lang="zh-CN" altLang="en-US"/>
            </a:p>
          </p:txBody>
        </p:sp>
        <p:sp>
          <p:nvSpPr>
            <p:cNvPr id="12302" name="Text Box 15"/>
            <p:cNvSpPr txBox="1">
              <a:spLocks noChangeArrowheads="1"/>
            </p:cNvSpPr>
            <p:nvPr/>
          </p:nvSpPr>
          <p:spPr bwMode="auto">
            <a:xfrm>
              <a:off x="1498" y="2182"/>
              <a:ext cx="4136" cy="327"/>
            </a:xfrm>
            <a:prstGeom prst="rect">
              <a:avLst/>
            </a:prstGeom>
            <a:noFill/>
            <a:ln w="9525">
              <a:noFill/>
              <a:miter lim="800000"/>
            </a:ln>
          </p:spPr>
          <p:txBody>
            <a:bodyPr>
              <a:spAutoFit/>
            </a:bodyPr>
            <a:lstStyle/>
            <a:p>
              <a:r>
                <a:rPr lang="zh-CN" altLang="en-US" sz="2800" b="1">
                  <a:solidFill>
                    <a:srgbClr val="FFFF00"/>
                  </a:solidFill>
                  <a:ea typeface="楷体_GB2312" pitchFamily="49" charset="-122"/>
                </a:rPr>
                <a:t>激活粒子：</a:t>
              </a:r>
              <a:r>
                <a:rPr lang="zh-CN" altLang="en-US" sz="2400" b="1">
                  <a:ea typeface="楷体_GB2312" pitchFamily="49" charset="-122"/>
                </a:rPr>
                <a:t>能够形成粒子数反转的发光粒子。</a:t>
              </a:r>
              <a:endParaRPr lang="zh-CN" altLang="en-US" sz="2400" b="1">
                <a:ea typeface="楷体_GB2312" pitchFamily="49" charset="-122"/>
              </a:endParaRPr>
            </a:p>
          </p:txBody>
        </p:sp>
        <p:sp>
          <p:nvSpPr>
            <p:cNvPr id="12303" name="Text Box 16"/>
            <p:cNvSpPr txBox="1">
              <a:spLocks noChangeArrowheads="1"/>
            </p:cNvSpPr>
            <p:nvPr/>
          </p:nvSpPr>
          <p:spPr bwMode="auto">
            <a:xfrm>
              <a:off x="1529" y="2688"/>
              <a:ext cx="3746" cy="327"/>
            </a:xfrm>
            <a:prstGeom prst="rect">
              <a:avLst/>
            </a:prstGeom>
            <a:noFill/>
            <a:ln w="9525">
              <a:noFill/>
              <a:miter lim="800000"/>
            </a:ln>
          </p:spPr>
          <p:txBody>
            <a:bodyPr>
              <a:spAutoFit/>
            </a:bodyPr>
            <a:lstStyle/>
            <a:p>
              <a:r>
                <a:rPr lang="zh-CN" altLang="en-US" sz="2800" b="1">
                  <a:solidFill>
                    <a:srgbClr val="FFFF00"/>
                  </a:solidFill>
                  <a:ea typeface="楷体_GB2312" pitchFamily="49" charset="-122"/>
                </a:rPr>
                <a:t>基质：</a:t>
              </a:r>
              <a:r>
                <a:rPr lang="zh-CN" altLang="en-US" sz="2400" b="1">
                  <a:ea typeface="楷体_GB2312" pitchFamily="49" charset="-122"/>
                </a:rPr>
                <a:t>为激活粒子提供寄存场所的材料。</a:t>
              </a:r>
              <a:endParaRPr lang="zh-CN" altLang="en-US" sz="2400" b="1">
                <a:ea typeface="楷体_GB2312" pitchFamily="49" charset="-122"/>
              </a:endParaRPr>
            </a:p>
          </p:txBody>
        </p:sp>
      </p:grpSp>
      <p:sp>
        <p:nvSpPr>
          <p:cNvPr id="18" name="页脚占位符 1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linds(horizontal)">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1"/>
          <p:cNvSpPr>
            <a:spLocks noGrp="1"/>
          </p:cNvSpPr>
          <p:nvPr>
            <p:ph type="dt" sz="quarter" idx="10"/>
          </p:nvPr>
        </p:nvSpPr>
        <p:spPr/>
        <p:txBody>
          <a:bodyPr/>
          <a:lstStyle/>
          <a:p>
            <a:pPr>
              <a:defRPr/>
            </a:pPr>
            <a:fld id="{77D4BE6A-C0AD-47F4-971B-5D5BA826DA08}" type="datetime1">
              <a:rPr lang="zh-CN" altLang="en-US" smtClean="0"/>
            </a:fld>
            <a:endParaRPr lang="en-US" altLang="zh-CN"/>
          </a:p>
        </p:txBody>
      </p:sp>
      <p:sp>
        <p:nvSpPr>
          <p:cNvPr id="46" name="灯片编号占位符 3"/>
          <p:cNvSpPr>
            <a:spLocks noGrp="1"/>
          </p:cNvSpPr>
          <p:nvPr>
            <p:ph type="sldNum" sz="quarter" idx="12"/>
          </p:nvPr>
        </p:nvSpPr>
        <p:spPr/>
        <p:txBody>
          <a:bodyPr/>
          <a:lstStyle/>
          <a:p>
            <a:pPr>
              <a:defRPr/>
            </a:pPr>
            <a:fld id="{CB83ECE9-A595-4D01-90ED-5A55BDEE688E}" type="slidenum">
              <a:rPr lang="en-US" altLang="zh-CN"/>
            </a:fld>
            <a:endParaRPr lang="en-US" altLang="zh-CN"/>
          </a:p>
        </p:txBody>
      </p:sp>
      <p:grpSp>
        <p:nvGrpSpPr>
          <p:cNvPr id="2" name="Group 2"/>
          <p:cNvGrpSpPr/>
          <p:nvPr/>
        </p:nvGrpSpPr>
        <p:grpSpPr bwMode="auto">
          <a:xfrm>
            <a:off x="306388" y="2540000"/>
            <a:ext cx="7794625" cy="1787525"/>
            <a:chOff x="193" y="1600"/>
            <a:chExt cx="4677" cy="1126"/>
          </a:xfrm>
        </p:grpSpPr>
        <p:sp>
          <p:nvSpPr>
            <p:cNvPr id="50179" name="Text Box 3"/>
            <p:cNvSpPr txBox="1">
              <a:spLocks noChangeArrowheads="1"/>
            </p:cNvSpPr>
            <p:nvPr/>
          </p:nvSpPr>
          <p:spPr bwMode="auto">
            <a:xfrm>
              <a:off x="193" y="1600"/>
              <a:ext cx="2426" cy="288"/>
            </a:xfrm>
            <a:prstGeom prst="rect">
              <a:avLst/>
            </a:prstGeom>
            <a:gradFill rotWithShape="0">
              <a:gsLst>
                <a:gs pos="0">
                  <a:srgbClr val="FFFFFF"/>
                </a:gs>
                <a:gs pos="50000">
                  <a:srgbClr val="FFCCFF"/>
                </a:gs>
                <a:gs pos="100000">
                  <a:srgbClr val="FFFFFF"/>
                </a:gs>
              </a:gsLst>
              <a:lin ang="5400000" scaled="1"/>
            </a:gradFill>
            <a:ln w="9525">
              <a:noFill/>
              <a:miter lim="800000"/>
            </a:ln>
            <a:effectLst>
              <a:outerShdw dist="107763" dir="13500000" algn="ctr" rotWithShape="0">
                <a:schemeClr val="bg2"/>
              </a:outerShdw>
            </a:effectLst>
          </p:spPr>
          <p:txBody>
            <a:bodyPr>
              <a:spAutoFit/>
            </a:bodyPr>
            <a:lstStyle/>
            <a:p>
              <a:pPr>
                <a:defRPr/>
              </a:pPr>
              <a:r>
                <a:rPr lang="zh-CN" altLang="en-US" sz="2400" b="1">
                  <a:solidFill>
                    <a:srgbClr val="0A0A10"/>
                  </a:solidFill>
                  <a:latin typeface="Arial" panose="020B0604020202020204" pitchFamily="34" charset="0"/>
                  <a:ea typeface="楷体_GB2312" pitchFamily="49" charset="-122"/>
                </a:rPr>
                <a:t>（</a:t>
              </a:r>
              <a:r>
                <a:rPr lang="en-US" altLang="zh-CN" sz="2400" b="1">
                  <a:solidFill>
                    <a:srgbClr val="0A0A10"/>
                  </a:solidFill>
                  <a:latin typeface="Arial" panose="020B0604020202020204" pitchFamily="34" charset="0"/>
                  <a:ea typeface="楷体_GB2312" pitchFamily="49" charset="-122"/>
                </a:rPr>
                <a:t>1</a:t>
              </a:r>
              <a:r>
                <a:rPr lang="zh-CN" altLang="en-US" sz="2400" b="1">
                  <a:solidFill>
                    <a:srgbClr val="0A0A10"/>
                  </a:solidFill>
                  <a:latin typeface="Arial" panose="020B0604020202020204" pitchFamily="34" charset="0"/>
                  <a:ea typeface="楷体_GB2312" pitchFamily="49" charset="-122"/>
                </a:rPr>
                <a:t>）光学谐振腔的构成：</a:t>
              </a:r>
              <a:endParaRPr lang="zh-CN" altLang="en-US" sz="2400" b="1">
                <a:solidFill>
                  <a:srgbClr val="0A0A10"/>
                </a:solidFill>
                <a:latin typeface="Arial" panose="020B0604020202020204" pitchFamily="34" charset="0"/>
                <a:ea typeface="楷体_GB2312" pitchFamily="49" charset="-122"/>
              </a:endParaRPr>
            </a:p>
          </p:txBody>
        </p:sp>
        <p:sp>
          <p:nvSpPr>
            <p:cNvPr id="72749" name="Text Box 4"/>
            <p:cNvSpPr txBox="1">
              <a:spLocks noChangeArrowheads="1"/>
            </p:cNvSpPr>
            <p:nvPr/>
          </p:nvSpPr>
          <p:spPr bwMode="auto">
            <a:xfrm>
              <a:off x="714" y="1918"/>
              <a:ext cx="888" cy="288"/>
            </a:xfrm>
            <a:prstGeom prst="rect">
              <a:avLst/>
            </a:prstGeom>
            <a:noFill/>
            <a:ln w="9525">
              <a:noFill/>
              <a:miter lim="800000"/>
            </a:ln>
          </p:spPr>
          <p:txBody>
            <a:bodyPr>
              <a:spAutoFit/>
            </a:bodyPr>
            <a:lstStyle/>
            <a:p>
              <a:r>
                <a:rPr lang="zh-CN" altLang="en-US" sz="2400" b="1">
                  <a:solidFill>
                    <a:srgbClr val="FFFF00"/>
                  </a:solidFill>
                  <a:ea typeface="楷体_GB2312" pitchFamily="49" charset="-122"/>
                </a:rPr>
                <a:t>工作物质</a:t>
              </a:r>
              <a:endParaRPr lang="zh-CN" altLang="en-US" sz="2400" b="1">
                <a:solidFill>
                  <a:srgbClr val="FFFF00"/>
                </a:solidFill>
                <a:ea typeface="楷体_GB2312" pitchFamily="49" charset="-122"/>
              </a:endParaRPr>
            </a:p>
          </p:txBody>
        </p:sp>
        <p:sp>
          <p:nvSpPr>
            <p:cNvPr id="72750" name="Text Box 5"/>
            <p:cNvSpPr txBox="1">
              <a:spLocks noChangeArrowheads="1"/>
            </p:cNvSpPr>
            <p:nvPr/>
          </p:nvSpPr>
          <p:spPr bwMode="auto">
            <a:xfrm>
              <a:off x="716" y="2203"/>
              <a:ext cx="4154" cy="523"/>
            </a:xfrm>
            <a:prstGeom prst="rect">
              <a:avLst/>
            </a:prstGeom>
            <a:noFill/>
            <a:ln w="9525">
              <a:noFill/>
              <a:miter lim="800000"/>
            </a:ln>
          </p:spPr>
          <p:txBody>
            <a:bodyPr>
              <a:spAutoFit/>
            </a:bodyPr>
            <a:lstStyle/>
            <a:p>
              <a:r>
                <a:rPr lang="zh-CN" altLang="en-US" sz="2400" b="1">
                  <a:solidFill>
                    <a:srgbClr val="FFFF00"/>
                  </a:solidFill>
                  <a:ea typeface="楷体_GB2312" pitchFamily="49" charset="-122"/>
                </a:rPr>
                <a:t>两块反射镜：</a:t>
              </a:r>
              <a:r>
                <a:rPr lang="zh-CN" altLang="en-US" sz="2400" b="1">
                  <a:ea typeface="楷体_GB2312" pitchFamily="49" charset="-122"/>
                </a:rPr>
                <a:t>相互平行，与工作介质轴线垂直，</a:t>
              </a:r>
              <a:endParaRPr lang="zh-CN" altLang="en-US" sz="2400" b="1">
                <a:ea typeface="楷体_GB2312" pitchFamily="49" charset="-122"/>
              </a:endParaRPr>
            </a:p>
            <a:p>
              <a:r>
                <a:rPr lang="zh-CN" altLang="en-US" sz="2400" b="1">
                  <a:ea typeface="楷体_GB2312" pitchFamily="49" charset="-122"/>
                </a:rPr>
                <a:t>                      平面或球面。</a:t>
              </a:r>
              <a:endParaRPr lang="zh-CN" altLang="en-US" sz="2400" b="1">
                <a:ea typeface="楷体_GB2312" pitchFamily="49" charset="-122"/>
              </a:endParaRPr>
            </a:p>
          </p:txBody>
        </p:sp>
      </p:grpSp>
      <p:grpSp>
        <p:nvGrpSpPr>
          <p:cNvPr id="3" name="Group 6"/>
          <p:cNvGrpSpPr/>
          <p:nvPr/>
        </p:nvGrpSpPr>
        <p:grpSpPr bwMode="auto">
          <a:xfrm>
            <a:off x="854075" y="158750"/>
            <a:ext cx="7042150" cy="2259013"/>
            <a:chOff x="219" y="130"/>
            <a:chExt cx="4436" cy="1423"/>
          </a:xfrm>
        </p:grpSpPr>
        <p:grpSp>
          <p:nvGrpSpPr>
            <p:cNvPr id="72717" name="Group 7"/>
            <p:cNvGrpSpPr/>
            <p:nvPr/>
          </p:nvGrpSpPr>
          <p:grpSpPr bwMode="auto">
            <a:xfrm>
              <a:off x="1039" y="576"/>
              <a:ext cx="2352" cy="624"/>
              <a:chOff x="1440" y="2064"/>
              <a:chExt cx="2352" cy="624"/>
            </a:xfrm>
          </p:grpSpPr>
          <p:sp>
            <p:nvSpPr>
              <p:cNvPr id="50184" name="Oval 8"/>
              <p:cNvSpPr>
                <a:spLocks noChangeArrowheads="1"/>
              </p:cNvSpPr>
              <p:nvPr/>
            </p:nvSpPr>
            <p:spPr bwMode="auto">
              <a:xfrm>
                <a:off x="3360" y="2064"/>
                <a:ext cx="432" cy="624"/>
              </a:xfrm>
              <a:prstGeom prst="ellipse">
                <a:avLst/>
              </a:prstGeom>
              <a:solidFill>
                <a:srgbClr val="66FF33"/>
              </a:solidFill>
              <a:ln w="57150">
                <a:solidFill>
                  <a:schemeClr val="accent1"/>
                </a:solidFill>
                <a:round/>
              </a:ln>
              <a:effectLst>
                <a:outerShdw dist="107763" dir="189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85" name="AutoShape 9"/>
              <p:cNvSpPr>
                <a:spLocks noChangeArrowheads="1"/>
              </p:cNvSpPr>
              <p:nvPr/>
            </p:nvSpPr>
            <p:spPr bwMode="auto">
              <a:xfrm rot="-5400000">
                <a:off x="2328" y="1320"/>
                <a:ext cx="624" cy="2112"/>
              </a:xfrm>
              <a:prstGeom prst="can">
                <a:avLst>
                  <a:gd name="adj" fmla="val 53355"/>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57150">
                <a:solidFill>
                  <a:schemeClr val="accent1"/>
                </a:solidFill>
                <a:round/>
              </a:ln>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86" name="Oval 10"/>
              <p:cNvSpPr>
                <a:spLocks noChangeArrowheads="1"/>
              </p:cNvSpPr>
              <p:nvPr/>
            </p:nvSpPr>
            <p:spPr bwMode="auto">
              <a:xfrm>
                <a:off x="1440" y="2064"/>
                <a:ext cx="432" cy="624"/>
              </a:xfrm>
              <a:prstGeom prst="ellipse">
                <a:avLst/>
              </a:prstGeom>
              <a:solidFill>
                <a:srgbClr val="66FF33"/>
              </a:solidFill>
              <a:ln w="57150">
                <a:solidFill>
                  <a:schemeClr val="accent1"/>
                </a:solidFill>
                <a:round/>
              </a:ln>
              <a:effectLst>
                <a:outerShdw dist="107763" dir="189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18" name="Group 11"/>
            <p:cNvGrpSpPr/>
            <p:nvPr/>
          </p:nvGrpSpPr>
          <p:grpSpPr bwMode="auto">
            <a:xfrm>
              <a:off x="3199" y="816"/>
              <a:ext cx="1056" cy="192"/>
              <a:chOff x="4128" y="2768"/>
              <a:chExt cx="768" cy="208"/>
            </a:xfrm>
          </p:grpSpPr>
          <p:sp>
            <p:nvSpPr>
              <p:cNvPr id="50188" name="Freeform 12"/>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33CC"/>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89" name="Line 13"/>
              <p:cNvSpPr>
                <a:spLocks noChangeShapeType="1"/>
              </p:cNvSpPr>
              <p:nvPr/>
            </p:nvSpPr>
            <p:spPr bwMode="auto">
              <a:xfrm>
                <a:off x="4656" y="2928"/>
                <a:ext cx="240" cy="0"/>
              </a:xfrm>
              <a:prstGeom prst="line">
                <a:avLst/>
              </a:prstGeom>
              <a:noFill/>
              <a:ln w="57150">
                <a:solidFill>
                  <a:srgbClr val="FF33CC"/>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19" name="Group 14"/>
            <p:cNvGrpSpPr/>
            <p:nvPr/>
          </p:nvGrpSpPr>
          <p:grpSpPr bwMode="auto">
            <a:xfrm>
              <a:off x="1519" y="768"/>
              <a:ext cx="720" cy="144"/>
              <a:chOff x="4128" y="2768"/>
              <a:chExt cx="768" cy="208"/>
            </a:xfrm>
          </p:grpSpPr>
          <p:sp>
            <p:nvSpPr>
              <p:cNvPr id="50191" name="Freeform 15"/>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92" name="Line 16"/>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0" name="Group 17"/>
            <p:cNvGrpSpPr/>
            <p:nvPr/>
          </p:nvGrpSpPr>
          <p:grpSpPr bwMode="auto">
            <a:xfrm>
              <a:off x="1519" y="912"/>
              <a:ext cx="720" cy="144"/>
              <a:chOff x="4128" y="2768"/>
              <a:chExt cx="768" cy="208"/>
            </a:xfrm>
          </p:grpSpPr>
          <p:sp>
            <p:nvSpPr>
              <p:cNvPr id="50194" name="Freeform 18"/>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95" name="Line 19"/>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1" name="Group 20"/>
            <p:cNvGrpSpPr/>
            <p:nvPr/>
          </p:nvGrpSpPr>
          <p:grpSpPr bwMode="auto">
            <a:xfrm>
              <a:off x="2335" y="624"/>
              <a:ext cx="720" cy="144"/>
              <a:chOff x="4128" y="2768"/>
              <a:chExt cx="768" cy="208"/>
            </a:xfrm>
          </p:grpSpPr>
          <p:sp>
            <p:nvSpPr>
              <p:cNvPr id="50197" name="Freeform 21"/>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198" name="Line 22"/>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2" name="Group 23"/>
            <p:cNvGrpSpPr/>
            <p:nvPr/>
          </p:nvGrpSpPr>
          <p:grpSpPr bwMode="auto">
            <a:xfrm>
              <a:off x="2335" y="816"/>
              <a:ext cx="720" cy="144"/>
              <a:chOff x="4128" y="2768"/>
              <a:chExt cx="768" cy="208"/>
            </a:xfrm>
          </p:grpSpPr>
          <p:sp>
            <p:nvSpPr>
              <p:cNvPr id="50200" name="Freeform 24"/>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201" name="Line 25"/>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3" name="Group 26"/>
            <p:cNvGrpSpPr/>
            <p:nvPr/>
          </p:nvGrpSpPr>
          <p:grpSpPr bwMode="auto">
            <a:xfrm>
              <a:off x="2335" y="1008"/>
              <a:ext cx="720" cy="144"/>
              <a:chOff x="4128" y="2768"/>
              <a:chExt cx="768" cy="208"/>
            </a:xfrm>
          </p:grpSpPr>
          <p:sp>
            <p:nvSpPr>
              <p:cNvPr id="50203" name="Freeform 27"/>
              <p:cNvSpPr/>
              <p:nvPr/>
            </p:nvSpPr>
            <p:spPr bwMode="auto">
              <a:xfrm>
                <a:off x="4128" y="2768"/>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204" name="Line 28"/>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4" name="Group 29"/>
            <p:cNvGrpSpPr/>
            <p:nvPr/>
          </p:nvGrpSpPr>
          <p:grpSpPr bwMode="auto">
            <a:xfrm rot="-1952625">
              <a:off x="1677" y="415"/>
              <a:ext cx="737" cy="194"/>
              <a:chOff x="4128" y="2768"/>
              <a:chExt cx="768" cy="208"/>
            </a:xfrm>
          </p:grpSpPr>
          <p:sp>
            <p:nvSpPr>
              <p:cNvPr id="50206" name="Freeform 30"/>
              <p:cNvSpPr/>
              <p:nvPr/>
            </p:nvSpPr>
            <p:spPr bwMode="auto">
              <a:xfrm>
                <a:off x="4128" y="2767"/>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207" name="Line 31"/>
              <p:cNvSpPr>
                <a:spLocks noChangeShapeType="1"/>
              </p:cNvSpPr>
              <p:nvPr/>
            </p:nvSpPr>
            <p:spPr bwMode="auto">
              <a:xfrm>
                <a:off x="4656" y="2926"/>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grpSp>
          <p:nvGrpSpPr>
            <p:cNvPr id="72725" name="Group 32"/>
            <p:cNvGrpSpPr/>
            <p:nvPr/>
          </p:nvGrpSpPr>
          <p:grpSpPr bwMode="auto">
            <a:xfrm rot="1184982">
              <a:off x="1678" y="1212"/>
              <a:ext cx="720" cy="144"/>
              <a:chOff x="4128" y="2768"/>
              <a:chExt cx="768" cy="208"/>
            </a:xfrm>
          </p:grpSpPr>
          <p:sp>
            <p:nvSpPr>
              <p:cNvPr id="50209" name="Freeform 33"/>
              <p:cNvSpPr/>
              <p:nvPr/>
            </p:nvSpPr>
            <p:spPr bwMode="auto">
              <a:xfrm>
                <a:off x="4126" y="2766"/>
                <a:ext cx="528" cy="208"/>
              </a:xfrm>
              <a:custGeom>
                <a:avLst/>
                <a:gdLst/>
                <a:ahLst/>
                <a:cxnLst>
                  <a:cxn ang="0">
                    <a:pos x="0" y="112"/>
                  </a:cxn>
                  <a:cxn ang="0">
                    <a:pos x="48" y="16"/>
                  </a:cxn>
                  <a:cxn ang="0">
                    <a:pos x="144" y="208"/>
                  </a:cxn>
                  <a:cxn ang="0">
                    <a:pos x="240" y="16"/>
                  </a:cxn>
                  <a:cxn ang="0">
                    <a:pos x="336" y="208"/>
                  </a:cxn>
                  <a:cxn ang="0">
                    <a:pos x="432" y="16"/>
                  </a:cxn>
                  <a:cxn ang="0">
                    <a:pos x="528" y="160"/>
                  </a:cxn>
                </a:cxnLst>
                <a:rect l="0" t="0" r="r" b="b"/>
                <a:pathLst>
                  <a:path w="528" h="208">
                    <a:moveTo>
                      <a:pt x="0" y="112"/>
                    </a:moveTo>
                    <a:cubicBezTo>
                      <a:pt x="12" y="56"/>
                      <a:pt x="24" y="0"/>
                      <a:pt x="48" y="16"/>
                    </a:cubicBezTo>
                    <a:cubicBezTo>
                      <a:pt x="72" y="32"/>
                      <a:pt x="112" y="208"/>
                      <a:pt x="144" y="208"/>
                    </a:cubicBezTo>
                    <a:cubicBezTo>
                      <a:pt x="176" y="208"/>
                      <a:pt x="208" y="16"/>
                      <a:pt x="240" y="16"/>
                    </a:cubicBezTo>
                    <a:cubicBezTo>
                      <a:pt x="272" y="16"/>
                      <a:pt x="304" y="208"/>
                      <a:pt x="336" y="208"/>
                    </a:cubicBezTo>
                    <a:cubicBezTo>
                      <a:pt x="368" y="208"/>
                      <a:pt x="400" y="24"/>
                      <a:pt x="432" y="16"/>
                    </a:cubicBezTo>
                    <a:cubicBezTo>
                      <a:pt x="464" y="8"/>
                      <a:pt x="496" y="84"/>
                      <a:pt x="528" y="160"/>
                    </a:cubicBezTo>
                  </a:path>
                </a:pathLst>
              </a:custGeom>
              <a:noFill/>
              <a:ln w="57150" cmpd="sng">
                <a:solidFill>
                  <a:srgbClr val="FF6600"/>
                </a:solidFill>
                <a:roun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sp>
            <p:nvSpPr>
              <p:cNvPr id="50210" name="Line 34"/>
              <p:cNvSpPr>
                <a:spLocks noChangeShapeType="1"/>
              </p:cNvSpPr>
              <p:nvPr/>
            </p:nvSpPr>
            <p:spPr bwMode="auto">
              <a:xfrm>
                <a:off x="4656" y="2928"/>
                <a:ext cx="240" cy="0"/>
              </a:xfrm>
              <a:prstGeom prst="line">
                <a:avLst/>
              </a:prstGeom>
              <a:noFill/>
              <a:ln w="57150">
                <a:solidFill>
                  <a:srgbClr val="FF6600"/>
                </a:solidFill>
                <a:round/>
                <a:tailEnd type="triangle" w="med" len="med"/>
              </a:ln>
              <a:effectLst>
                <a:outerShdw dist="35921" dir="2700000" algn="ctr" rotWithShape="0">
                  <a:schemeClr val="bg2"/>
                </a:outerShdw>
              </a:effectLst>
            </p:spPr>
            <p:txBody>
              <a:bodyPr wrap="none" anchor="ctr"/>
              <a:lstStyle/>
              <a:p>
                <a:pPr>
                  <a:defRPr/>
                </a:pPr>
                <a:endParaRPr lang="zh-CN" altLang="en-US">
                  <a:latin typeface="Arial" panose="020B0604020202020204" pitchFamily="34" charset="0"/>
                  <a:ea typeface="宋体" panose="02010600030101010101" pitchFamily="2" charset="-122"/>
                </a:endParaRPr>
              </a:p>
            </p:txBody>
          </p:sp>
        </p:grpSp>
        <p:sp>
          <p:nvSpPr>
            <p:cNvPr id="72726" name="Text Box 35"/>
            <p:cNvSpPr txBox="1">
              <a:spLocks noChangeArrowheads="1"/>
            </p:cNvSpPr>
            <p:nvPr/>
          </p:nvSpPr>
          <p:spPr bwMode="auto">
            <a:xfrm>
              <a:off x="4306" y="601"/>
              <a:ext cx="349" cy="952"/>
            </a:xfrm>
            <a:prstGeom prst="rect">
              <a:avLst/>
            </a:prstGeom>
            <a:noFill/>
            <a:ln w="9525">
              <a:noFill/>
              <a:miter lim="800000"/>
            </a:ln>
          </p:spPr>
          <p:txBody>
            <a:bodyPr vert="eaVert">
              <a:spAutoFit/>
            </a:bodyPr>
            <a:lstStyle/>
            <a:p>
              <a:pPr>
                <a:spcBef>
                  <a:spcPct val="50000"/>
                </a:spcBef>
              </a:pPr>
              <a:r>
                <a:rPr kumimoji="1" lang="zh-CN" altLang="en-US" sz="2400" b="1">
                  <a:solidFill>
                    <a:srgbClr val="FFFF00"/>
                  </a:solidFill>
                  <a:latin typeface="Times New Roman" panose="02020603050405020304" pitchFamily="18" charset="0"/>
                </a:rPr>
                <a:t>激光光束</a:t>
              </a:r>
              <a:endParaRPr kumimoji="1" lang="zh-CN" altLang="en-US" sz="2400">
                <a:solidFill>
                  <a:srgbClr val="FFFF00"/>
                </a:solidFill>
                <a:latin typeface="Times New Roman" panose="02020603050405020304" pitchFamily="18" charset="0"/>
              </a:endParaRPr>
            </a:p>
          </p:txBody>
        </p:sp>
        <p:sp>
          <p:nvSpPr>
            <p:cNvPr id="72727" name="AutoShape 36"/>
            <p:cNvSpPr>
              <a:spLocks noChangeArrowheads="1"/>
            </p:cNvSpPr>
            <p:nvPr/>
          </p:nvSpPr>
          <p:spPr bwMode="auto">
            <a:xfrm>
              <a:off x="219" y="166"/>
              <a:ext cx="1024" cy="303"/>
            </a:xfrm>
            <a:prstGeom prst="wedgeRoundRectCallout">
              <a:avLst>
                <a:gd name="adj1" fmla="val 45509"/>
                <a:gd name="adj2" fmla="val 168153"/>
                <a:gd name="adj3" fmla="val 16667"/>
              </a:avLst>
            </a:prstGeom>
            <a:solidFill>
              <a:srgbClr val="FFFFFF"/>
            </a:solidFill>
            <a:ln w="19050">
              <a:solidFill>
                <a:srgbClr val="66FF33"/>
              </a:solidFill>
              <a:miter lim="800000"/>
            </a:ln>
          </p:spPr>
          <p:txBody>
            <a:bodyPr/>
            <a:lstStyle/>
            <a:p>
              <a:r>
                <a:rPr kumimoji="1" lang="zh-CN" altLang="en-US" sz="2000" b="1">
                  <a:solidFill>
                    <a:srgbClr val="0000FF"/>
                  </a:solidFill>
                  <a:latin typeface="Times New Roman" panose="02020603050405020304" pitchFamily="18" charset="0"/>
                </a:rPr>
                <a:t>全反射镜</a:t>
              </a:r>
              <a:endParaRPr kumimoji="1" lang="zh-CN" altLang="en-US" sz="2000" b="1">
                <a:solidFill>
                  <a:srgbClr val="0000FF"/>
                </a:solidFill>
                <a:latin typeface="Times New Roman" panose="02020603050405020304" pitchFamily="18" charset="0"/>
              </a:endParaRPr>
            </a:p>
          </p:txBody>
        </p:sp>
        <p:sp>
          <p:nvSpPr>
            <p:cNvPr id="72728" name="AutoShape 37"/>
            <p:cNvSpPr>
              <a:spLocks noChangeArrowheads="1"/>
            </p:cNvSpPr>
            <p:nvPr/>
          </p:nvSpPr>
          <p:spPr bwMode="auto">
            <a:xfrm>
              <a:off x="3401" y="130"/>
              <a:ext cx="1024" cy="303"/>
            </a:xfrm>
            <a:prstGeom prst="wedgeRoundRectCallout">
              <a:avLst>
                <a:gd name="adj1" fmla="val -57519"/>
                <a:gd name="adj2" fmla="val 130199"/>
                <a:gd name="adj3" fmla="val 16667"/>
              </a:avLst>
            </a:prstGeom>
            <a:solidFill>
              <a:srgbClr val="FFFFFF"/>
            </a:solidFill>
            <a:ln w="19050">
              <a:solidFill>
                <a:srgbClr val="66FF33"/>
              </a:solidFill>
              <a:miter lim="800000"/>
            </a:ln>
          </p:spPr>
          <p:txBody>
            <a:bodyPr/>
            <a:lstStyle/>
            <a:p>
              <a:r>
                <a:rPr kumimoji="1" lang="zh-CN" altLang="en-US" sz="2000" b="1">
                  <a:solidFill>
                    <a:srgbClr val="0000FF"/>
                  </a:solidFill>
                  <a:latin typeface="Times New Roman" panose="02020603050405020304" pitchFamily="18" charset="0"/>
                </a:rPr>
                <a:t>部分反射镜</a:t>
              </a:r>
              <a:endParaRPr kumimoji="1" lang="zh-CN" altLang="en-US" sz="2000" b="1">
                <a:solidFill>
                  <a:srgbClr val="0000FF"/>
                </a:solidFill>
                <a:latin typeface="Times New Roman" panose="02020603050405020304" pitchFamily="18" charset="0"/>
              </a:endParaRPr>
            </a:p>
          </p:txBody>
        </p:sp>
      </p:grpSp>
      <p:grpSp>
        <p:nvGrpSpPr>
          <p:cNvPr id="13" name="Group 38"/>
          <p:cNvGrpSpPr/>
          <p:nvPr/>
        </p:nvGrpSpPr>
        <p:grpSpPr bwMode="auto">
          <a:xfrm>
            <a:off x="295275" y="4627563"/>
            <a:ext cx="8212138" cy="1571625"/>
            <a:chOff x="277" y="2808"/>
            <a:chExt cx="5173" cy="990"/>
          </a:xfrm>
        </p:grpSpPr>
        <p:sp>
          <p:nvSpPr>
            <p:cNvPr id="50215" name="Text Box 39"/>
            <p:cNvSpPr txBox="1">
              <a:spLocks noChangeArrowheads="1"/>
            </p:cNvSpPr>
            <p:nvPr/>
          </p:nvSpPr>
          <p:spPr bwMode="auto">
            <a:xfrm>
              <a:off x="277" y="2808"/>
              <a:ext cx="3118" cy="288"/>
            </a:xfrm>
            <a:prstGeom prst="rect">
              <a:avLst/>
            </a:prstGeom>
            <a:gradFill rotWithShape="0">
              <a:gsLst>
                <a:gs pos="0">
                  <a:srgbClr val="FFFFFF"/>
                </a:gs>
                <a:gs pos="50000">
                  <a:srgbClr val="FFCCFF"/>
                </a:gs>
                <a:gs pos="100000">
                  <a:srgbClr val="FFFFFF"/>
                </a:gs>
              </a:gsLst>
              <a:lin ang="5400000" scaled="1"/>
            </a:gradFill>
            <a:ln w="9525">
              <a:noFill/>
              <a:miter lim="800000"/>
            </a:ln>
            <a:effectLst>
              <a:outerShdw dist="107763" dir="13500000" algn="ctr" rotWithShape="0">
                <a:schemeClr val="bg2"/>
              </a:outerShdw>
            </a:effectLst>
          </p:spPr>
          <p:txBody>
            <a:bodyPr wrap="none">
              <a:spAutoFit/>
            </a:bodyPr>
            <a:lstStyle/>
            <a:p>
              <a:pPr>
                <a:defRPr/>
              </a:pPr>
              <a:r>
                <a:rPr lang="zh-CN" altLang="en-US" sz="2400" b="1">
                  <a:solidFill>
                    <a:srgbClr val="0A0A10"/>
                  </a:solidFill>
                  <a:latin typeface="Arial" panose="020B0604020202020204" pitchFamily="34" charset="0"/>
                  <a:ea typeface="楷体_GB2312" pitchFamily="49" charset="-122"/>
                </a:rPr>
                <a:t>（</a:t>
              </a:r>
              <a:r>
                <a:rPr lang="en-US" altLang="zh-CN" sz="2400" b="1">
                  <a:solidFill>
                    <a:srgbClr val="0A0A10"/>
                  </a:solidFill>
                  <a:latin typeface="Arial" panose="020B0604020202020204" pitchFamily="34" charset="0"/>
                  <a:ea typeface="楷体_GB2312" pitchFamily="49" charset="-122"/>
                </a:rPr>
                <a:t>2</a:t>
              </a:r>
              <a:r>
                <a:rPr lang="zh-CN" altLang="en-US" sz="2400" b="1">
                  <a:solidFill>
                    <a:srgbClr val="0A0A10"/>
                  </a:solidFill>
                  <a:latin typeface="Arial" panose="020B0604020202020204" pitchFamily="34" charset="0"/>
                  <a:ea typeface="楷体_GB2312" pitchFamily="49" charset="-122"/>
                </a:rPr>
                <a:t>）谐振腔对光束的方向选择性：</a:t>
              </a:r>
              <a:endParaRPr lang="zh-CN" altLang="en-US" sz="2400" b="1">
                <a:solidFill>
                  <a:srgbClr val="0A0A10"/>
                </a:solidFill>
                <a:latin typeface="Arial" panose="020B0604020202020204" pitchFamily="34" charset="0"/>
                <a:ea typeface="楷体_GB2312" pitchFamily="49" charset="-122"/>
              </a:endParaRPr>
            </a:p>
          </p:txBody>
        </p:sp>
        <p:sp>
          <p:nvSpPr>
            <p:cNvPr id="72712" name="Text Box 40"/>
            <p:cNvSpPr txBox="1">
              <a:spLocks noChangeArrowheads="1"/>
            </p:cNvSpPr>
            <p:nvPr/>
          </p:nvSpPr>
          <p:spPr bwMode="auto">
            <a:xfrm>
              <a:off x="645" y="3147"/>
              <a:ext cx="2046" cy="288"/>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平行于轴线：</a:t>
              </a:r>
              <a:r>
                <a:rPr lang="zh-CN" altLang="en-US" sz="2400" b="1">
                  <a:ea typeface="楷体_GB2312" pitchFamily="49" charset="-122"/>
                </a:rPr>
                <a:t>放大加强</a:t>
              </a:r>
              <a:endParaRPr lang="zh-CN" altLang="en-US" sz="2400" b="1">
                <a:ea typeface="楷体_GB2312" pitchFamily="49" charset="-122"/>
              </a:endParaRPr>
            </a:p>
          </p:txBody>
        </p:sp>
        <p:sp>
          <p:nvSpPr>
            <p:cNvPr id="72713" name="Text Box 41"/>
            <p:cNvSpPr txBox="1">
              <a:spLocks noChangeArrowheads="1"/>
            </p:cNvSpPr>
            <p:nvPr/>
          </p:nvSpPr>
          <p:spPr bwMode="auto">
            <a:xfrm>
              <a:off x="847" y="3505"/>
              <a:ext cx="1853" cy="288"/>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偏离轴向：</a:t>
              </a:r>
              <a:r>
                <a:rPr lang="zh-CN" altLang="en-US" sz="2400" b="1">
                  <a:ea typeface="楷体_GB2312" pitchFamily="49" charset="-122"/>
                </a:rPr>
                <a:t>逸出腔外</a:t>
              </a:r>
              <a:endParaRPr lang="zh-CN" altLang="en-US" sz="2400" b="1">
                <a:ea typeface="楷体_GB2312" pitchFamily="49" charset="-122"/>
              </a:endParaRPr>
            </a:p>
          </p:txBody>
        </p:sp>
        <p:sp>
          <p:nvSpPr>
            <p:cNvPr id="72714" name="AutoShape 42"/>
            <p:cNvSpPr>
              <a:spLocks noChangeArrowheads="1"/>
            </p:cNvSpPr>
            <p:nvPr/>
          </p:nvSpPr>
          <p:spPr bwMode="auto">
            <a:xfrm>
              <a:off x="2909" y="3376"/>
              <a:ext cx="314" cy="240"/>
            </a:xfrm>
            <a:prstGeom prst="rightArrow">
              <a:avLst>
                <a:gd name="adj1" fmla="val 50000"/>
                <a:gd name="adj2" fmla="val 32708"/>
              </a:avLst>
            </a:prstGeom>
            <a:solidFill>
              <a:srgbClr val="FFCCFF"/>
            </a:solidFill>
            <a:ln w="9525">
              <a:solidFill>
                <a:schemeClr val="tx1"/>
              </a:solidFill>
              <a:miter lim="800000"/>
            </a:ln>
          </p:spPr>
          <p:txBody>
            <a:bodyPr wrap="none" anchor="ctr"/>
            <a:lstStyle/>
            <a:p>
              <a:endParaRPr lang="zh-CN" altLang="en-US"/>
            </a:p>
          </p:txBody>
        </p:sp>
        <p:sp>
          <p:nvSpPr>
            <p:cNvPr id="72715" name="Text Box 43"/>
            <p:cNvSpPr txBox="1">
              <a:spLocks noChangeArrowheads="1"/>
            </p:cNvSpPr>
            <p:nvPr/>
          </p:nvSpPr>
          <p:spPr bwMode="auto">
            <a:xfrm>
              <a:off x="3294" y="3339"/>
              <a:ext cx="2156" cy="288"/>
            </a:xfrm>
            <a:prstGeom prst="rect">
              <a:avLst/>
            </a:prstGeom>
            <a:noFill/>
            <a:ln w="9525">
              <a:noFill/>
              <a:miter lim="800000"/>
            </a:ln>
          </p:spPr>
          <p:txBody>
            <a:bodyPr>
              <a:spAutoFit/>
            </a:bodyPr>
            <a:lstStyle/>
            <a:p>
              <a:r>
                <a:rPr lang="zh-CN" altLang="en-US" sz="2400" b="1">
                  <a:solidFill>
                    <a:srgbClr val="FFFF00"/>
                  </a:solidFill>
                  <a:ea typeface="楷体_GB2312" pitchFamily="49" charset="-122"/>
                </a:rPr>
                <a:t>激光具有高度方向性</a:t>
              </a:r>
              <a:endParaRPr lang="zh-CN" altLang="en-US" sz="2400" b="1">
                <a:solidFill>
                  <a:srgbClr val="FFFF00"/>
                </a:solidFill>
                <a:ea typeface="楷体_GB2312" pitchFamily="49" charset="-122"/>
              </a:endParaRPr>
            </a:p>
          </p:txBody>
        </p:sp>
        <p:sp>
          <p:nvSpPr>
            <p:cNvPr id="72716" name="AutoShape 44"/>
            <p:cNvSpPr/>
            <p:nvPr/>
          </p:nvSpPr>
          <p:spPr bwMode="auto">
            <a:xfrm>
              <a:off x="2743" y="3184"/>
              <a:ext cx="84" cy="614"/>
            </a:xfrm>
            <a:prstGeom prst="rightBrace">
              <a:avLst>
                <a:gd name="adj1" fmla="val 60913"/>
                <a:gd name="adj2" fmla="val 50000"/>
              </a:avLst>
            </a:prstGeom>
            <a:noFill/>
            <a:ln w="38100">
              <a:solidFill>
                <a:srgbClr val="FF0000"/>
              </a:solidFill>
              <a:round/>
            </a:ln>
          </p:spPr>
          <p:txBody>
            <a:bodyPr wrap="none" anchor="ctr"/>
            <a:lstStyle/>
            <a:p>
              <a:endParaRPr lang="zh-CN" altLang="en-US"/>
            </a:p>
          </p:txBody>
        </p:sp>
      </p:grpSp>
      <p:sp>
        <p:nvSpPr>
          <p:cNvPr id="47" name="页脚占位符 4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a:ln>
            <a:miter lim="800000"/>
          </a:ln>
        </p:spPr>
        <p:txBody>
          <a:bodyPr/>
          <a:lstStyle/>
          <a:p>
            <a:fld id="{3A898F57-49C2-4889-AF29-C8100541682E}"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9219" name="灯片编号占位符 5"/>
          <p:cNvSpPr>
            <a:spLocks noGrp="1"/>
          </p:cNvSpPr>
          <p:nvPr>
            <p:ph type="sldNum" sz="quarter" idx="12"/>
          </p:nvPr>
        </p:nvSpPr>
        <p:spPr>
          <a:noFill/>
          <a:ln>
            <a:miter lim="800000"/>
          </a:ln>
        </p:spPr>
        <p:txBody>
          <a:bodyPr/>
          <a:lstStyle/>
          <a:p>
            <a:fld id="{81677FC1-8BA6-4C7C-83A0-075B8560900C}"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9222" name="Rectangle 3"/>
          <p:cNvSpPr>
            <a:spLocks noGrp="1" noChangeArrowheads="1"/>
          </p:cNvSpPr>
          <p:nvPr>
            <p:ph type="body" idx="1"/>
          </p:nvPr>
        </p:nvSpPr>
        <p:spPr>
          <a:xfrm>
            <a:off x="899160" y="981075"/>
            <a:ext cx="6152515" cy="1610995"/>
          </a:xfrm>
        </p:spPr>
        <p:txBody>
          <a:bodyPr/>
          <a:lstStyle/>
          <a:p>
            <a:pPr algn="just" eaLnBrk="1" hangingPunct="1"/>
            <a:r>
              <a:rPr lang="zh-CN" altLang="en-US" sz="2000" b="1" dirty="0" smtClean="0">
                <a:solidFill>
                  <a:srgbClr val="FF0000"/>
                </a:solidFill>
                <a:latin typeface="Times New Roman" panose="02020603050405020304" pitchFamily="18" charset="0"/>
                <a:ea typeface="宋体" panose="02010600030101010101" pitchFamily="2" charset="-122"/>
                <a:sym typeface="+mn-ea"/>
              </a:rPr>
              <a:t>受激辐射理论</a:t>
            </a:r>
            <a:r>
              <a:rPr lang="en-US" altLang="zh-CN" sz="2000" b="1" dirty="0" smtClean="0">
                <a:solidFill>
                  <a:srgbClr val="FF0000"/>
                </a:solidFill>
                <a:latin typeface="Times New Roman" panose="02020603050405020304" pitchFamily="18" charset="0"/>
                <a:ea typeface="宋体" panose="02010600030101010101" pitchFamily="2" charset="-122"/>
                <a:sym typeface="+mn-ea"/>
              </a:rPr>
              <a:t> </a:t>
            </a:r>
            <a:endParaRPr lang="zh-CN" altLang="en-US" sz="2000" b="1" dirty="0" smtClean="0">
              <a:latin typeface="Times New Roman" panose="02020603050405020304" pitchFamily="18" charset="0"/>
              <a:ea typeface="宋体" panose="02010600030101010101" pitchFamily="2" charset="-122"/>
            </a:endParaRPr>
          </a:p>
          <a:p>
            <a:pPr marL="0" indent="0" algn="just" eaLnBrk="1" hangingPunct="1">
              <a:buNone/>
            </a:pPr>
            <a:endParaRPr lang="zh-CN" altLang="en-US" sz="2000" b="1" dirty="0" smtClean="0">
              <a:solidFill>
                <a:schemeClr val="tx2"/>
              </a:solidFill>
              <a:latin typeface="Times New Roman" panose="02020603050405020304" pitchFamily="18" charset="0"/>
              <a:ea typeface="宋体" panose="02010600030101010101" pitchFamily="2" charset="-122"/>
            </a:endParaRPr>
          </a:p>
        </p:txBody>
      </p:sp>
      <p:grpSp>
        <p:nvGrpSpPr>
          <p:cNvPr id="2" name="Group 4"/>
          <p:cNvGrpSpPr/>
          <p:nvPr/>
        </p:nvGrpSpPr>
        <p:grpSpPr bwMode="auto">
          <a:xfrm>
            <a:off x="2888298" y="2344103"/>
            <a:ext cx="5049837" cy="2043112"/>
            <a:chOff x="2256" y="672"/>
            <a:chExt cx="3181" cy="1287"/>
          </a:xfrm>
        </p:grpSpPr>
        <p:sp>
          <p:nvSpPr>
            <p:cNvPr id="9241" name="Rectangle 5"/>
            <p:cNvSpPr>
              <a:spLocks noChangeArrowheads="1"/>
            </p:cNvSpPr>
            <p:nvPr/>
          </p:nvSpPr>
          <p:spPr bwMode="auto">
            <a:xfrm>
              <a:off x="5040" y="1632"/>
              <a:ext cx="397" cy="327"/>
            </a:xfrm>
            <a:prstGeom prst="rect">
              <a:avLst/>
            </a:prstGeom>
            <a:noFill/>
            <a:ln w="9525">
              <a:noFill/>
              <a:miter lim="800000"/>
            </a:ln>
            <a:effectLst/>
          </p:spPr>
          <p:txBody>
            <a:bodyPr wrap="none">
              <a:spAutoFit/>
            </a:bodyPr>
            <a:lstStyle/>
            <a:p>
              <a:r>
                <a:rPr kumimoji="1" lang="zh-CN" altLang="en-US" sz="2800" b="1">
                  <a:solidFill>
                    <a:srgbClr val="FF0000"/>
                  </a:solidFill>
                  <a:latin typeface="Times New Roman" panose="02020603050405020304" pitchFamily="18" charset="0"/>
                  <a:ea typeface="宋体" panose="02010600030101010101" pitchFamily="2" charset="-122"/>
                </a:rPr>
                <a:t> </a:t>
              </a:r>
              <a:r>
                <a:rPr kumimoji="1" lang="en-US" altLang="zh-CN" sz="2800" b="1">
                  <a:solidFill>
                    <a:srgbClr val="FF0000"/>
                  </a:solidFill>
                  <a:latin typeface="Times New Roman" panose="02020603050405020304" pitchFamily="18" charset="0"/>
                  <a:ea typeface="宋体" panose="02010600030101010101" pitchFamily="2" charset="-122"/>
                </a:rPr>
                <a:t>E</a:t>
              </a:r>
              <a:r>
                <a:rPr kumimoji="1" lang="en-US" altLang="zh-CN" sz="2800" b="1" baseline="-25000">
                  <a:solidFill>
                    <a:srgbClr val="FF0000"/>
                  </a:solidFill>
                  <a:latin typeface="Times New Roman" panose="02020603050405020304" pitchFamily="18" charset="0"/>
                  <a:ea typeface="宋体" panose="02010600030101010101" pitchFamily="2" charset="-122"/>
                </a:rPr>
                <a:t>1</a:t>
              </a:r>
              <a:endParaRPr kumimoji="1" lang="en-US" altLang="zh-CN" sz="2800" b="1" baseline="-25000">
                <a:solidFill>
                  <a:srgbClr val="FF0000"/>
                </a:solidFill>
                <a:latin typeface="Times New Roman" panose="02020603050405020304" pitchFamily="18" charset="0"/>
                <a:ea typeface="宋体" panose="02010600030101010101" pitchFamily="2" charset="-122"/>
              </a:endParaRPr>
            </a:p>
          </p:txBody>
        </p:sp>
        <p:sp>
          <p:nvSpPr>
            <p:cNvPr id="9242" name="Rectangle 6"/>
            <p:cNvSpPr>
              <a:spLocks noChangeArrowheads="1"/>
            </p:cNvSpPr>
            <p:nvPr/>
          </p:nvSpPr>
          <p:spPr bwMode="auto">
            <a:xfrm>
              <a:off x="4992" y="672"/>
              <a:ext cx="397" cy="327"/>
            </a:xfrm>
            <a:prstGeom prst="rect">
              <a:avLst/>
            </a:prstGeom>
            <a:noFill/>
            <a:ln w="9525">
              <a:noFill/>
              <a:miter lim="800000"/>
            </a:ln>
            <a:effectLst/>
          </p:spPr>
          <p:txBody>
            <a:bodyPr wrap="none">
              <a:spAutoFit/>
            </a:bodyPr>
            <a:lstStyle/>
            <a:p>
              <a:r>
                <a:rPr kumimoji="1" lang="zh-CN" altLang="en-US" sz="2800" b="1" dirty="0">
                  <a:solidFill>
                    <a:srgbClr val="FF0000"/>
                  </a:solidFill>
                  <a:latin typeface="Times New Roman" panose="02020603050405020304" pitchFamily="18" charset="0"/>
                  <a:ea typeface="宋体" panose="02010600030101010101" pitchFamily="2" charset="-122"/>
                </a:rPr>
                <a:t> </a:t>
              </a:r>
              <a:r>
                <a:rPr kumimoji="1" lang="en-US" altLang="zh-CN" sz="2800" b="1" dirty="0">
                  <a:solidFill>
                    <a:srgbClr val="FF0000"/>
                  </a:solidFill>
                  <a:latin typeface="Times New Roman" panose="02020603050405020304" pitchFamily="18" charset="0"/>
                  <a:ea typeface="宋体" panose="02010600030101010101" pitchFamily="2" charset="-122"/>
                </a:rPr>
                <a:t>E</a:t>
              </a:r>
              <a:r>
                <a:rPr kumimoji="1" lang="en-US" altLang="zh-CN" sz="2800" b="1" baseline="-25000" dirty="0">
                  <a:solidFill>
                    <a:srgbClr val="FF0000"/>
                  </a:solidFill>
                  <a:latin typeface="Times New Roman" panose="02020603050405020304" pitchFamily="18" charset="0"/>
                  <a:ea typeface="宋体" panose="02010600030101010101" pitchFamily="2" charset="-122"/>
                </a:rPr>
                <a:t>2</a:t>
              </a:r>
              <a:endParaRPr kumimoji="1" lang="en-US" altLang="zh-CN" sz="2800" b="1" baseline="-25000" dirty="0">
                <a:solidFill>
                  <a:srgbClr val="FF0000"/>
                </a:solidFill>
                <a:latin typeface="Times New Roman" panose="02020603050405020304" pitchFamily="18" charset="0"/>
                <a:ea typeface="宋体" panose="02010600030101010101" pitchFamily="2" charset="-122"/>
              </a:endParaRPr>
            </a:p>
          </p:txBody>
        </p:sp>
        <p:grpSp>
          <p:nvGrpSpPr>
            <p:cNvPr id="3" name="Group 7"/>
            <p:cNvGrpSpPr/>
            <p:nvPr/>
          </p:nvGrpSpPr>
          <p:grpSpPr bwMode="auto">
            <a:xfrm>
              <a:off x="2256" y="720"/>
              <a:ext cx="2688" cy="1056"/>
              <a:chOff x="2256" y="720"/>
              <a:chExt cx="2688" cy="1056"/>
            </a:xfrm>
          </p:grpSpPr>
          <p:sp>
            <p:nvSpPr>
              <p:cNvPr id="9244" name="Line 8"/>
              <p:cNvSpPr>
                <a:spLocks noChangeShapeType="1"/>
              </p:cNvSpPr>
              <p:nvPr/>
            </p:nvSpPr>
            <p:spPr bwMode="auto">
              <a:xfrm>
                <a:off x="3744" y="1776"/>
                <a:ext cx="1200" cy="0"/>
              </a:xfrm>
              <a:prstGeom prst="line">
                <a:avLst/>
              </a:prstGeom>
              <a:noFill/>
              <a:ln w="19050">
                <a:solidFill>
                  <a:schemeClr val="accent2"/>
                </a:solidFill>
                <a:roun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45" name="Oval 9"/>
              <p:cNvSpPr>
                <a:spLocks noChangeArrowheads="1"/>
              </p:cNvSpPr>
              <p:nvPr/>
            </p:nvSpPr>
            <p:spPr bwMode="auto">
              <a:xfrm>
                <a:off x="3840"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46" name="Oval 10"/>
              <p:cNvSpPr>
                <a:spLocks noChangeArrowheads="1"/>
              </p:cNvSpPr>
              <p:nvPr/>
            </p:nvSpPr>
            <p:spPr bwMode="auto">
              <a:xfrm>
                <a:off x="4224"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47" name="Oval 11"/>
              <p:cNvSpPr>
                <a:spLocks noChangeArrowheads="1"/>
              </p:cNvSpPr>
              <p:nvPr/>
            </p:nvSpPr>
            <p:spPr bwMode="auto">
              <a:xfrm>
                <a:off x="4848"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48" name="Oval 12"/>
              <p:cNvSpPr>
                <a:spLocks noChangeArrowheads="1"/>
              </p:cNvSpPr>
              <p:nvPr/>
            </p:nvSpPr>
            <p:spPr bwMode="auto">
              <a:xfrm>
                <a:off x="4272" y="72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nvGrpSpPr>
              <p:cNvPr id="4" name="Group 13"/>
              <p:cNvGrpSpPr/>
              <p:nvPr/>
            </p:nvGrpSpPr>
            <p:grpSpPr bwMode="auto">
              <a:xfrm>
                <a:off x="2256" y="720"/>
                <a:ext cx="2688" cy="1056"/>
                <a:chOff x="2256" y="720"/>
                <a:chExt cx="2688" cy="1056"/>
              </a:xfrm>
            </p:grpSpPr>
            <p:sp>
              <p:nvSpPr>
                <p:cNvPr id="9252" name="Line 14"/>
                <p:cNvSpPr>
                  <a:spLocks noChangeShapeType="1"/>
                </p:cNvSpPr>
                <p:nvPr/>
              </p:nvSpPr>
              <p:spPr bwMode="auto">
                <a:xfrm>
                  <a:off x="2256" y="1776"/>
                  <a:ext cx="1200" cy="0"/>
                </a:xfrm>
                <a:prstGeom prst="line">
                  <a:avLst/>
                </a:prstGeom>
                <a:noFill/>
                <a:ln w="19050">
                  <a:solidFill>
                    <a:schemeClr val="accent2"/>
                  </a:solidFill>
                  <a:roun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53" name="Line 15"/>
                <p:cNvSpPr>
                  <a:spLocks noChangeShapeType="1"/>
                </p:cNvSpPr>
                <p:nvPr/>
              </p:nvSpPr>
              <p:spPr bwMode="auto">
                <a:xfrm>
                  <a:off x="2256" y="816"/>
                  <a:ext cx="1200" cy="0"/>
                </a:xfrm>
                <a:prstGeom prst="line">
                  <a:avLst/>
                </a:prstGeom>
                <a:noFill/>
                <a:ln w="19050">
                  <a:solidFill>
                    <a:schemeClr val="accent2"/>
                  </a:solidFill>
                  <a:roun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54" name="Oval 16"/>
                <p:cNvSpPr>
                  <a:spLocks noChangeArrowheads="1"/>
                </p:cNvSpPr>
                <p:nvPr/>
              </p:nvSpPr>
              <p:spPr bwMode="auto">
                <a:xfrm>
                  <a:off x="2352"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55" name="Oval 17"/>
                <p:cNvSpPr>
                  <a:spLocks noChangeArrowheads="1"/>
                </p:cNvSpPr>
                <p:nvPr/>
              </p:nvSpPr>
              <p:spPr bwMode="auto">
                <a:xfrm>
                  <a:off x="2736"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56" name="Oval 18"/>
                <p:cNvSpPr>
                  <a:spLocks noChangeArrowheads="1"/>
                </p:cNvSpPr>
                <p:nvPr/>
              </p:nvSpPr>
              <p:spPr bwMode="auto">
                <a:xfrm>
                  <a:off x="3360"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57" name="Oval 19"/>
                <p:cNvSpPr>
                  <a:spLocks noChangeArrowheads="1"/>
                </p:cNvSpPr>
                <p:nvPr/>
              </p:nvSpPr>
              <p:spPr bwMode="auto">
                <a:xfrm>
                  <a:off x="2784" y="72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58" name="Line 20"/>
                <p:cNvSpPr>
                  <a:spLocks noChangeShapeType="1"/>
                </p:cNvSpPr>
                <p:nvPr/>
              </p:nvSpPr>
              <p:spPr bwMode="auto">
                <a:xfrm>
                  <a:off x="3744" y="816"/>
                  <a:ext cx="1200" cy="0"/>
                </a:xfrm>
                <a:prstGeom prst="line">
                  <a:avLst/>
                </a:prstGeom>
                <a:noFill/>
                <a:ln w="19050">
                  <a:solidFill>
                    <a:schemeClr val="accent2"/>
                  </a:solidFill>
                  <a:roun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59" name="Oval 21"/>
                <p:cNvSpPr>
                  <a:spLocks noChangeArrowheads="1"/>
                </p:cNvSpPr>
                <p:nvPr/>
              </p:nvSpPr>
              <p:spPr bwMode="auto">
                <a:xfrm>
                  <a:off x="3072"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60" name="Line 22"/>
                <p:cNvSpPr>
                  <a:spLocks noChangeShapeType="1"/>
                </p:cNvSpPr>
                <p:nvPr/>
              </p:nvSpPr>
              <p:spPr bwMode="auto">
                <a:xfrm>
                  <a:off x="2832" y="816"/>
                  <a:ext cx="288" cy="864"/>
                </a:xfrm>
                <a:prstGeom prst="line">
                  <a:avLst/>
                </a:prstGeom>
                <a:noFill/>
                <a:ln w="19050">
                  <a:solidFill>
                    <a:srgbClr val="FF00FF"/>
                  </a:solidFill>
                  <a:round/>
                  <a:tailEnd type="triangle" w="med" len="med"/>
                </a:ln>
                <a:effectLst/>
              </p:spPr>
              <p:txBody>
                <a:bodyPr wrap="none" anchor="ctr"/>
                <a:lstStyle/>
                <a:p>
                  <a:endParaRPr lang="zh-CN" altLang="en-US" sz="1800">
                    <a:solidFill>
                      <a:srgbClr val="FFFFFF"/>
                    </a:solidFill>
                    <a:latin typeface="Times New Roman" panose="02020603050405020304" pitchFamily="18" charset="0"/>
                    <a:ea typeface="+mn-ea"/>
                  </a:endParaRPr>
                </a:p>
              </p:txBody>
            </p:sp>
          </p:grpSp>
          <p:sp>
            <p:nvSpPr>
              <p:cNvPr id="9250" name="Oval 23"/>
              <p:cNvSpPr>
                <a:spLocks noChangeArrowheads="1"/>
              </p:cNvSpPr>
              <p:nvPr/>
            </p:nvSpPr>
            <p:spPr bwMode="auto">
              <a:xfrm>
                <a:off x="4560" y="1680"/>
                <a:ext cx="96" cy="96"/>
              </a:xfrm>
              <a:prstGeom prst="ellipse">
                <a:avLst/>
              </a:prstGeom>
              <a:gradFill rotWithShape="0">
                <a:gsLst>
                  <a:gs pos="0">
                    <a:srgbClr val="99CCFF"/>
                  </a:gs>
                  <a:gs pos="100000">
                    <a:srgbClr val="475E76"/>
                  </a:gs>
                </a:gsLst>
                <a:path path="shape">
                  <a:fillToRect l="50000" t="50000" r="50000" b="50000"/>
                </a:path>
              </a:gradFill>
              <a:ln w="9525">
                <a:solidFill>
                  <a:srgbClr val="99CCFF"/>
                </a:solidFill>
                <a:round/>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51" name="Line 24"/>
              <p:cNvSpPr>
                <a:spLocks noChangeShapeType="1"/>
              </p:cNvSpPr>
              <p:nvPr/>
            </p:nvSpPr>
            <p:spPr bwMode="auto">
              <a:xfrm>
                <a:off x="4320" y="816"/>
                <a:ext cx="288" cy="864"/>
              </a:xfrm>
              <a:prstGeom prst="line">
                <a:avLst/>
              </a:prstGeom>
              <a:noFill/>
              <a:ln w="19050">
                <a:solidFill>
                  <a:srgbClr val="FF00FF"/>
                </a:solidFill>
                <a:round/>
                <a:tailEnd type="triangle" w="med" len="med"/>
              </a:ln>
              <a:effectLst/>
            </p:spPr>
            <p:txBody>
              <a:bodyPr wrap="none" anchor="ctr"/>
              <a:lstStyle/>
              <a:p>
                <a:endParaRPr lang="zh-CN" altLang="en-US" sz="1800">
                  <a:solidFill>
                    <a:srgbClr val="FFFFFF"/>
                  </a:solidFill>
                  <a:latin typeface="Times New Roman" panose="02020603050405020304" pitchFamily="18" charset="0"/>
                  <a:ea typeface="+mn-ea"/>
                </a:endParaRPr>
              </a:p>
            </p:txBody>
          </p:sp>
        </p:grpSp>
      </p:grpSp>
      <p:grpSp>
        <p:nvGrpSpPr>
          <p:cNvPr id="5" name="Group 26"/>
          <p:cNvGrpSpPr/>
          <p:nvPr/>
        </p:nvGrpSpPr>
        <p:grpSpPr bwMode="auto">
          <a:xfrm>
            <a:off x="3589655" y="3093403"/>
            <a:ext cx="1905000" cy="469900"/>
            <a:chOff x="2736" y="2928"/>
            <a:chExt cx="1200" cy="296"/>
          </a:xfrm>
        </p:grpSpPr>
        <p:grpSp>
          <p:nvGrpSpPr>
            <p:cNvPr id="6" name="Group 27"/>
            <p:cNvGrpSpPr/>
            <p:nvPr/>
          </p:nvGrpSpPr>
          <p:grpSpPr bwMode="auto">
            <a:xfrm>
              <a:off x="2736" y="2976"/>
              <a:ext cx="1200" cy="248"/>
              <a:chOff x="2736" y="2976"/>
              <a:chExt cx="1200" cy="248"/>
            </a:xfrm>
          </p:grpSpPr>
          <p:sp>
            <p:nvSpPr>
              <p:cNvPr id="9239" name="Freeform 28"/>
              <p:cNvSpPr/>
              <p:nvPr/>
            </p:nvSpPr>
            <p:spPr bwMode="auto">
              <a:xfrm>
                <a:off x="2736" y="2976"/>
                <a:ext cx="1008" cy="248"/>
              </a:xfrm>
              <a:custGeom>
                <a:avLst/>
                <a:gdLst>
                  <a:gd name="T0" fmla="*/ 0 w 1008"/>
                  <a:gd name="T1" fmla="*/ 240 h 248"/>
                  <a:gd name="T2" fmla="*/ 96 w 1008"/>
                  <a:gd name="T3" fmla="*/ 0 h 248"/>
                  <a:gd name="T4" fmla="*/ 192 w 1008"/>
                  <a:gd name="T5" fmla="*/ 240 h 248"/>
                  <a:gd name="T6" fmla="*/ 288 w 1008"/>
                  <a:gd name="T7" fmla="*/ 48 h 248"/>
                  <a:gd name="T8" fmla="*/ 336 w 1008"/>
                  <a:gd name="T9" fmla="*/ 192 h 248"/>
                  <a:gd name="T10" fmla="*/ 384 w 1008"/>
                  <a:gd name="T11" fmla="*/ 96 h 248"/>
                  <a:gd name="T12" fmla="*/ 432 w 1008"/>
                  <a:gd name="T13" fmla="*/ 192 h 248"/>
                  <a:gd name="T14" fmla="*/ 480 w 1008"/>
                  <a:gd name="T15" fmla="*/ 96 h 248"/>
                  <a:gd name="T16" fmla="*/ 576 w 1008"/>
                  <a:gd name="T17" fmla="*/ 192 h 248"/>
                  <a:gd name="T18" fmla="*/ 1008 w 1008"/>
                  <a:gd name="T19" fmla="*/ 192 h 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8" h="248">
                    <a:moveTo>
                      <a:pt x="0" y="240"/>
                    </a:moveTo>
                    <a:cubicBezTo>
                      <a:pt x="32" y="120"/>
                      <a:pt x="64" y="0"/>
                      <a:pt x="96" y="0"/>
                    </a:cubicBezTo>
                    <a:cubicBezTo>
                      <a:pt x="128" y="0"/>
                      <a:pt x="160" y="232"/>
                      <a:pt x="192" y="240"/>
                    </a:cubicBezTo>
                    <a:cubicBezTo>
                      <a:pt x="224" y="248"/>
                      <a:pt x="264" y="56"/>
                      <a:pt x="288" y="48"/>
                    </a:cubicBezTo>
                    <a:cubicBezTo>
                      <a:pt x="312" y="40"/>
                      <a:pt x="320" y="184"/>
                      <a:pt x="336" y="192"/>
                    </a:cubicBezTo>
                    <a:cubicBezTo>
                      <a:pt x="352" y="200"/>
                      <a:pt x="368" y="96"/>
                      <a:pt x="384" y="96"/>
                    </a:cubicBezTo>
                    <a:cubicBezTo>
                      <a:pt x="400" y="96"/>
                      <a:pt x="416" y="192"/>
                      <a:pt x="432" y="192"/>
                    </a:cubicBezTo>
                    <a:cubicBezTo>
                      <a:pt x="448" y="192"/>
                      <a:pt x="456" y="96"/>
                      <a:pt x="480" y="96"/>
                    </a:cubicBezTo>
                    <a:cubicBezTo>
                      <a:pt x="504" y="96"/>
                      <a:pt x="488" y="176"/>
                      <a:pt x="576" y="192"/>
                    </a:cubicBezTo>
                    <a:cubicBezTo>
                      <a:pt x="664" y="208"/>
                      <a:pt x="936" y="192"/>
                      <a:pt x="1008" y="192"/>
                    </a:cubicBezTo>
                  </a:path>
                </a:pathLst>
              </a:custGeom>
              <a:noFill/>
              <a:ln w="19050" cmpd="sng">
                <a:solidFill>
                  <a:srgbClr val="FF9933"/>
                </a:solidFill>
                <a:round/>
                <a:headEnd type="none" w="med" len="med"/>
                <a:tailEnd type="triangle" w="med" len="me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40" name="AutoShape 29"/>
              <p:cNvSpPr>
                <a:spLocks noChangeArrowheads="1"/>
              </p:cNvSpPr>
              <p:nvPr/>
            </p:nvSpPr>
            <p:spPr bwMode="auto">
              <a:xfrm>
                <a:off x="3792" y="3072"/>
                <a:ext cx="144" cy="144"/>
              </a:xfrm>
              <a:prstGeom prst="irregularSeal1">
                <a:avLst/>
              </a:prstGeom>
              <a:solidFill>
                <a:srgbClr val="FFFFFF"/>
              </a:solidFill>
              <a:ln w="9525">
                <a:solidFill>
                  <a:schemeClr val="accent1"/>
                </a:solid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aphicFrame>
          <p:nvGraphicFramePr>
            <p:cNvPr id="9238" name="Object 30"/>
            <p:cNvGraphicFramePr>
              <a:graphicFrameLocks noChangeAspect="1"/>
            </p:cNvGraphicFramePr>
            <p:nvPr/>
          </p:nvGraphicFramePr>
          <p:xfrm>
            <a:off x="3264" y="2928"/>
            <a:ext cx="312" cy="241"/>
          </p:xfrm>
          <a:graphic>
            <a:graphicData uri="http://schemas.openxmlformats.org/presentationml/2006/ole">
              <mc:AlternateContent xmlns:mc="http://schemas.openxmlformats.org/markup-compatibility/2006">
                <mc:Choice xmlns:v="urn:schemas-microsoft-com:vml" Requires="v">
                  <p:oleObj spid="_x0000_s1025" name="公式" r:id="rId1" imgW="240665" imgH="184785" progId="">
                    <p:embed/>
                  </p:oleObj>
                </mc:Choice>
                <mc:Fallback>
                  <p:oleObj name="公式" r:id="rId1" imgW="240665" imgH="184785" progId="">
                    <p:embed/>
                    <p:pic>
                      <p:nvPicPr>
                        <p:cNvPr id="0" name="Object 30"/>
                        <p:cNvPicPr>
                          <a:picLocks noChangeAspect="1"/>
                        </p:cNvPicPr>
                        <p:nvPr/>
                      </p:nvPicPr>
                      <p:blipFill>
                        <a:blip r:embed="rId2"/>
                        <a:stretch>
                          <a:fillRect/>
                        </a:stretch>
                      </p:blipFill>
                      <p:spPr>
                        <a:xfrm>
                          <a:off x="3264" y="2928"/>
                          <a:ext cx="312" cy="241"/>
                        </a:xfrm>
                        <a:prstGeom prst="rect">
                          <a:avLst/>
                        </a:prstGeom>
                        <a:noFill/>
                        <a:ln w="9525">
                          <a:noFill/>
                        </a:ln>
                      </p:spPr>
                    </p:pic>
                  </p:oleObj>
                </mc:Fallback>
              </mc:AlternateContent>
            </a:graphicData>
          </a:graphic>
        </p:graphicFrame>
      </p:grpSp>
      <p:grpSp>
        <p:nvGrpSpPr>
          <p:cNvPr id="7" name="Group 31"/>
          <p:cNvGrpSpPr/>
          <p:nvPr/>
        </p:nvGrpSpPr>
        <p:grpSpPr bwMode="auto">
          <a:xfrm>
            <a:off x="6109653" y="2938145"/>
            <a:ext cx="1981200" cy="927100"/>
            <a:chOff x="4176" y="960"/>
            <a:chExt cx="1248" cy="584"/>
          </a:xfrm>
        </p:grpSpPr>
        <p:grpSp>
          <p:nvGrpSpPr>
            <p:cNvPr id="8" name="Group 32"/>
            <p:cNvGrpSpPr/>
            <p:nvPr/>
          </p:nvGrpSpPr>
          <p:grpSpPr bwMode="auto">
            <a:xfrm>
              <a:off x="4224" y="960"/>
              <a:ext cx="1200" cy="296"/>
              <a:chOff x="2736" y="2928"/>
              <a:chExt cx="1200" cy="296"/>
            </a:xfrm>
          </p:grpSpPr>
          <p:grpSp>
            <p:nvGrpSpPr>
              <p:cNvPr id="9" name="Group 33"/>
              <p:cNvGrpSpPr/>
              <p:nvPr/>
            </p:nvGrpSpPr>
            <p:grpSpPr bwMode="auto">
              <a:xfrm>
                <a:off x="2736" y="2976"/>
                <a:ext cx="1200" cy="248"/>
                <a:chOff x="2736" y="2976"/>
                <a:chExt cx="1200" cy="248"/>
              </a:xfrm>
            </p:grpSpPr>
            <p:sp>
              <p:nvSpPr>
                <p:cNvPr id="9235" name="Freeform 34"/>
                <p:cNvSpPr/>
                <p:nvPr/>
              </p:nvSpPr>
              <p:spPr bwMode="auto">
                <a:xfrm>
                  <a:off x="2736" y="2976"/>
                  <a:ext cx="1008" cy="248"/>
                </a:xfrm>
                <a:custGeom>
                  <a:avLst/>
                  <a:gdLst>
                    <a:gd name="T0" fmla="*/ 0 w 1008"/>
                    <a:gd name="T1" fmla="*/ 240 h 248"/>
                    <a:gd name="T2" fmla="*/ 96 w 1008"/>
                    <a:gd name="T3" fmla="*/ 0 h 248"/>
                    <a:gd name="T4" fmla="*/ 192 w 1008"/>
                    <a:gd name="T5" fmla="*/ 240 h 248"/>
                    <a:gd name="T6" fmla="*/ 288 w 1008"/>
                    <a:gd name="T7" fmla="*/ 48 h 248"/>
                    <a:gd name="T8" fmla="*/ 336 w 1008"/>
                    <a:gd name="T9" fmla="*/ 192 h 248"/>
                    <a:gd name="T10" fmla="*/ 384 w 1008"/>
                    <a:gd name="T11" fmla="*/ 96 h 248"/>
                    <a:gd name="T12" fmla="*/ 432 w 1008"/>
                    <a:gd name="T13" fmla="*/ 192 h 248"/>
                    <a:gd name="T14" fmla="*/ 480 w 1008"/>
                    <a:gd name="T15" fmla="*/ 96 h 248"/>
                    <a:gd name="T16" fmla="*/ 576 w 1008"/>
                    <a:gd name="T17" fmla="*/ 192 h 248"/>
                    <a:gd name="T18" fmla="*/ 1008 w 1008"/>
                    <a:gd name="T19" fmla="*/ 192 h 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8" h="248">
                      <a:moveTo>
                        <a:pt x="0" y="240"/>
                      </a:moveTo>
                      <a:cubicBezTo>
                        <a:pt x="32" y="120"/>
                        <a:pt x="64" y="0"/>
                        <a:pt x="96" y="0"/>
                      </a:cubicBezTo>
                      <a:cubicBezTo>
                        <a:pt x="128" y="0"/>
                        <a:pt x="160" y="232"/>
                        <a:pt x="192" y="240"/>
                      </a:cubicBezTo>
                      <a:cubicBezTo>
                        <a:pt x="224" y="248"/>
                        <a:pt x="264" y="56"/>
                        <a:pt x="288" y="48"/>
                      </a:cubicBezTo>
                      <a:cubicBezTo>
                        <a:pt x="312" y="40"/>
                        <a:pt x="320" y="184"/>
                        <a:pt x="336" y="192"/>
                      </a:cubicBezTo>
                      <a:cubicBezTo>
                        <a:pt x="352" y="200"/>
                        <a:pt x="368" y="96"/>
                        <a:pt x="384" y="96"/>
                      </a:cubicBezTo>
                      <a:cubicBezTo>
                        <a:pt x="400" y="96"/>
                        <a:pt x="416" y="192"/>
                        <a:pt x="432" y="192"/>
                      </a:cubicBezTo>
                      <a:cubicBezTo>
                        <a:pt x="448" y="192"/>
                        <a:pt x="456" y="96"/>
                        <a:pt x="480" y="96"/>
                      </a:cubicBezTo>
                      <a:cubicBezTo>
                        <a:pt x="504" y="96"/>
                        <a:pt x="488" y="176"/>
                        <a:pt x="576" y="192"/>
                      </a:cubicBezTo>
                      <a:cubicBezTo>
                        <a:pt x="664" y="208"/>
                        <a:pt x="936" y="192"/>
                        <a:pt x="1008" y="192"/>
                      </a:cubicBezTo>
                    </a:path>
                  </a:pathLst>
                </a:custGeom>
                <a:noFill/>
                <a:ln w="19050" cmpd="sng">
                  <a:solidFill>
                    <a:srgbClr val="FF9933"/>
                  </a:solidFill>
                  <a:round/>
                  <a:headEnd type="none" w="med" len="med"/>
                  <a:tailEnd type="triangle" w="med" len="me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36" name="AutoShape 35"/>
                <p:cNvSpPr>
                  <a:spLocks noChangeArrowheads="1"/>
                </p:cNvSpPr>
                <p:nvPr/>
              </p:nvSpPr>
              <p:spPr bwMode="auto">
                <a:xfrm>
                  <a:off x="3792" y="3072"/>
                  <a:ext cx="144" cy="144"/>
                </a:xfrm>
                <a:prstGeom prst="irregularSeal1">
                  <a:avLst/>
                </a:prstGeom>
                <a:solidFill>
                  <a:srgbClr val="FFFFFF"/>
                </a:solidFill>
                <a:ln w="9525">
                  <a:solidFill>
                    <a:schemeClr val="accent1"/>
                  </a:solid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aphicFrame>
            <p:nvGraphicFramePr>
              <p:cNvPr id="9234" name="Object 36"/>
              <p:cNvGraphicFramePr>
                <a:graphicFrameLocks noChangeAspect="1"/>
              </p:cNvGraphicFramePr>
              <p:nvPr/>
            </p:nvGraphicFramePr>
            <p:xfrm>
              <a:off x="3264" y="2928"/>
              <a:ext cx="312" cy="241"/>
            </p:xfrm>
            <a:graphic>
              <a:graphicData uri="http://schemas.openxmlformats.org/presentationml/2006/ole">
                <mc:AlternateContent xmlns:mc="http://schemas.openxmlformats.org/markup-compatibility/2006">
                  <mc:Choice xmlns:v="urn:schemas-microsoft-com:vml" Requires="v">
                    <p:oleObj spid="_x0000_s1026" name="公式" r:id="rId3" imgW="240665" imgH="184785" progId="">
                      <p:embed/>
                    </p:oleObj>
                  </mc:Choice>
                  <mc:Fallback>
                    <p:oleObj name="公式" r:id="rId3" imgW="240665" imgH="184785" progId="">
                      <p:embed/>
                      <p:pic>
                        <p:nvPicPr>
                          <p:cNvPr id="0" name="Object 36"/>
                          <p:cNvPicPr>
                            <a:picLocks noChangeAspect="1"/>
                          </p:cNvPicPr>
                          <p:nvPr/>
                        </p:nvPicPr>
                        <p:blipFill>
                          <a:blip r:embed="rId4"/>
                          <a:stretch>
                            <a:fillRect/>
                          </a:stretch>
                        </p:blipFill>
                        <p:spPr>
                          <a:xfrm>
                            <a:off x="3264" y="2928"/>
                            <a:ext cx="312" cy="241"/>
                          </a:xfrm>
                          <a:prstGeom prst="rect">
                            <a:avLst/>
                          </a:prstGeom>
                          <a:noFill/>
                          <a:ln w="9525">
                            <a:noFill/>
                          </a:ln>
                        </p:spPr>
                      </p:pic>
                    </p:oleObj>
                  </mc:Fallback>
                </mc:AlternateContent>
              </a:graphicData>
            </a:graphic>
          </p:graphicFrame>
        </p:grpSp>
        <p:grpSp>
          <p:nvGrpSpPr>
            <p:cNvPr id="10" name="Group 37"/>
            <p:cNvGrpSpPr/>
            <p:nvPr/>
          </p:nvGrpSpPr>
          <p:grpSpPr bwMode="auto">
            <a:xfrm>
              <a:off x="4176" y="1248"/>
              <a:ext cx="1200" cy="296"/>
              <a:chOff x="2736" y="2928"/>
              <a:chExt cx="1200" cy="296"/>
            </a:xfrm>
          </p:grpSpPr>
          <p:grpSp>
            <p:nvGrpSpPr>
              <p:cNvPr id="11" name="Group 38"/>
              <p:cNvGrpSpPr/>
              <p:nvPr/>
            </p:nvGrpSpPr>
            <p:grpSpPr bwMode="auto">
              <a:xfrm>
                <a:off x="2736" y="2976"/>
                <a:ext cx="1200" cy="248"/>
                <a:chOff x="2736" y="2976"/>
                <a:chExt cx="1200" cy="248"/>
              </a:xfrm>
            </p:grpSpPr>
            <p:sp>
              <p:nvSpPr>
                <p:cNvPr id="9231" name="Freeform 39"/>
                <p:cNvSpPr/>
                <p:nvPr/>
              </p:nvSpPr>
              <p:spPr bwMode="auto">
                <a:xfrm>
                  <a:off x="2736" y="2976"/>
                  <a:ext cx="1008" cy="248"/>
                </a:xfrm>
                <a:custGeom>
                  <a:avLst/>
                  <a:gdLst>
                    <a:gd name="T0" fmla="*/ 0 w 1008"/>
                    <a:gd name="T1" fmla="*/ 240 h 248"/>
                    <a:gd name="T2" fmla="*/ 96 w 1008"/>
                    <a:gd name="T3" fmla="*/ 0 h 248"/>
                    <a:gd name="T4" fmla="*/ 192 w 1008"/>
                    <a:gd name="T5" fmla="*/ 240 h 248"/>
                    <a:gd name="T6" fmla="*/ 288 w 1008"/>
                    <a:gd name="T7" fmla="*/ 48 h 248"/>
                    <a:gd name="T8" fmla="*/ 336 w 1008"/>
                    <a:gd name="T9" fmla="*/ 192 h 248"/>
                    <a:gd name="T10" fmla="*/ 384 w 1008"/>
                    <a:gd name="T11" fmla="*/ 96 h 248"/>
                    <a:gd name="T12" fmla="*/ 432 w 1008"/>
                    <a:gd name="T13" fmla="*/ 192 h 248"/>
                    <a:gd name="T14" fmla="*/ 480 w 1008"/>
                    <a:gd name="T15" fmla="*/ 96 h 248"/>
                    <a:gd name="T16" fmla="*/ 576 w 1008"/>
                    <a:gd name="T17" fmla="*/ 192 h 248"/>
                    <a:gd name="T18" fmla="*/ 1008 w 1008"/>
                    <a:gd name="T19" fmla="*/ 192 h 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8" h="248">
                      <a:moveTo>
                        <a:pt x="0" y="240"/>
                      </a:moveTo>
                      <a:cubicBezTo>
                        <a:pt x="32" y="120"/>
                        <a:pt x="64" y="0"/>
                        <a:pt x="96" y="0"/>
                      </a:cubicBezTo>
                      <a:cubicBezTo>
                        <a:pt x="128" y="0"/>
                        <a:pt x="160" y="232"/>
                        <a:pt x="192" y="240"/>
                      </a:cubicBezTo>
                      <a:cubicBezTo>
                        <a:pt x="224" y="248"/>
                        <a:pt x="264" y="56"/>
                        <a:pt x="288" y="48"/>
                      </a:cubicBezTo>
                      <a:cubicBezTo>
                        <a:pt x="312" y="40"/>
                        <a:pt x="320" y="184"/>
                        <a:pt x="336" y="192"/>
                      </a:cubicBezTo>
                      <a:cubicBezTo>
                        <a:pt x="352" y="200"/>
                        <a:pt x="368" y="96"/>
                        <a:pt x="384" y="96"/>
                      </a:cubicBezTo>
                      <a:cubicBezTo>
                        <a:pt x="400" y="96"/>
                        <a:pt x="416" y="192"/>
                        <a:pt x="432" y="192"/>
                      </a:cubicBezTo>
                      <a:cubicBezTo>
                        <a:pt x="448" y="192"/>
                        <a:pt x="456" y="96"/>
                        <a:pt x="480" y="96"/>
                      </a:cubicBezTo>
                      <a:cubicBezTo>
                        <a:pt x="504" y="96"/>
                        <a:pt x="488" y="176"/>
                        <a:pt x="576" y="192"/>
                      </a:cubicBezTo>
                      <a:cubicBezTo>
                        <a:pt x="664" y="208"/>
                        <a:pt x="936" y="192"/>
                        <a:pt x="1008" y="192"/>
                      </a:cubicBezTo>
                    </a:path>
                  </a:pathLst>
                </a:custGeom>
                <a:noFill/>
                <a:ln w="19050" cmpd="sng">
                  <a:solidFill>
                    <a:srgbClr val="FF9933"/>
                  </a:solidFill>
                  <a:round/>
                  <a:headEnd type="none" w="med" len="med"/>
                  <a:tailEnd type="triangle" w="med" len="med"/>
                </a:ln>
                <a:effectLst/>
              </p:spPr>
              <p:txBody>
                <a:bodyPr wrap="none" anchor="ctr"/>
                <a:lstStyle/>
                <a:p>
                  <a:endParaRPr lang="zh-CN" altLang="en-US" sz="1800">
                    <a:solidFill>
                      <a:srgbClr val="FFFFFF"/>
                    </a:solidFill>
                    <a:latin typeface="Times New Roman" panose="02020603050405020304" pitchFamily="18" charset="0"/>
                    <a:ea typeface="+mn-ea"/>
                  </a:endParaRPr>
                </a:p>
              </p:txBody>
            </p:sp>
            <p:sp>
              <p:nvSpPr>
                <p:cNvPr id="9232" name="AutoShape 40"/>
                <p:cNvSpPr>
                  <a:spLocks noChangeArrowheads="1"/>
                </p:cNvSpPr>
                <p:nvPr/>
              </p:nvSpPr>
              <p:spPr bwMode="auto">
                <a:xfrm>
                  <a:off x="3792" y="3072"/>
                  <a:ext cx="144" cy="144"/>
                </a:xfrm>
                <a:prstGeom prst="irregularSeal1">
                  <a:avLst/>
                </a:prstGeom>
                <a:solidFill>
                  <a:srgbClr val="FFFFFF"/>
                </a:solidFill>
                <a:ln w="9525">
                  <a:solidFill>
                    <a:schemeClr val="accent1"/>
                  </a:solid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grpSp>
          <p:graphicFrame>
            <p:nvGraphicFramePr>
              <p:cNvPr id="9230" name="Object 41"/>
              <p:cNvGraphicFramePr>
                <a:graphicFrameLocks noChangeAspect="1"/>
              </p:cNvGraphicFramePr>
              <p:nvPr/>
            </p:nvGraphicFramePr>
            <p:xfrm>
              <a:off x="3264" y="2928"/>
              <a:ext cx="312" cy="241"/>
            </p:xfrm>
            <a:graphic>
              <a:graphicData uri="http://schemas.openxmlformats.org/presentationml/2006/ole">
                <mc:AlternateContent xmlns:mc="http://schemas.openxmlformats.org/markup-compatibility/2006">
                  <mc:Choice xmlns:v="urn:schemas-microsoft-com:vml" Requires="v">
                    <p:oleObj spid="_x0000_s1027" name="公式" r:id="rId5" imgW="240665" imgH="184785" progId="">
                      <p:embed/>
                    </p:oleObj>
                  </mc:Choice>
                  <mc:Fallback>
                    <p:oleObj name="公式" r:id="rId5" imgW="240665" imgH="184785" progId="">
                      <p:embed/>
                      <p:pic>
                        <p:nvPicPr>
                          <p:cNvPr id="0" name="Object 41"/>
                          <p:cNvPicPr>
                            <a:picLocks noChangeAspect="1"/>
                          </p:cNvPicPr>
                          <p:nvPr/>
                        </p:nvPicPr>
                        <p:blipFill>
                          <a:blip r:embed="rId6"/>
                          <a:stretch>
                            <a:fillRect/>
                          </a:stretch>
                        </p:blipFill>
                        <p:spPr>
                          <a:xfrm>
                            <a:off x="3264" y="2928"/>
                            <a:ext cx="312" cy="241"/>
                          </a:xfrm>
                          <a:prstGeom prst="rect">
                            <a:avLst/>
                          </a:prstGeom>
                          <a:noFill/>
                          <a:ln w="9525">
                            <a:noFill/>
                          </a:ln>
                        </p:spPr>
                      </p:pic>
                    </p:oleObj>
                  </mc:Fallback>
                </mc:AlternateContent>
              </a:graphicData>
            </a:graphic>
          </p:graphicFrame>
        </p:grpSp>
      </p:grpSp>
      <p:sp>
        <p:nvSpPr>
          <p:cNvPr id="45" name="页脚占位符 44"/>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graphicFrame>
        <p:nvGraphicFramePr>
          <p:cNvPr id="46" name="对象 45"/>
          <p:cNvGraphicFramePr>
            <a:graphicFrameLocks noChangeAspect="1"/>
          </p:cNvGraphicFramePr>
          <p:nvPr/>
        </p:nvGraphicFramePr>
        <p:xfrm>
          <a:off x="899215" y="2931646"/>
          <a:ext cx="2440271" cy="720080"/>
        </p:xfrm>
        <a:graphic>
          <a:graphicData uri="http://schemas.openxmlformats.org/presentationml/2006/ole">
            <mc:AlternateContent xmlns:mc="http://schemas.openxmlformats.org/markup-compatibility/2006">
              <mc:Choice xmlns:v="urn:schemas-microsoft-com:vml" Requires="v">
                <p:oleObj spid="_x0000_s1028" name="Equation" r:id="rId7" imgW="18592800" imgH="5486400" progId="Equation.DSMT4">
                  <p:embed/>
                </p:oleObj>
              </mc:Choice>
              <mc:Fallback>
                <p:oleObj name="Equation" r:id="rId7" imgW="18592800" imgH="5486400" progId="Equation.DSMT4">
                  <p:embed/>
                  <p:pic>
                    <p:nvPicPr>
                      <p:cNvPr id="0" name="图片 1027"/>
                      <p:cNvPicPr>
                        <a:picLocks noChangeAspect="1"/>
                      </p:cNvPicPr>
                      <p:nvPr/>
                    </p:nvPicPr>
                    <p:blipFill>
                      <a:blip r:embed="rId8"/>
                      <a:stretch>
                        <a:fillRect/>
                      </a:stretch>
                    </p:blipFill>
                    <p:spPr>
                      <a:xfrm>
                        <a:off x="899215" y="2931646"/>
                        <a:ext cx="2440271" cy="720080"/>
                      </a:xfrm>
                      <a:prstGeom prst="rect">
                        <a:avLst/>
                      </a:prstGeom>
                      <a:noFill/>
                      <a:ln w="9525">
                        <a:noFill/>
                      </a:ln>
                    </p:spPr>
                  </p:pic>
                </p:oleObj>
              </mc:Fallback>
            </mc:AlternateContent>
          </a:graphicData>
        </a:graphic>
      </p:graphicFrame>
      <p:sp>
        <p:nvSpPr>
          <p:cNvPr id="12" name="文本框 11"/>
          <p:cNvSpPr txBox="1"/>
          <p:nvPr/>
        </p:nvSpPr>
        <p:spPr>
          <a:xfrm>
            <a:off x="1187450" y="4581525"/>
            <a:ext cx="4572000" cy="706755"/>
          </a:xfrm>
          <a:prstGeom prst="rect">
            <a:avLst/>
          </a:prstGeom>
          <a:noFill/>
        </p:spPr>
        <p:txBody>
          <a:bodyPr wrap="square" rtlCol="0" anchor="t">
            <a:spAutoFit/>
          </a:bodyPr>
          <a:p>
            <a:pPr marL="342900" indent="-342900" algn="just" eaLnBrk="1" hangingPunct="1">
              <a:buFont typeface="Arial" panose="020B0604020202020204" pitchFamily="34" charset="0"/>
              <a:buChar char="•"/>
            </a:pPr>
            <a:r>
              <a:rPr lang="zh-CN" altLang="en-US" sz="2000" b="1" dirty="0" smtClean="0">
                <a:solidFill>
                  <a:schemeClr val="tx2"/>
                </a:solidFill>
                <a:latin typeface="Times New Roman" panose="02020603050405020304" pitchFamily="18" charset="0"/>
                <a:ea typeface="宋体" panose="02010600030101010101" pitchFamily="2" charset="-122"/>
                <a:sym typeface="+mn-ea"/>
              </a:rPr>
              <a:t>微波量子放大器</a:t>
            </a:r>
            <a:r>
              <a:rPr lang="en-US" altLang="zh-CN" sz="2000" b="1" dirty="0" smtClean="0">
                <a:solidFill>
                  <a:schemeClr val="tx2"/>
                </a:solidFill>
                <a:ea typeface="宋体" panose="02010600030101010101" pitchFamily="2" charset="-122"/>
                <a:sym typeface="+mn-ea"/>
              </a:rPr>
              <a:t>(MASER)</a:t>
            </a:r>
            <a:endParaRPr lang="zh-CN" altLang="en-US" sz="2000" b="1" dirty="0" smtClean="0">
              <a:solidFill>
                <a:schemeClr val="tx2"/>
              </a:solidFill>
              <a:latin typeface="Times New Roman" panose="02020603050405020304" pitchFamily="18" charset="0"/>
              <a:ea typeface="宋体" panose="02010600030101010101" pitchFamily="2" charset="-122"/>
            </a:endParaRPr>
          </a:p>
          <a:p>
            <a:pPr algn="just" eaLnBrk="1" hangingPunct="1"/>
            <a:r>
              <a:rPr lang="en-US" altLang="zh-CN" sz="2000" b="1" dirty="0" smtClean="0">
                <a:solidFill>
                  <a:schemeClr val="tx2"/>
                </a:solidFill>
                <a:latin typeface="Times New Roman" panose="02020603050405020304" pitchFamily="18" charset="0"/>
                <a:ea typeface="宋体" panose="02010600030101010101" pitchFamily="2" charset="-122"/>
                <a:sym typeface="+mn-ea"/>
              </a:rPr>
              <a:t>     </a:t>
            </a:r>
            <a:r>
              <a:rPr lang="zh-CN" altLang="en-US" sz="2000" b="1" dirty="0" smtClean="0">
                <a:solidFill>
                  <a:schemeClr val="tx2"/>
                </a:solidFill>
                <a:latin typeface="Times New Roman" panose="02020603050405020304" pitchFamily="18" charset="0"/>
                <a:ea typeface="宋体" panose="02010600030101010101" pitchFamily="2" charset="-122"/>
                <a:sym typeface="+mn-ea"/>
              </a:rPr>
              <a:t>激光器</a:t>
            </a:r>
            <a:r>
              <a:rPr lang="en-US" altLang="zh-CN" sz="2000" b="1" dirty="0" smtClean="0">
                <a:solidFill>
                  <a:schemeClr val="tx2"/>
                </a:solidFill>
                <a:ea typeface="宋体" panose="02010600030101010101" pitchFamily="2" charset="-122"/>
                <a:sym typeface="+mn-ea"/>
              </a:rPr>
              <a:t>(LASER)</a:t>
            </a:r>
            <a:endParaRPr lang="en-US" altLang="zh-CN" sz="2000" b="1" dirty="0" smtClean="0">
              <a:solidFill>
                <a:schemeClr val="tx2"/>
              </a:solidFill>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0D36FB01-60D8-4F20-930F-EBC08424EAE9}" type="datetime1">
              <a:rPr lang="zh-CN" altLang="en-US" smtClean="0"/>
            </a:fld>
            <a:endParaRPr lang="en-US" altLang="zh-CN"/>
          </a:p>
        </p:txBody>
      </p:sp>
      <p:sp>
        <p:nvSpPr>
          <p:cNvPr id="8" name="灯片编号占位符 3"/>
          <p:cNvSpPr>
            <a:spLocks noGrp="1"/>
          </p:cNvSpPr>
          <p:nvPr>
            <p:ph type="sldNum" sz="quarter" idx="12"/>
          </p:nvPr>
        </p:nvSpPr>
        <p:spPr/>
        <p:txBody>
          <a:bodyPr/>
          <a:lstStyle/>
          <a:p>
            <a:pPr>
              <a:defRPr/>
            </a:pPr>
            <a:fld id="{1CAFBE21-23DB-44F3-80DA-E21F7D7DE1D2}" type="slidenum">
              <a:rPr lang="en-US" altLang="zh-CN"/>
            </a:fld>
            <a:endParaRPr lang="en-US" altLang="zh-CN"/>
          </a:p>
        </p:txBody>
      </p:sp>
      <p:sp>
        <p:nvSpPr>
          <p:cNvPr id="51202" name="Text Box 2"/>
          <p:cNvSpPr txBox="1">
            <a:spLocks noChangeArrowheads="1"/>
          </p:cNvSpPr>
          <p:nvPr/>
        </p:nvSpPr>
        <p:spPr bwMode="auto">
          <a:xfrm>
            <a:off x="436563" y="568325"/>
            <a:ext cx="5135562" cy="584200"/>
          </a:xfrm>
          <a:prstGeom prst="rect">
            <a:avLst/>
          </a:prstGeom>
          <a:gradFill rotWithShape="0">
            <a:gsLst>
              <a:gs pos="0">
                <a:srgbClr val="FFFFFF"/>
              </a:gs>
              <a:gs pos="50000">
                <a:srgbClr val="FFCCFF"/>
              </a:gs>
              <a:gs pos="100000">
                <a:srgbClr val="FFFFFF"/>
              </a:gs>
            </a:gsLst>
            <a:lin ang="5400000" scaled="1"/>
          </a:gradFill>
          <a:ln w="9525">
            <a:noFill/>
            <a:miter lim="800000"/>
          </a:ln>
          <a:effectLst>
            <a:outerShdw dist="107763" dir="13500000" algn="ctr" rotWithShape="0">
              <a:schemeClr val="bg2"/>
            </a:outerShdw>
          </a:effectLst>
        </p:spPr>
        <p:txBody>
          <a:bodyPr>
            <a:spAutoFit/>
          </a:bodyPr>
          <a:lstStyle/>
          <a:p>
            <a:pPr>
              <a:defRPr/>
            </a:pPr>
            <a:r>
              <a:rPr lang="zh-CN" altLang="en-US" sz="3200" b="1" dirty="0">
                <a:solidFill>
                  <a:srgbClr val="0A0A10"/>
                </a:solidFill>
                <a:latin typeface="Arial" panose="020B0604020202020204" pitchFamily="34" charset="0"/>
                <a:ea typeface="楷体_GB2312" pitchFamily="49" charset="-122"/>
              </a:rPr>
              <a:t>（</a:t>
            </a:r>
            <a:r>
              <a:rPr lang="en-US" altLang="zh-CN" sz="3200" b="1" dirty="0">
                <a:solidFill>
                  <a:srgbClr val="0A0A10"/>
                </a:solidFill>
                <a:latin typeface="Arial" panose="020B0604020202020204" pitchFamily="34" charset="0"/>
                <a:ea typeface="楷体_GB2312" pitchFamily="49" charset="-122"/>
              </a:rPr>
              <a:t>3</a:t>
            </a:r>
            <a:r>
              <a:rPr lang="zh-CN" altLang="en-US" sz="3200" b="1" dirty="0">
                <a:solidFill>
                  <a:srgbClr val="0A0A10"/>
                </a:solidFill>
                <a:latin typeface="Arial" panose="020B0604020202020204" pitchFamily="34" charset="0"/>
                <a:ea typeface="楷体_GB2312" pitchFamily="49" charset="-122"/>
              </a:rPr>
              <a:t>）光学谐振腔的作用：</a:t>
            </a:r>
            <a:endParaRPr lang="zh-CN" altLang="en-US" sz="3200" b="1" dirty="0">
              <a:solidFill>
                <a:srgbClr val="0A0A10"/>
              </a:solidFill>
              <a:latin typeface="Arial" panose="020B0604020202020204" pitchFamily="34" charset="0"/>
              <a:ea typeface="楷体_GB2312" pitchFamily="49" charset="-122"/>
            </a:endParaRPr>
          </a:p>
        </p:txBody>
      </p:sp>
      <p:sp>
        <p:nvSpPr>
          <p:cNvPr id="51203" name="Text Box 3"/>
          <p:cNvSpPr txBox="1">
            <a:spLocks noChangeArrowheads="1"/>
          </p:cNvSpPr>
          <p:nvPr/>
        </p:nvSpPr>
        <p:spPr bwMode="auto">
          <a:xfrm>
            <a:off x="500063" y="1428750"/>
            <a:ext cx="7534275" cy="1077913"/>
          </a:xfrm>
          <a:prstGeom prst="rect">
            <a:avLst/>
          </a:prstGeom>
          <a:noFill/>
          <a:ln w="9525">
            <a:noFill/>
            <a:miter lim="800000"/>
          </a:ln>
        </p:spPr>
        <p:txBody>
          <a:bodyPr>
            <a:spAutoFit/>
          </a:bodyPr>
          <a:lstStyle/>
          <a:p>
            <a:r>
              <a:rPr lang="en-US" altLang="zh-CN" sz="3200" b="1">
                <a:solidFill>
                  <a:srgbClr val="FF0066"/>
                </a:solidFill>
                <a:ea typeface="楷体_GB2312" pitchFamily="49" charset="-122"/>
              </a:rPr>
              <a:t>1.</a:t>
            </a:r>
            <a:r>
              <a:rPr lang="en-US" altLang="zh-CN" sz="3200" b="1">
                <a:ea typeface="楷体_GB2312" pitchFamily="49" charset="-122"/>
              </a:rPr>
              <a:t> </a:t>
            </a:r>
            <a:r>
              <a:rPr lang="zh-CN" altLang="en-US" sz="3200" b="1">
                <a:ea typeface="楷体_GB2312" pitchFamily="49" charset="-122"/>
              </a:rPr>
              <a:t>增加工作介质的有效长度，使受激辐射过程成为主导；</a:t>
            </a:r>
            <a:endParaRPr lang="zh-CN" altLang="en-US" sz="3200" b="1">
              <a:ea typeface="楷体_GB2312" pitchFamily="49" charset="-122"/>
            </a:endParaRPr>
          </a:p>
        </p:txBody>
      </p:sp>
      <p:sp>
        <p:nvSpPr>
          <p:cNvPr id="51204" name="Text Box 4"/>
          <p:cNvSpPr txBox="1">
            <a:spLocks noChangeArrowheads="1"/>
          </p:cNvSpPr>
          <p:nvPr/>
        </p:nvSpPr>
        <p:spPr bwMode="auto">
          <a:xfrm>
            <a:off x="500063" y="2786063"/>
            <a:ext cx="6407150" cy="584200"/>
          </a:xfrm>
          <a:prstGeom prst="rect">
            <a:avLst/>
          </a:prstGeom>
          <a:noFill/>
          <a:ln w="9525">
            <a:noFill/>
            <a:miter lim="800000"/>
          </a:ln>
        </p:spPr>
        <p:txBody>
          <a:bodyPr wrap="none">
            <a:spAutoFit/>
          </a:bodyPr>
          <a:lstStyle/>
          <a:p>
            <a:r>
              <a:rPr lang="en-US" altLang="zh-CN" sz="3200" b="1">
                <a:solidFill>
                  <a:srgbClr val="FF0066"/>
                </a:solidFill>
                <a:ea typeface="楷体_GB2312" pitchFamily="49" charset="-122"/>
              </a:rPr>
              <a:t>2.</a:t>
            </a:r>
            <a:r>
              <a:rPr lang="en-US" altLang="zh-CN" sz="3200" b="1">
                <a:ea typeface="楷体_GB2312" pitchFamily="49" charset="-122"/>
              </a:rPr>
              <a:t> </a:t>
            </a:r>
            <a:r>
              <a:rPr lang="zh-CN" altLang="en-US" sz="3200" b="1">
                <a:ea typeface="楷体_GB2312" pitchFamily="49" charset="-122"/>
              </a:rPr>
              <a:t>维持光振荡，输出稳定激光束；</a:t>
            </a:r>
            <a:endParaRPr lang="zh-CN" altLang="en-US" sz="3200" b="1">
              <a:ea typeface="楷体_GB2312" pitchFamily="49" charset="-122"/>
            </a:endParaRPr>
          </a:p>
        </p:txBody>
      </p:sp>
      <p:sp>
        <p:nvSpPr>
          <p:cNvPr id="51205" name="Text Box 5"/>
          <p:cNvSpPr txBox="1">
            <a:spLocks noChangeArrowheads="1"/>
          </p:cNvSpPr>
          <p:nvPr/>
        </p:nvSpPr>
        <p:spPr bwMode="auto">
          <a:xfrm>
            <a:off x="428625" y="3929063"/>
            <a:ext cx="7500938" cy="1077912"/>
          </a:xfrm>
          <a:prstGeom prst="rect">
            <a:avLst/>
          </a:prstGeom>
          <a:noFill/>
          <a:ln w="9525">
            <a:noFill/>
            <a:miter lim="800000"/>
          </a:ln>
        </p:spPr>
        <p:txBody>
          <a:bodyPr>
            <a:spAutoFit/>
          </a:bodyPr>
          <a:lstStyle/>
          <a:p>
            <a:r>
              <a:rPr lang="en-US" altLang="zh-CN" sz="3200" b="1">
                <a:solidFill>
                  <a:srgbClr val="FF0066"/>
                </a:solidFill>
                <a:ea typeface="楷体_GB2312" pitchFamily="49" charset="-122"/>
              </a:rPr>
              <a:t>3.</a:t>
            </a:r>
            <a:r>
              <a:rPr lang="en-US" altLang="zh-CN" sz="3200" b="1">
                <a:ea typeface="楷体_GB2312" pitchFamily="49" charset="-122"/>
              </a:rPr>
              <a:t> </a:t>
            </a:r>
            <a:r>
              <a:rPr lang="zh-CN" altLang="en-US" sz="3200" b="1">
                <a:ea typeface="楷体_GB2312" pitchFamily="49" charset="-122"/>
              </a:rPr>
              <a:t>对光束方向性加以选择，获得高度方向性的激光；</a:t>
            </a:r>
            <a:endParaRPr lang="zh-CN" altLang="en-US" sz="3200" b="1">
              <a:ea typeface="楷体_GB2312" pitchFamily="49" charset="-122"/>
            </a:endParaRPr>
          </a:p>
        </p:txBody>
      </p:sp>
      <p:sp>
        <p:nvSpPr>
          <p:cNvPr id="51206" name="Text Box 6"/>
          <p:cNvSpPr txBox="1">
            <a:spLocks noChangeArrowheads="1"/>
          </p:cNvSpPr>
          <p:nvPr/>
        </p:nvSpPr>
        <p:spPr bwMode="auto">
          <a:xfrm>
            <a:off x="428625" y="5286375"/>
            <a:ext cx="3524250" cy="584200"/>
          </a:xfrm>
          <a:prstGeom prst="rect">
            <a:avLst/>
          </a:prstGeom>
          <a:noFill/>
          <a:ln w="9525">
            <a:noFill/>
            <a:miter lim="800000"/>
          </a:ln>
        </p:spPr>
        <p:txBody>
          <a:bodyPr wrap="none">
            <a:spAutoFit/>
          </a:bodyPr>
          <a:lstStyle/>
          <a:p>
            <a:r>
              <a:rPr lang="en-US" altLang="zh-CN" sz="3200" b="1">
                <a:solidFill>
                  <a:srgbClr val="FF0066"/>
                </a:solidFill>
                <a:ea typeface="楷体_GB2312" pitchFamily="49" charset="-122"/>
              </a:rPr>
              <a:t>4.</a:t>
            </a:r>
            <a:r>
              <a:rPr lang="en-US" altLang="zh-CN" sz="3200" b="1">
                <a:ea typeface="楷体_GB2312" pitchFamily="49" charset="-122"/>
              </a:rPr>
              <a:t> </a:t>
            </a:r>
            <a:r>
              <a:rPr lang="zh-CN" altLang="en-US" sz="3200" b="1">
                <a:ea typeface="楷体_GB2312" pitchFamily="49" charset="-122"/>
              </a:rPr>
              <a:t>选择激光频率。</a:t>
            </a:r>
            <a:endParaRPr lang="zh-CN" altLang="en-US" sz="3200" b="1">
              <a:ea typeface="楷体_GB2312" pitchFamily="49" charset="-122"/>
            </a:endParaRPr>
          </a:p>
        </p:txBody>
      </p:sp>
      <p:sp>
        <p:nvSpPr>
          <p:cNvPr id="9" name="页脚占位符 8"/>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1203"/>
                                        </p:tgtEl>
                                        <p:attrNameLst>
                                          <p:attrName>style.visibility</p:attrName>
                                        </p:attrNameLst>
                                      </p:cBhvr>
                                      <p:to>
                                        <p:strVal val="visible"/>
                                      </p:to>
                                    </p:set>
                                    <p:animEffect transition="in" filter="checkerboard(across)">
                                      <p:cBhvr>
                                        <p:cTn id="12" dur="500"/>
                                        <p:tgtEl>
                                          <p:spTgt spid="5120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1204"/>
                                        </p:tgtEl>
                                        <p:attrNameLst>
                                          <p:attrName>style.visibility</p:attrName>
                                        </p:attrNameLst>
                                      </p:cBhvr>
                                      <p:to>
                                        <p:strVal val="visible"/>
                                      </p:to>
                                    </p:set>
                                    <p:animEffect transition="in" filter="checkerboard(across)">
                                      <p:cBhvr>
                                        <p:cTn id="17" dur="500"/>
                                        <p:tgtEl>
                                          <p:spTgt spid="5120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1205"/>
                                        </p:tgtEl>
                                        <p:attrNameLst>
                                          <p:attrName>style.visibility</p:attrName>
                                        </p:attrNameLst>
                                      </p:cBhvr>
                                      <p:to>
                                        <p:strVal val="visible"/>
                                      </p:to>
                                    </p:set>
                                    <p:animEffect transition="in" filter="checkerboard(across)">
                                      <p:cBhvr>
                                        <p:cTn id="22" dur="500"/>
                                        <p:tgtEl>
                                          <p:spTgt spid="5120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1206"/>
                                        </p:tgtEl>
                                        <p:attrNameLst>
                                          <p:attrName>style.visibility</p:attrName>
                                        </p:attrNameLst>
                                      </p:cBhvr>
                                      <p:to>
                                        <p:strVal val="visible"/>
                                      </p:to>
                                    </p:set>
                                    <p:animEffect transition="in" filter="checkerboard(across)">
                                      <p:cBhvr>
                                        <p:cTn id="27"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autoUpdateAnimBg="0"/>
      <p:bldP spid="51203" grpId="0" autoUpdateAnimBg="0"/>
      <p:bldP spid="51204" grpId="0" autoUpdateAnimBg="0"/>
      <p:bldP spid="51205" grpId="0" autoUpdateAnimBg="0"/>
      <p:bldP spid="5120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日期占位符 1"/>
          <p:cNvSpPr>
            <a:spLocks noGrp="1"/>
          </p:cNvSpPr>
          <p:nvPr>
            <p:ph type="dt" sz="quarter" idx="10"/>
          </p:nvPr>
        </p:nvSpPr>
        <p:spPr/>
        <p:txBody>
          <a:bodyPr/>
          <a:lstStyle/>
          <a:p>
            <a:pPr>
              <a:defRPr/>
            </a:pPr>
            <a:fld id="{9F7FFEA0-6B2F-4E98-B7C5-53D0770E6289}" type="datetime1">
              <a:rPr lang="zh-CN" altLang="en-US" smtClean="0"/>
            </a:fld>
            <a:endParaRPr lang="en-US" altLang="zh-CN"/>
          </a:p>
        </p:txBody>
      </p:sp>
      <p:sp>
        <p:nvSpPr>
          <p:cNvPr id="129" name="灯片编号占位符 3"/>
          <p:cNvSpPr>
            <a:spLocks noGrp="1"/>
          </p:cNvSpPr>
          <p:nvPr>
            <p:ph type="sldNum" sz="quarter" idx="12"/>
          </p:nvPr>
        </p:nvSpPr>
        <p:spPr/>
        <p:txBody>
          <a:bodyPr/>
          <a:lstStyle/>
          <a:p>
            <a:pPr>
              <a:defRPr/>
            </a:pPr>
            <a:fld id="{59581BAC-DE46-48D3-A556-9D3CE02D0397}" type="slidenum">
              <a:rPr lang="en-US" altLang="zh-CN"/>
            </a:fld>
            <a:endParaRPr lang="en-US" altLang="zh-CN"/>
          </a:p>
        </p:txBody>
      </p:sp>
      <p:grpSp>
        <p:nvGrpSpPr>
          <p:cNvPr id="2" name="Group 2"/>
          <p:cNvGrpSpPr/>
          <p:nvPr/>
        </p:nvGrpSpPr>
        <p:grpSpPr bwMode="auto">
          <a:xfrm>
            <a:off x="2190750" y="2473325"/>
            <a:ext cx="3971925" cy="2227263"/>
            <a:chOff x="1380" y="1558"/>
            <a:chExt cx="2502" cy="1403"/>
          </a:xfrm>
        </p:grpSpPr>
        <p:grpSp>
          <p:nvGrpSpPr>
            <p:cNvPr id="13438" name="Group 3"/>
            <p:cNvGrpSpPr/>
            <p:nvPr/>
          </p:nvGrpSpPr>
          <p:grpSpPr bwMode="auto">
            <a:xfrm>
              <a:off x="1380" y="1558"/>
              <a:ext cx="2502" cy="1403"/>
              <a:chOff x="1380" y="1558"/>
              <a:chExt cx="2502" cy="1403"/>
            </a:xfrm>
          </p:grpSpPr>
          <p:sp>
            <p:nvSpPr>
              <p:cNvPr id="13440" name="Rectangle 4"/>
              <p:cNvSpPr>
                <a:spLocks noChangeArrowheads="1"/>
              </p:cNvSpPr>
              <p:nvPr/>
            </p:nvSpPr>
            <p:spPr bwMode="auto">
              <a:xfrm>
                <a:off x="1562" y="1558"/>
                <a:ext cx="2132" cy="1134"/>
              </a:xfrm>
              <a:prstGeom prst="rect">
                <a:avLst/>
              </a:prstGeom>
              <a:solidFill>
                <a:srgbClr val="CCFFFF"/>
              </a:solidFill>
              <a:ln w="28575">
                <a:noFill/>
                <a:miter lim="800000"/>
              </a:ln>
            </p:spPr>
            <p:txBody>
              <a:bodyPr wrap="none" anchor="ctr"/>
              <a:lstStyle/>
              <a:p>
                <a:endParaRPr lang="zh-CN" altLang="en-US"/>
              </a:p>
            </p:txBody>
          </p:sp>
          <p:sp>
            <p:nvSpPr>
              <p:cNvPr id="13441" name="Line 5"/>
              <p:cNvSpPr>
                <a:spLocks noChangeShapeType="1"/>
              </p:cNvSpPr>
              <p:nvPr/>
            </p:nvSpPr>
            <p:spPr bwMode="auto">
              <a:xfrm>
                <a:off x="1562" y="1558"/>
                <a:ext cx="0" cy="1134"/>
              </a:xfrm>
              <a:prstGeom prst="line">
                <a:avLst/>
              </a:prstGeom>
              <a:noFill/>
              <a:ln w="57150">
                <a:solidFill>
                  <a:srgbClr val="0000FF"/>
                </a:solidFill>
                <a:round/>
              </a:ln>
            </p:spPr>
            <p:txBody>
              <a:bodyPr/>
              <a:lstStyle/>
              <a:p>
                <a:endParaRPr lang="zh-CN" altLang="en-US"/>
              </a:p>
            </p:txBody>
          </p:sp>
          <p:graphicFrame>
            <p:nvGraphicFramePr>
              <p:cNvPr id="13318" name="Object 6"/>
              <p:cNvGraphicFramePr>
                <a:graphicFrameLocks noChangeAspect="1"/>
              </p:cNvGraphicFramePr>
              <p:nvPr/>
            </p:nvGraphicFramePr>
            <p:xfrm>
              <a:off x="1380" y="2668"/>
              <a:ext cx="309" cy="293"/>
            </p:xfrm>
            <a:graphic>
              <a:graphicData uri="http://schemas.openxmlformats.org/presentationml/2006/ole">
                <mc:AlternateContent xmlns:mc="http://schemas.openxmlformats.org/markup-compatibility/2006">
                  <mc:Choice xmlns:v="urn:schemas-microsoft-com:vml" Requires="v">
                    <p:oleObj spid="_x0000_s14337" name="Equation" r:id="rId1" imgW="5791200" imgH="5486400" progId="Equation.DSMT4">
                      <p:embed/>
                    </p:oleObj>
                  </mc:Choice>
                  <mc:Fallback>
                    <p:oleObj name="Equation" r:id="rId1" imgW="5791200" imgH="5486400" progId="Equation.DSMT4">
                      <p:embed/>
                      <p:pic>
                        <p:nvPicPr>
                          <p:cNvPr id="0" name="Object 6"/>
                          <p:cNvPicPr>
                            <a:picLocks noChangeAspect="1"/>
                          </p:cNvPicPr>
                          <p:nvPr/>
                        </p:nvPicPr>
                        <p:blipFill>
                          <a:blip r:embed="rId2"/>
                          <a:stretch>
                            <a:fillRect/>
                          </a:stretch>
                        </p:blipFill>
                        <p:spPr>
                          <a:xfrm>
                            <a:off x="1380" y="2668"/>
                            <a:ext cx="309" cy="293"/>
                          </a:xfrm>
                          <a:prstGeom prst="rect">
                            <a:avLst/>
                          </a:prstGeom>
                          <a:noFill/>
                          <a:ln w="9525">
                            <a:noFill/>
                          </a:ln>
                        </p:spPr>
                      </p:pic>
                    </p:oleObj>
                  </mc:Fallback>
                </mc:AlternateContent>
              </a:graphicData>
            </a:graphic>
          </p:graphicFrame>
          <p:graphicFrame>
            <p:nvGraphicFramePr>
              <p:cNvPr id="13319" name="Object 7"/>
              <p:cNvGraphicFramePr>
                <a:graphicFrameLocks noChangeAspect="1"/>
              </p:cNvGraphicFramePr>
              <p:nvPr/>
            </p:nvGraphicFramePr>
            <p:xfrm>
              <a:off x="3557" y="2646"/>
              <a:ext cx="325" cy="293"/>
            </p:xfrm>
            <a:graphic>
              <a:graphicData uri="http://schemas.openxmlformats.org/presentationml/2006/ole">
                <mc:AlternateContent xmlns:mc="http://schemas.openxmlformats.org/markup-compatibility/2006">
                  <mc:Choice xmlns:v="urn:schemas-microsoft-com:vml" Requires="v">
                    <p:oleObj spid="_x0000_s14338" name="Equation" r:id="rId3" imgW="6096000" imgH="5486400" progId="Equation.DSMT4">
                      <p:embed/>
                    </p:oleObj>
                  </mc:Choice>
                  <mc:Fallback>
                    <p:oleObj name="Equation" r:id="rId3" imgW="6096000" imgH="5486400" progId="Equation.DSMT4">
                      <p:embed/>
                      <p:pic>
                        <p:nvPicPr>
                          <p:cNvPr id="0" name="Object 7"/>
                          <p:cNvPicPr>
                            <a:picLocks noChangeAspect="1"/>
                          </p:cNvPicPr>
                          <p:nvPr/>
                        </p:nvPicPr>
                        <p:blipFill>
                          <a:blip r:embed="rId4"/>
                          <a:stretch>
                            <a:fillRect/>
                          </a:stretch>
                        </p:blipFill>
                        <p:spPr>
                          <a:xfrm>
                            <a:off x="3557" y="2646"/>
                            <a:ext cx="325" cy="293"/>
                          </a:xfrm>
                          <a:prstGeom prst="rect">
                            <a:avLst/>
                          </a:prstGeom>
                          <a:noFill/>
                          <a:ln w="9525">
                            <a:noFill/>
                          </a:ln>
                        </p:spPr>
                      </p:pic>
                    </p:oleObj>
                  </mc:Fallback>
                </mc:AlternateContent>
              </a:graphicData>
            </a:graphic>
          </p:graphicFrame>
        </p:grpSp>
        <p:sp>
          <p:nvSpPr>
            <p:cNvPr id="13439" name="Line 8"/>
            <p:cNvSpPr>
              <a:spLocks noChangeShapeType="1"/>
            </p:cNvSpPr>
            <p:nvPr/>
          </p:nvSpPr>
          <p:spPr bwMode="auto">
            <a:xfrm>
              <a:off x="3694" y="1558"/>
              <a:ext cx="0" cy="1134"/>
            </a:xfrm>
            <a:prstGeom prst="line">
              <a:avLst/>
            </a:prstGeom>
            <a:noFill/>
            <a:ln w="57150">
              <a:solidFill>
                <a:srgbClr val="0000FF"/>
              </a:solidFill>
              <a:round/>
            </a:ln>
          </p:spPr>
          <p:txBody>
            <a:bodyPr/>
            <a:lstStyle/>
            <a:p>
              <a:endParaRPr lang="zh-CN" altLang="en-US"/>
            </a:p>
          </p:txBody>
        </p:sp>
      </p:grpSp>
      <p:grpSp>
        <p:nvGrpSpPr>
          <p:cNvPr id="4" name="Group 9"/>
          <p:cNvGrpSpPr/>
          <p:nvPr/>
        </p:nvGrpSpPr>
        <p:grpSpPr bwMode="auto">
          <a:xfrm>
            <a:off x="2282825" y="4665663"/>
            <a:ext cx="3910013" cy="2192337"/>
            <a:chOff x="1438" y="2939"/>
            <a:chExt cx="2463" cy="1381"/>
          </a:xfrm>
        </p:grpSpPr>
        <p:sp>
          <p:nvSpPr>
            <p:cNvPr id="13435" name="Rectangle 10"/>
            <p:cNvSpPr>
              <a:spLocks noChangeArrowheads="1"/>
            </p:cNvSpPr>
            <p:nvPr/>
          </p:nvSpPr>
          <p:spPr bwMode="auto">
            <a:xfrm>
              <a:off x="1581" y="2939"/>
              <a:ext cx="2132" cy="1134"/>
            </a:xfrm>
            <a:prstGeom prst="rect">
              <a:avLst/>
            </a:prstGeom>
            <a:solidFill>
              <a:srgbClr val="CCFFFF"/>
            </a:solidFill>
            <a:ln w="28575">
              <a:noFill/>
              <a:miter lim="800000"/>
            </a:ln>
          </p:spPr>
          <p:txBody>
            <a:bodyPr wrap="none" anchor="ctr"/>
            <a:lstStyle/>
            <a:p>
              <a:endParaRPr lang="zh-CN" altLang="en-US"/>
            </a:p>
          </p:txBody>
        </p:sp>
        <p:sp>
          <p:nvSpPr>
            <p:cNvPr id="13436" name="Line 11"/>
            <p:cNvSpPr>
              <a:spLocks noChangeShapeType="1"/>
            </p:cNvSpPr>
            <p:nvPr/>
          </p:nvSpPr>
          <p:spPr bwMode="auto">
            <a:xfrm>
              <a:off x="1581" y="2939"/>
              <a:ext cx="0" cy="1134"/>
            </a:xfrm>
            <a:prstGeom prst="line">
              <a:avLst/>
            </a:prstGeom>
            <a:noFill/>
            <a:ln w="57150">
              <a:solidFill>
                <a:srgbClr val="0000FF"/>
              </a:solidFill>
              <a:round/>
            </a:ln>
          </p:spPr>
          <p:txBody>
            <a:bodyPr/>
            <a:lstStyle/>
            <a:p>
              <a:endParaRPr lang="zh-CN" altLang="en-US"/>
            </a:p>
          </p:txBody>
        </p:sp>
        <p:sp>
          <p:nvSpPr>
            <p:cNvPr id="13437" name="Line 12"/>
            <p:cNvSpPr>
              <a:spLocks noChangeShapeType="1"/>
            </p:cNvSpPr>
            <p:nvPr/>
          </p:nvSpPr>
          <p:spPr bwMode="auto">
            <a:xfrm>
              <a:off x="3713" y="2939"/>
              <a:ext cx="0" cy="1134"/>
            </a:xfrm>
            <a:prstGeom prst="line">
              <a:avLst/>
            </a:prstGeom>
            <a:noFill/>
            <a:ln w="57150">
              <a:solidFill>
                <a:srgbClr val="0000FF"/>
              </a:solidFill>
              <a:round/>
            </a:ln>
          </p:spPr>
          <p:txBody>
            <a:bodyPr/>
            <a:lstStyle/>
            <a:p>
              <a:endParaRPr lang="zh-CN" altLang="en-US"/>
            </a:p>
          </p:txBody>
        </p:sp>
        <p:graphicFrame>
          <p:nvGraphicFramePr>
            <p:cNvPr id="13316" name="Object 13"/>
            <p:cNvGraphicFramePr>
              <a:graphicFrameLocks noChangeAspect="1"/>
            </p:cNvGraphicFramePr>
            <p:nvPr/>
          </p:nvGraphicFramePr>
          <p:xfrm>
            <a:off x="1438" y="4027"/>
            <a:ext cx="309" cy="293"/>
          </p:xfrm>
          <a:graphic>
            <a:graphicData uri="http://schemas.openxmlformats.org/presentationml/2006/ole">
              <mc:AlternateContent xmlns:mc="http://schemas.openxmlformats.org/markup-compatibility/2006">
                <mc:Choice xmlns:v="urn:schemas-microsoft-com:vml" Requires="v">
                  <p:oleObj spid="_x0000_s14339" name="Equation" r:id="rId5" imgW="5791200" imgH="5486400" progId="Equation.DSMT4">
                    <p:embed/>
                  </p:oleObj>
                </mc:Choice>
                <mc:Fallback>
                  <p:oleObj name="Equation" r:id="rId5" imgW="5791200" imgH="5486400" progId="Equation.DSMT4">
                    <p:embed/>
                    <p:pic>
                      <p:nvPicPr>
                        <p:cNvPr id="0" name="Object 13"/>
                        <p:cNvPicPr>
                          <a:picLocks noChangeAspect="1"/>
                        </p:cNvPicPr>
                        <p:nvPr/>
                      </p:nvPicPr>
                      <p:blipFill>
                        <a:blip r:embed="rId6"/>
                        <a:stretch>
                          <a:fillRect/>
                        </a:stretch>
                      </p:blipFill>
                      <p:spPr>
                        <a:xfrm>
                          <a:off x="1438" y="4027"/>
                          <a:ext cx="309" cy="293"/>
                        </a:xfrm>
                        <a:prstGeom prst="rect">
                          <a:avLst/>
                        </a:prstGeom>
                        <a:noFill/>
                        <a:ln w="9525">
                          <a:noFill/>
                        </a:ln>
                      </p:spPr>
                    </p:pic>
                  </p:oleObj>
                </mc:Fallback>
              </mc:AlternateContent>
            </a:graphicData>
          </a:graphic>
        </p:graphicFrame>
        <p:graphicFrame>
          <p:nvGraphicFramePr>
            <p:cNvPr id="13317" name="Object 14"/>
            <p:cNvGraphicFramePr>
              <a:graphicFrameLocks noChangeAspect="1"/>
            </p:cNvGraphicFramePr>
            <p:nvPr/>
          </p:nvGraphicFramePr>
          <p:xfrm>
            <a:off x="3576" y="4027"/>
            <a:ext cx="325" cy="293"/>
          </p:xfrm>
          <a:graphic>
            <a:graphicData uri="http://schemas.openxmlformats.org/presentationml/2006/ole">
              <mc:AlternateContent xmlns:mc="http://schemas.openxmlformats.org/markup-compatibility/2006">
                <mc:Choice xmlns:v="urn:schemas-microsoft-com:vml" Requires="v">
                  <p:oleObj spid="_x0000_s14340" name="Equation" r:id="rId7" imgW="6096000" imgH="5486400" progId="Equation.DSMT4">
                    <p:embed/>
                  </p:oleObj>
                </mc:Choice>
                <mc:Fallback>
                  <p:oleObj name="Equation" r:id="rId7" imgW="6096000" imgH="5486400" progId="Equation.DSMT4">
                    <p:embed/>
                    <p:pic>
                      <p:nvPicPr>
                        <p:cNvPr id="0" name="Object 14"/>
                        <p:cNvPicPr>
                          <a:picLocks noChangeAspect="1"/>
                        </p:cNvPicPr>
                        <p:nvPr/>
                      </p:nvPicPr>
                      <p:blipFill>
                        <a:blip r:embed="rId8"/>
                        <a:stretch>
                          <a:fillRect/>
                        </a:stretch>
                      </p:blipFill>
                      <p:spPr>
                        <a:xfrm>
                          <a:off x="3576" y="4027"/>
                          <a:ext cx="325" cy="293"/>
                        </a:xfrm>
                        <a:prstGeom prst="rect">
                          <a:avLst/>
                        </a:prstGeom>
                        <a:noFill/>
                        <a:ln w="9525">
                          <a:noFill/>
                        </a:ln>
                      </p:spPr>
                    </p:pic>
                  </p:oleObj>
                </mc:Fallback>
              </mc:AlternateContent>
            </a:graphicData>
          </a:graphic>
        </p:graphicFrame>
      </p:grpSp>
      <p:grpSp>
        <p:nvGrpSpPr>
          <p:cNvPr id="5" name="Group 15"/>
          <p:cNvGrpSpPr/>
          <p:nvPr/>
        </p:nvGrpSpPr>
        <p:grpSpPr bwMode="auto">
          <a:xfrm>
            <a:off x="2193925" y="215900"/>
            <a:ext cx="3951288" cy="2263775"/>
            <a:chOff x="1382" y="136"/>
            <a:chExt cx="2489" cy="1426"/>
          </a:xfrm>
        </p:grpSpPr>
        <p:sp>
          <p:nvSpPr>
            <p:cNvPr id="13432" name="Rectangle 16"/>
            <p:cNvSpPr>
              <a:spLocks noChangeArrowheads="1"/>
            </p:cNvSpPr>
            <p:nvPr/>
          </p:nvSpPr>
          <p:spPr bwMode="auto">
            <a:xfrm>
              <a:off x="1540" y="136"/>
              <a:ext cx="2177" cy="1134"/>
            </a:xfrm>
            <a:prstGeom prst="rect">
              <a:avLst/>
            </a:prstGeom>
            <a:solidFill>
              <a:srgbClr val="CCFFFF"/>
            </a:solidFill>
            <a:ln w="28575">
              <a:noFill/>
              <a:miter lim="800000"/>
            </a:ln>
          </p:spPr>
          <p:txBody>
            <a:bodyPr wrap="none" anchor="ctr"/>
            <a:lstStyle/>
            <a:p>
              <a:endParaRPr lang="zh-CN" altLang="en-US"/>
            </a:p>
          </p:txBody>
        </p:sp>
        <p:sp>
          <p:nvSpPr>
            <p:cNvPr id="13433" name="Line 17"/>
            <p:cNvSpPr>
              <a:spLocks noChangeShapeType="1"/>
            </p:cNvSpPr>
            <p:nvPr/>
          </p:nvSpPr>
          <p:spPr bwMode="auto">
            <a:xfrm>
              <a:off x="1540" y="136"/>
              <a:ext cx="0" cy="1134"/>
            </a:xfrm>
            <a:prstGeom prst="line">
              <a:avLst/>
            </a:prstGeom>
            <a:noFill/>
            <a:ln w="57150">
              <a:solidFill>
                <a:srgbClr val="0000FF"/>
              </a:solidFill>
              <a:round/>
            </a:ln>
          </p:spPr>
          <p:txBody>
            <a:bodyPr/>
            <a:lstStyle/>
            <a:p>
              <a:endParaRPr lang="zh-CN" altLang="en-US"/>
            </a:p>
          </p:txBody>
        </p:sp>
        <p:sp>
          <p:nvSpPr>
            <p:cNvPr id="13434" name="Line 18"/>
            <p:cNvSpPr>
              <a:spLocks noChangeShapeType="1"/>
            </p:cNvSpPr>
            <p:nvPr/>
          </p:nvSpPr>
          <p:spPr bwMode="auto">
            <a:xfrm>
              <a:off x="3717" y="136"/>
              <a:ext cx="0" cy="1134"/>
            </a:xfrm>
            <a:prstGeom prst="line">
              <a:avLst/>
            </a:prstGeom>
            <a:noFill/>
            <a:ln w="57150">
              <a:solidFill>
                <a:srgbClr val="0000FF"/>
              </a:solidFill>
              <a:round/>
            </a:ln>
          </p:spPr>
          <p:txBody>
            <a:bodyPr/>
            <a:lstStyle/>
            <a:p>
              <a:endParaRPr lang="zh-CN" altLang="en-US"/>
            </a:p>
          </p:txBody>
        </p:sp>
        <p:graphicFrame>
          <p:nvGraphicFramePr>
            <p:cNvPr id="13314" name="Object 19"/>
            <p:cNvGraphicFramePr>
              <a:graphicFrameLocks noChangeAspect="1"/>
            </p:cNvGraphicFramePr>
            <p:nvPr/>
          </p:nvGraphicFramePr>
          <p:xfrm>
            <a:off x="1382" y="1247"/>
            <a:ext cx="309" cy="293"/>
          </p:xfrm>
          <a:graphic>
            <a:graphicData uri="http://schemas.openxmlformats.org/presentationml/2006/ole">
              <mc:AlternateContent xmlns:mc="http://schemas.openxmlformats.org/markup-compatibility/2006">
                <mc:Choice xmlns:v="urn:schemas-microsoft-com:vml" Requires="v">
                  <p:oleObj spid="_x0000_s14341" name="Equation" r:id="rId9" imgW="5791200" imgH="5486400" progId="Equation.DSMT4">
                    <p:embed/>
                  </p:oleObj>
                </mc:Choice>
                <mc:Fallback>
                  <p:oleObj name="Equation" r:id="rId9" imgW="5791200" imgH="5486400" progId="Equation.DSMT4">
                    <p:embed/>
                    <p:pic>
                      <p:nvPicPr>
                        <p:cNvPr id="0" name="Object 19"/>
                        <p:cNvPicPr>
                          <a:picLocks noChangeAspect="1"/>
                        </p:cNvPicPr>
                        <p:nvPr/>
                      </p:nvPicPr>
                      <p:blipFill>
                        <a:blip r:embed="rId10"/>
                        <a:stretch>
                          <a:fillRect/>
                        </a:stretch>
                      </p:blipFill>
                      <p:spPr>
                        <a:xfrm>
                          <a:off x="1382" y="1247"/>
                          <a:ext cx="309" cy="293"/>
                        </a:xfrm>
                        <a:prstGeom prst="rect">
                          <a:avLst/>
                        </a:prstGeom>
                        <a:noFill/>
                        <a:ln w="9525">
                          <a:noFill/>
                        </a:ln>
                      </p:spPr>
                    </p:pic>
                  </p:oleObj>
                </mc:Fallback>
              </mc:AlternateContent>
            </a:graphicData>
          </a:graphic>
        </p:graphicFrame>
        <p:graphicFrame>
          <p:nvGraphicFramePr>
            <p:cNvPr id="13315" name="Object 20"/>
            <p:cNvGraphicFramePr>
              <a:graphicFrameLocks noChangeAspect="1"/>
            </p:cNvGraphicFramePr>
            <p:nvPr/>
          </p:nvGraphicFramePr>
          <p:xfrm>
            <a:off x="3546" y="1269"/>
            <a:ext cx="325" cy="293"/>
          </p:xfrm>
          <a:graphic>
            <a:graphicData uri="http://schemas.openxmlformats.org/presentationml/2006/ole">
              <mc:AlternateContent xmlns:mc="http://schemas.openxmlformats.org/markup-compatibility/2006">
                <mc:Choice xmlns:v="urn:schemas-microsoft-com:vml" Requires="v">
                  <p:oleObj spid="_x0000_s14342" name="Equation" r:id="rId11" imgW="6096000" imgH="5486400" progId="Equation.DSMT4">
                    <p:embed/>
                  </p:oleObj>
                </mc:Choice>
                <mc:Fallback>
                  <p:oleObj name="Equation" r:id="rId11" imgW="6096000" imgH="5486400" progId="Equation.DSMT4">
                    <p:embed/>
                    <p:pic>
                      <p:nvPicPr>
                        <p:cNvPr id="0" name="Object 20"/>
                        <p:cNvPicPr>
                          <a:picLocks noChangeAspect="1"/>
                        </p:cNvPicPr>
                        <p:nvPr/>
                      </p:nvPicPr>
                      <p:blipFill>
                        <a:blip r:embed="rId12"/>
                        <a:stretch>
                          <a:fillRect/>
                        </a:stretch>
                      </p:blipFill>
                      <p:spPr>
                        <a:xfrm>
                          <a:off x="3546" y="1269"/>
                          <a:ext cx="325" cy="293"/>
                        </a:xfrm>
                        <a:prstGeom prst="rect">
                          <a:avLst/>
                        </a:prstGeom>
                        <a:noFill/>
                        <a:ln w="9525">
                          <a:noFill/>
                        </a:ln>
                      </p:spPr>
                    </p:pic>
                  </p:oleObj>
                </mc:Fallback>
              </mc:AlternateContent>
            </a:graphicData>
          </a:graphic>
        </p:graphicFrame>
      </p:grpSp>
      <p:grpSp>
        <p:nvGrpSpPr>
          <p:cNvPr id="6" name="Group 21"/>
          <p:cNvGrpSpPr/>
          <p:nvPr/>
        </p:nvGrpSpPr>
        <p:grpSpPr bwMode="auto">
          <a:xfrm>
            <a:off x="2732088" y="0"/>
            <a:ext cx="647700" cy="2233613"/>
            <a:chOff x="1721" y="0"/>
            <a:chExt cx="408" cy="1407"/>
          </a:xfrm>
        </p:grpSpPr>
        <p:sp>
          <p:nvSpPr>
            <p:cNvPr id="13429" name="Line 22"/>
            <p:cNvSpPr>
              <a:spLocks noChangeShapeType="1"/>
            </p:cNvSpPr>
            <p:nvPr/>
          </p:nvSpPr>
          <p:spPr bwMode="auto">
            <a:xfrm>
              <a:off x="1767" y="680"/>
              <a:ext cx="362" cy="0"/>
            </a:xfrm>
            <a:prstGeom prst="line">
              <a:avLst/>
            </a:prstGeom>
            <a:noFill/>
            <a:ln w="38100">
              <a:solidFill>
                <a:srgbClr val="FF0000"/>
              </a:solidFill>
              <a:round/>
              <a:tailEnd type="triangle" w="med" len="med"/>
            </a:ln>
          </p:spPr>
          <p:txBody>
            <a:bodyPr/>
            <a:lstStyle/>
            <a:p>
              <a:endParaRPr lang="zh-CN" altLang="en-US"/>
            </a:p>
          </p:txBody>
        </p:sp>
        <p:sp>
          <p:nvSpPr>
            <p:cNvPr id="13430" name="Line 23"/>
            <p:cNvSpPr>
              <a:spLocks noChangeShapeType="1"/>
            </p:cNvSpPr>
            <p:nvPr/>
          </p:nvSpPr>
          <p:spPr bwMode="auto">
            <a:xfrm flipV="1">
              <a:off x="1857" y="0"/>
              <a:ext cx="227" cy="318"/>
            </a:xfrm>
            <a:prstGeom prst="line">
              <a:avLst/>
            </a:prstGeom>
            <a:noFill/>
            <a:ln w="38100">
              <a:solidFill>
                <a:srgbClr val="FF0000"/>
              </a:solidFill>
              <a:round/>
              <a:tailEnd type="triangle" w="med" len="med"/>
            </a:ln>
          </p:spPr>
          <p:txBody>
            <a:bodyPr/>
            <a:lstStyle/>
            <a:p>
              <a:endParaRPr lang="zh-CN" altLang="en-US"/>
            </a:p>
          </p:txBody>
        </p:sp>
        <p:sp>
          <p:nvSpPr>
            <p:cNvPr id="13431" name="Line 24"/>
            <p:cNvSpPr>
              <a:spLocks noChangeShapeType="1"/>
            </p:cNvSpPr>
            <p:nvPr/>
          </p:nvSpPr>
          <p:spPr bwMode="auto">
            <a:xfrm flipH="1">
              <a:off x="1721" y="1089"/>
              <a:ext cx="182" cy="318"/>
            </a:xfrm>
            <a:prstGeom prst="line">
              <a:avLst/>
            </a:prstGeom>
            <a:noFill/>
            <a:ln w="38100">
              <a:solidFill>
                <a:srgbClr val="FF0000"/>
              </a:solidFill>
              <a:round/>
              <a:tailEnd type="triangle" w="med" len="med"/>
            </a:ln>
          </p:spPr>
          <p:txBody>
            <a:bodyPr/>
            <a:lstStyle/>
            <a:p>
              <a:endParaRPr lang="zh-CN" altLang="en-US"/>
            </a:p>
          </p:txBody>
        </p:sp>
      </p:grpSp>
      <p:grpSp>
        <p:nvGrpSpPr>
          <p:cNvPr id="7" name="Group 25"/>
          <p:cNvGrpSpPr/>
          <p:nvPr/>
        </p:nvGrpSpPr>
        <p:grpSpPr bwMode="auto">
          <a:xfrm>
            <a:off x="4964113" y="0"/>
            <a:ext cx="792162" cy="2233613"/>
            <a:chOff x="3127" y="0"/>
            <a:chExt cx="499" cy="1407"/>
          </a:xfrm>
        </p:grpSpPr>
        <p:sp>
          <p:nvSpPr>
            <p:cNvPr id="13422" name="Line 26"/>
            <p:cNvSpPr>
              <a:spLocks noChangeShapeType="1"/>
            </p:cNvSpPr>
            <p:nvPr/>
          </p:nvSpPr>
          <p:spPr bwMode="auto">
            <a:xfrm>
              <a:off x="3127" y="454"/>
              <a:ext cx="362" cy="0"/>
            </a:xfrm>
            <a:prstGeom prst="line">
              <a:avLst/>
            </a:prstGeom>
            <a:noFill/>
            <a:ln w="38100">
              <a:solidFill>
                <a:srgbClr val="FF0000"/>
              </a:solidFill>
              <a:round/>
              <a:tailEnd type="triangle" w="med" len="med"/>
            </a:ln>
          </p:spPr>
          <p:txBody>
            <a:bodyPr/>
            <a:lstStyle/>
            <a:p>
              <a:endParaRPr lang="zh-CN" altLang="en-US"/>
            </a:p>
          </p:txBody>
        </p:sp>
        <p:sp>
          <p:nvSpPr>
            <p:cNvPr id="13423" name="Line 27"/>
            <p:cNvSpPr>
              <a:spLocks noChangeShapeType="1"/>
            </p:cNvSpPr>
            <p:nvPr/>
          </p:nvSpPr>
          <p:spPr bwMode="auto">
            <a:xfrm>
              <a:off x="3127" y="590"/>
              <a:ext cx="362" cy="0"/>
            </a:xfrm>
            <a:prstGeom prst="line">
              <a:avLst/>
            </a:prstGeom>
            <a:noFill/>
            <a:ln w="38100">
              <a:solidFill>
                <a:srgbClr val="FF0000"/>
              </a:solidFill>
              <a:round/>
              <a:tailEnd type="triangle" w="med" len="med"/>
            </a:ln>
          </p:spPr>
          <p:txBody>
            <a:bodyPr/>
            <a:lstStyle/>
            <a:p>
              <a:endParaRPr lang="zh-CN" altLang="en-US"/>
            </a:p>
          </p:txBody>
        </p:sp>
        <p:sp>
          <p:nvSpPr>
            <p:cNvPr id="13424" name="Line 28"/>
            <p:cNvSpPr>
              <a:spLocks noChangeShapeType="1"/>
            </p:cNvSpPr>
            <p:nvPr/>
          </p:nvSpPr>
          <p:spPr bwMode="auto">
            <a:xfrm>
              <a:off x="3127" y="726"/>
              <a:ext cx="362" cy="0"/>
            </a:xfrm>
            <a:prstGeom prst="line">
              <a:avLst/>
            </a:prstGeom>
            <a:noFill/>
            <a:ln w="38100">
              <a:solidFill>
                <a:srgbClr val="FF0000"/>
              </a:solidFill>
              <a:round/>
              <a:tailEnd type="triangle" w="med" len="med"/>
            </a:ln>
          </p:spPr>
          <p:txBody>
            <a:bodyPr/>
            <a:lstStyle/>
            <a:p>
              <a:endParaRPr lang="zh-CN" altLang="en-US"/>
            </a:p>
          </p:txBody>
        </p:sp>
        <p:sp>
          <p:nvSpPr>
            <p:cNvPr id="13425" name="Line 29"/>
            <p:cNvSpPr>
              <a:spLocks noChangeShapeType="1"/>
            </p:cNvSpPr>
            <p:nvPr/>
          </p:nvSpPr>
          <p:spPr bwMode="auto">
            <a:xfrm>
              <a:off x="3127" y="862"/>
              <a:ext cx="362" cy="0"/>
            </a:xfrm>
            <a:prstGeom prst="line">
              <a:avLst/>
            </a:prstGeom>
            <a:noFill/>
            <a:ln w="38100">
              <a:solidFill>
                <a:srgbClr val="FF0000"/>
              </a:solidFill>
              <a:round/>
              <a:tailEnd type="triangle" w="med" len="med"/>
            </a:ln>
          </p:spPr>
          <p:txBody>
            <a:bodyPr/>
            <a:lstStyle/>
            <a:p>
              <a:endParaRPr lang="zh-CN" altLang="en-US"/>
            </a:p>
          </p:txBody>
        </p:sp>
        <p:sp>
          <p:nvSpPr>
            <p:cNvPr id="13426" name="Line 30"/>
            <p:cNvSpPr>
              <a:spLocks noChangeShapeType="1"/>
            </p:cNvSpPr>
            <p:nvPr/>
          </p:nvSpPr>
          <p:spPr bwMode="auto">
            <a:xfrm flipH="1" flipV="1">
              <a:off x="3127" y="0"/>
              <a:ext cx="136" cy="318"/>
            </a:xfrm>
            <a:prstGeom prst="line">
              <a:avLst/>
            </a:prstGeom>
            <a:noFill/>
            <a:ln w="38100">
              <a:solidFill>
                <a:srgbClr val="FF0000"/>
              </a:solidFill>
              <a:round/>
              <a:tailEnd type="triangle" w="med" len="med"/>
            </a:ln>
          </p:spPr>
          <p:txBody>
            <a:bodyPr/>
            <a:lstStyle/>
            <a:p>
              <a:endParaRPr lang="zh-CN" altLang="en-US"/>
            </a:p>
          </p:txBody>
        </p:sp>
        <p:sp>
          <p:nvSpPr>
            <p:cNvPr id="13427" name="Line 31"/>
            <p:cNvSpPr>
              <a:spLocks noChangeShapeType="1"/>
            </p:cNvSpPr>
            <p:nvPr/>
          </p:nvSpPr>
          <p:spPr bwMode="auto">
            <a:xfrm flipV="1">
              <a:off x="3490" y="0"/>
              <a:ext cx="136" cy="318"/>
            </a:xfrm>
            <a:prstGeom prst="line">
              <a:avLst/>
            </a:prstGeom>
            <a:noFill/>
            <a:ln w="38100">
              <a:solidFill>
                <a:srgbClr val="FF0000"/>
              </a:solidFill>
              <a:round/>
              <a:tailEnd type="triangle" w="med" len="med"/>
            </a:ln>
          </p:spPr>
          <p:txBody>
            <a:bodyPr/>
            <a:lstStyle/>
            <a:p>
              <a:endParaRPr lang="zh-CN" altLang="en-US"/>
            </a:p>
          </p:txBody>
        </p:sp>
        <p:sp>
          <p:nvSpPr>
            <p:cNvPr id="13428" name="Line 32"/>
            <p:cNvSpPr>
              <a:spLocks noChangeShapeType="1"/>
            </p:cNvSpPr>
            <p:nvPr/>
          </p:nvSpPr>
          <p:spPr bwMode="auto">
            <a:xfrm>
              <a:off x="3399" y="1089"/>
              <a:ext cx="46" cy="318"/>
            </a:xfrm>
            <a:prstGeom prst="line">
              <a:avLst/>
            </a:prstGeom>
            <a:noFill/>
            <a:ln w="38100">
              <a:solidFill>
                <a:srgbClr val="FF0000"/>
              </a:solidFill>
              <a:round/>
              <a:tailEnd type="triangle" w="med" len="med"/>
            </a:ln>
          </p:spPr>
          <p:txBody>
            <a:bodyPr/>
            <a:lstStyle/>
            <a:p>
              <a:endParaRPr lang="zh-CN" altLang="en-US"/>
            </a:p>
          </p:txBody>
        </p:sp>
      </p:grpSp>
      <p:grpSp>
        <p:nvGrpSpPr>
          <p:cNvPr id="8" name="Group 33"/>
          <p:cNvGrpSpPr/>
          <p:nvPr/>
        </p:nvGrpSpPr>
        <p:grpSpPr bwMode="auto">
          <a:xfrm>
            <a:off x="3883025" y="0"/>
            <a:ext cx="576263" cy="2233613"/>
            <a:chOff x="2446" y="0"/>
            <a:chExt cx="363" cy="1407"/>
          </a:xfrm>
        </p:grpSpPr>
        <p:sp>
          <p:nvSpPr>
            <p:cNvPr id="13418" name="Line 34"/>
            <p:cNvSpPr>
              <a:spLocks noChangeShapeType="1"/>
            </p:cNvSpPr>
            <p:nvPr/>
          </p:nvSpPr>
          <p:spPr bwMode="auto">
            <a:xfrm>
              <a:off x="2446" y="590"/>
              <a:ext cx="362" cy="0"/>
            </a:xfrm>
            <a:prstGeom prst="line">
              <a:avLst/>
            </a:prstGeom>
            <a:noFill/>
            <a:ln w="38100">
              <a:solidFill>
                <a:srgbClr val="FF0000"/>
              </a:solidFill>
              <a:round/>
              <a:tailEnd type="triangle" w="med" len="med"/>
            </a:ln>
          </p:spPr>
          <p:txBody>
            <a:bodyPr/>
            <a:lstStyle/>
            <a:p>
              <a:endParaRPr lang="zh-CN" altLang="en-US"/>
            </a:p>
          </p:txBody>
        </p:sp>
        <p:sp>
          <p:nvSpPr>
            <p:cNvPr id="13419" name="Line 35"/>
            <p:cNvSpPr>
              <a:spLocks noChangeShapeType="1"/>
            </p:cNvSpPr>
            <p:nvPr/>
          </p:nvSpPr>
          <p:spPr bwMode="auto">
            <a:xfrm>
              <a:off x="2446" y="726"/>
              <a:ext cx="362" cy="0"/>
            </a:xfrm>
            <a:prstGeom prst="line">
              <a:avLst/>
            </a:prstGeom>
            <a:noFill/>
            <a:ln w="38100">
              <a:solidFill>
                <a:srgbClr val="FF0000"/>
              </a:solidFill>
              <a:round/>
              <a:tailEnd type="triangle" w="med" len="med"/>
            </a:ln>
          </p:spPr>
          <p:txBody>
            <a:bodyPr/>
            <a:lstStyle/>
            <a:p>
              <a:endParaRPr lang="zh-CN" altLang="en-US"/>
            </a:p>
          </p:txBody>
        </p:sp>
        <p:sp>
          <p:nvSpPr>
            <p:cNvPr id="13420" name="Line 36"/>
            <p:cNvSpPr>
              <a:spLocks noChangeShapeType="1"/>
            </p:cNvSpPr>
            <p:nvPr/>
          </p:nvSpPr>
          <p:spPr bwMode="auto">
            <a:xfrm>
              <a:off x="2628" y="1089"/>
              <a:ext cx="181" cy="318"/>
            </a:xfrm>
            <a:prstGeom prst="line">
              <a:avLst/>
            </a:prstGeom>
            <a:noFill/>
            <a:ln w="38100">
              <a:solidFill>
                <a:srgbClr val="FF0000"/>
              </a:solidFill>
              <a:round/>
              <a:tailEnd type="triangle" w="med" len="med"/>
            </a:ln>
          </p:spPr>
          <p:txBody>
            <a:bodyPr/>
            <a:lstStyle/>
            <a:p>
              <a:endParaRPr lang="zh-CN" altLang="en-US"/>
            </a:p>
          </p:txBody>
        </p:sp>
        <p:sp>
          <p:nvSpPr>
            <p:cNvPr id="13421" name="Line 37"/>
            <p:cNvSpPr>
              <a:spLocks noChangeShapeType="1"/>
            </p:cNvSpPr>
            <p:nvPr/>
          </p:nvSpPr>
          <p:spPr bwMode="auto">
            <a:xfrm flipV="1">
              <a:off x="2582" y="0"/>
              <a:ext cx="91" cy="363"/>
            </a:xfrm>
            <a:prstGeom prst="line">
              <a:avLst/>
            </a:prstGeom>
            <a:noFill/>
            <a:ln w="38100">
              <a:solidFill>
                <a:srgbClr val="FF0000"/>
              </a:solidFill>
              <a:round/>
              <a:tailEnd type="triangle" w="med" len="med"/>
            </a:ln>
          </p:spPr>
          <p:txBody>
            <a:bodyPr/>
            <a:lstStyle/>
            <a:p>
              <a:endParaRPr lang="zh-CN" altLang="en-US"/>
            </a:p>
          </p:txBody>
        </p:sp>
      </p:grpSp>
      <p:grpSp>
        <p:nvGrpSpPr>
          <p:cNvPr id="9" name="Group 38"/>
          <p:cNvGrpSpPr/>
          <p:nvPr/>
        </p:nvGrpSpPr>
        <p:grpSpPr bwMode="auto">
          <a:xfrm>
            <a:off x="4927600" y="3049588"/>
            <a:ext cx="574675" cy="647700"/>
            <a:chOff x="3104" y="1921"/>
            <a:chExt cx="362" cy="408"/>
          </a:xfrm>
        </p:grpSpPr>
        <p:sp>
          <p:nvSpPr>
            <p:cNvPr id="13414" name="Line 39"/>
            <p:cNvSpPr>
              <a:spLocks noChangeShapeType="1"/>
            </p:cNvSpPr>
            <p:nvPr/>
          </p:nvSpPr>
          <p:spPr bwMode="auto">
            <a:xfrm>
              <a:off x="3104" y="1921"/>
              <a:ext cx="362" cy="0"/>
            </a:xfrm>
            <a:prstGeom prst="line">
              <a:avLst/>
            </a:prstGeom>
            <a:noFill/>
            <a:ln w="38100">
              <a:solidFill>
                <a:srgbClr val="FF0000"/>
              </a:solidFill>
              <a:round/>
              <a:headEnd type="triangle" w="med" len="med"/>
            </a:ln>
          </p:spPr>
          <p:txBody>
            <a:bodyPr/>
            <a:lstStyle/>
            <a:p>
              <a:endParaRPr lang="zh-CN" altLang="en-US"/>
            </a:p>
          </p:txBody>
        </p:sp>
        <p:sp>
          <p:nvSpPr>
            <p:cNvPr id="13415" name="Line 40"/>
            <p:cNvSpPr>
              <a:spLocks noChangeShapeType="1"/>
            </p:cNvSpPr>
            <p:nvPr/>
          </p:nvSpPr>
          <p:spPr bwMode="auto">
            <a:xfrm>
              <a:off x="3104" y="2057"/>
              <a:ext cx="362" cy="0"/>
            </a:xfrm>
            <a:prstGeom prst="line">
              <a:avLst/>
            </a:prstGeom>
            <a:noFill/>
            <a:ln w="38100">
              <a:solidFill>
                <a:srgbClr val="FF0000"/>
              </a:solidFill>
              <a:round/>
              <a:headEnd type="triangle" w="med" len="med"/>
            </a:ln>
          </p:spPr>
          <p:txBody>
            <a:bodyPr/>
            <a:lstStyle/>
            <a:p>
              <a:endParaRPr lang="zh-CN" altLang="en-US"/>
            </a:p>
          </p:txBody>
        </p:sp>
        <p:sp>
          <p:nvSpPr>
            <p:cNvPr id="13416" name="Line 41"/>
            <p:cNvSpPr>
              <a:spLocks noChangeShapeType="1"/>
            </p:cNvSpPr>
            <p:nvPr/>
          </p:nvSpPr>
          <p:spPr bwMode="auto">
            <a:xfrm>
              <a:off x="3104" y="2193"/>
              <a:ext cx="362" cy="0"/>
            </a:xfrm>
            <a:prstGeom prst="line">
              <a:avLst/>
            </a:prstGeom>
            <a:noFill/>
            <a:ln w="38100">
              <a:solidFill>
                <a:srgbClr val="FF0000"/>
              </a:solidFill>
              <a:round/>
              <a:headEnd type="triangle" w="med" len="med"/>
            </a:ln>
          </p:spPr>
          <p:txBody>
            <a:bodyPr/>
            <a:lstStyle/>
            <a:p>
              <a:endParaRPr lang="zh-CN" altLang="en-US"/>
            </a:p>
          </p:txBody>
        </p:sp>
        <p:sp>
          <p:nvSpPr>
            <p:cNvPr id="13417" name="Line 42"/>
            <p:cNvSpPr>
              <a:spLocks noChangeShapeType="1"/>
            </p:cNvSpPr>
            <p:nvPr/>
          </p:nvSpPr>
          <p:spPr bwMode="auto">
            <a:xfrm>
              <a:off x="3104" y="2329"/>
              <a:ext cx="362" cy="0"/>
            </a:xfrm>
            <a:prstGeom prst="line">
              <a:avLst/>
            </a:prstGeom>
            <a:noFill/>
            <a:ln w="38100">
              <a:solidFill>
                <a:srgbClr val="FF0000"/>
              </a:solidFill>
              <a:round/>
              <a:headEnd type="triangle" w="med" len="med"/>
            </a:ln>
          </p:spPr>
          <p:txBody>
            <a:bodyPr/>
            <a:lstStyle/>
            <a:p>
              <a:endParaRPr lang="zh-CN" altLang="en-US"/>
            </a:p>
          </p:txBody>
        </p:sp>
      </p:grpSp>
      <p:grpSp>
        <p:nvGrpSpPr>
          <p:cNvPr id="10" name="Group 43"/>
          <p:cNvGrpSpPr/>
          <p:nvPr/>
        </p:nvGrpSpPr>
        <p:grpSpPr bwMode="auto">
          <a:xfrm>
            <a:off x="3848100" y="2617788"/>
            <a:ext cx="574675" cy="1511300"/>
            <a:chOff x="2424" y="1649"/>
            <a:chExt cx="362" cy="952"/>
          </a:xfrm>
        </p:grpSpPr>
        <p:sp>
          <p:nvSpPr>
            <p:cNvPr id="13406" name="Line 44"/>
            <p:cNvSpPr>
              <a:spLocks noChangeShapeType="1"/>
            </p:cNvSpPr>
            <p:nvPr/>
          </p:nvSpPr>
          <p:spPr bwMode="auto">
            <a:xfrm>
              <a:off x="2424" y="1785"/>
              <a:ext cx="362" cy="0"/>
            </a:xfrm>
            <a:prstGeom prst="line">
              <a:avLst/>
            </a:prstGeom>
            <a:noFill/>
            <a:ln w="38100">
              <a:solidFill>
                <a:srgbClr val="FF0000"/>
              </a:solidFill>
              <a:round/>
              <a:headEnd type="triangle" w="med" len="med"/>
            </a:ln>
          </p:spPr>
          <p:txBody>
            <a:bodyPr/>
            <a:lstStyle/>
            <a:p>
              <a:endParaRPr lang="zh-CN" altLang="en-US"/>
            </a:p>
          </p:txBody>
        </p:sp>
        <p:sp>
          <p:nvSpPr>
            <p:cNvPr id="13407" name="Line 45"/>
            <p:cNvSpPr>
              <a:spLocks noChangeShapeType="1"/>
            </p:cNvSpPr>
            <p:nvPr/>
          </p:nvSpPr>
          <p:spPr bwMode="auto">
            <a:xfrm>
              <a:off x="2424" y="1921"/>
              <a:ext cx="362" cy="0"/>
            </a:xfrm>
            <a:prstGeom prst="line">
              <a:avLst/>
            </a:prstGeom>
            <a:noFill/>
            <a:ln w="38100">
              <a:solidFill>
                <a:srgbClr val="FF0000"/>
              </a:solidFill>
              <a:round/>
              <a:headEnd type="triangle" w="med" len="med"/>
            </a:ln>
          </p:spPr>
          <p:txBody>
            <a:bodyPr/>
            <a:lstStyle/>
            <a:p>
              <a:endParaRPr lang="zh-CN" altLang="en-US"/>
            </a:p>
          </p:txBody>
        </p:sp>
        <p:sp>
          <p:nvSpPr>
            <p:cNvPr id="13408" name="Line 46"/>
            <p:cNvSpPr>
              <a:spLocks noChangeShapeType="1"/>
            </p:cNvSpPr>
            <p:nvPr/>
          </p:nvSpPr>
          <p:spPr bwMode="auto">
            <a:xfrm>
              <a:off x="2424" y="2057"/>
              <a:ext cx="362" cy="0"/>
            </a:xfrm>
            <a:prstGeom prst="line">
              <a:avLst/>
            </a:prstGeom>
            <a:noFill/>
            <a:ln w="38100">
              <a:solidFill>
                <a:srgbClr val="FF0000"/>
              </a:solidFill>
              <a:round/>
              <a:headEnd type="triangle" w="med" len="med"/>
            </a:ln>
          </p:spPr>
          <p:txBody>
            <a:bodyPr/>
            <a:lstStyle/>
            <a:p>
              <a:endParaRPr lang="zh-CN" altLang="en-US"/>
            </a:p>
          </p:txBody>
        </p:sp>
        <p:sp>
          <p:nvSpPr>
            <p:cNvPr id="13409" name="Line 47"/>
            <p:cNvSpPr>
              <a:spLocks noChangeShapeType="1"/>
            </p:cNvSpPr>
            <p:nvPr/>
          </p:nvSpPr>
          <p:spPr bwMode="auto">
            <a:xfrm>
              <a:off x="2424" y="2193"/>
              <a:ext cx="362" cy="0"/>
            </a:xfrm>
            <a:prstGeom prst="line">
              <a:avLst/>
            </a:prstGeom>
            <a:noFill/>
            <a:ln w="38100">
              <a:solidFill>
                <a:srgbClr val="FF0000"/>
              </a:solidFill>
              <a:round/>
              <a:headEnd type="triangle" w="med" len="med"/>
            </a:ln>
          </p:spPr>
          <p:txBody>
            <a:bodyPr/>
            <a:lstStyle/>
            <a:p>
              <a:endParaRPr lang="zh-CN" altLang="en-US"/>
            </a:p>
          </p:txBody>
        </p:sp>
        <p:sp>
          <p:nvSpPr>
            <p:cNvPr id="13410" name="Line 48"/>
            <p:cNvSpPr>
              <a:spLocks noChangeShapeType="1"/>
            </p:cNvSpPr>
            <p:nvPr/>
          </p:nvSpPr>
          <p:spPr bwMode="auto">
            <a:xfrm>
              <a:off x="2424" y="2329"/>
              <a:ext cx="362" cy="0"/>
            </a:xfrm>
            <a:prstGeom prst="line">
              <a:avLst/>
            </a:prstGeom>
            <a:noFill/>
            <a:ln w="38100">
              <a:solidFill>
                <a:srgbClr val="FF0000"/>
              </a:solidFill>
              <a:round/>
              <a:headEnd type="triangle" w="med" len="med"/>
            </a:ln>
          </p:spPr>
          <p:txBody>
            <a:bodyPr/>
            <a:lstStyle/>
            <a:p>
              <a:endParaRPr lang="zh-CN" altLang="en-US"/>
            </a:p>
          </p:txBody>
        </p:sp>
        <p:sp>
          <p:nvSpPr>
            <p:cNvPr id="13411" name="Line 49"/>
            <p:cNvSpPr>
              <a:spLocks noChangeShapeType="1"/>
            </p:cNvSpPr>
            <p:nvPr/>
          </p:nvSpPr>
          <p:spPr bwMode="auto">
            <a:xfrm>
              <a:off x="2424" y="2465"/>
              <a:ext cx="362" cy="0"/>
            </a:xfrm>
            <a:prstGeom prst="line">
              <a:avLst/>
            </a:prstGeom>
            <a:noFill/>
            <a:ln w="38100">
              <a:solidFill>
                <a:srgbClr val="FF0000"/>
              </a:solidFill>
              <a:round/>
              <a:headEnd type="triangle" w="med" len="med"/>
            </a:ln>
          </p:spPr>
          <p:txBody>
            <a:bodyPr/>
            <a:lstStyle/>
            <a:p>
              <a:endParaRPr lang="zh-CN" altLang="en-US"/>
            </a:p>
          </p:txBody>
        </p:sp>
        <p:sp>
          <p:nvSpPr>
            <p:cNvPr id="13412" name="Line 50"/>
            <p:cNvSpPr>
              <a:spLocks noChangeShapeType="1"/>
            </p:cNvSpPr>
            <p:nvPr/>
          </p:nvSpPr>
          <p:spPr bwMode="auto">
            <a:xfrm>
              <a:off x="2424" y="2601"/>
              <a:ext cx="362" cy="0"/>
            </a:xfrm>
            <a:prstGeom prst="line">
              <a:avLst/>
            </a:prstGeom>
            <a:noFill/>
            <a:ln w="38100">
              <a:solidFill>
                <a:srgbClr val="FF0000"/>
              </a:solidFill>
              <a:round/>
              <a:headEnd type="triangle" w="med" len="med"/>
            </a:ln>
          </p:spPr>
          <p:txBody>
            <a:bodyPr/>
            <a:lstStyle/>
            <a:p>
              <a:endParaRPr lang="zh-CN" altLang="en-US"/>
            </a:p>
          </p:txBody>
        </p:sp>
        <p:sp>
          <p:nvSpPr>
            <p:cNvPr id="13413" name="Line 51"/>
            <p:cNvSpPr>
              <a:spLocks noChangeShapeType="1"/>
            </p:cNvSpPr>
            <p:nvPr/>
          </p:nvSpPr>
          <p:spPr bwMode="auto">
            <a:xfrm>
              <a:off x="2424" y="1649"/>
              <a:ext cx="362" cy="0"/>
            </a:xfrm>
            <a:prstGeom prst="line">
              <a:avLst/>
            </a:prstGeom>
            <a:noFill/>
            <a:ln w="38100">
              <a:solidFill>
                <a:srgbClr val="FF0000"/>
              </a:solidFill>
              <a:round/>
              <a:headEnd type="triangle" w="med" len="med"/>
            </a:ln>
          </p:spPr>
          <p:txBody>
            <a:bodyPr/>
            <a:lstStyle/>
            <a:p>
              <a:endParaRPr lang="zh-CN" altLang="en-US"/>
            </a:p>
          </p:txBody>
        </p:sp>
      </p:grpSp>
      <p:grpSp>
        <p:nvGrpSpPr>
          <p:cNvPr id="11" name="Group 52"/>
          <p:cNvGrpSpPr/>
          <p:nvPr/>
        </p:nvGrpSpPr>
        <p:grpSpPr bwMode="auto">
          <a:xfrm>
            <a:off x="2809875" y="2565400"/>
            <a:ext cx="582613" cy="1627188"/>
            <a:chOff x="1770" y="1616"/>
            <a:chExt cx="367" cy="1025"/>
          </a:xfrm>
        </p:grpSpPr>
        <p:sp>
          <p:nvSpPr>
            <p:cNvPr id="13390" name="Line 53"/>
            <p:cNvSpPr>
              <a:spLocks noChangeShapeType="1"/>
            </p:cNvSpPr>
            <p:nvPr/>
          </p:nvSpPr>
          <p:spPr bwMode="auto">
            <a:xfrm>
              <a:off x="1770" y="1752"/>
              <a:ext cx="362" cy="0"/>
            </a:xfrm>
            <a:prstGeom prst="line">
              <a:avLst/>
            </a:prstGeom>
            <a:noFill/>
            <a:ln w="38100">
              <a:solidFill>
                <a:srgbClr val="FF0000"/>
              </a:solidFill>
              <a:round/>
              <a:headEnd type="triangle" w="med" len="med"/>
            </a:ln>
          </p:spPr>
          <p:txBody>
            <a:bodyPr/>
            <a:lstStyle/>
            <a:p>
              <a:endParaRPr lang="zh-CN" altLang="en-US"/>
            </a:p>
          </p:txBody>
        </p:sp>
        <p:sp>
          <p:nvSpPr>
            <p:cNvPr id="13391" name="Line 54"/>
            <p:cNvSpPr>
              <a:spLocks noChangeShapeType="1"/>
            </p:cNvSpPr>
            <p:nvPr/>
          </p:nvSpPr>
          <p:spPr bwMode="auto">
            <a:xfrm>
              <a:off x="1770" y="1888"/>
              <a:ext cx="362" cy="0"/>
            </a:xfrm>
            <a:prstGeom prst="line">
              <a:avLst/>
            </a:prstGeom>
            <a:noFill/>
            <a:ln w="38100">
              <a:solidFill>
                <a:srgbClr val="FF0000"/>
              </a:solidFill>
              <a:round/>
              <a:headEnd type="triangle" w="med" len="med"/>
            </a:ln>
          </p:spPr>
          <p:txBody>
            <a:bodyPr/>
            <a:lstStyle/>
            <a:p>
              <a:endParaRPr lang="zh-CN" altLang="en-US"/>
            </a:p>
          </p:txBody>
        </p:sp>
        <p:sp>
          <p:nvSpPr>
            <p:cNvPr id="13392" name="Line 55"/>
            <p:cNvSpPr>
              <a:spLocks noChangeShapeType="1"/>
            </p:cNvSpPr>
            <p:nvPr/>
          </p:nvSpPr>
          <p:spPr bwMode="auto">
            <a:xfrm>
              <a:off x="1770" y="2024"/>
              <a:ext cx="362" cy="0"/>
            </a:xfrm>
            <a:prstGeom prst="line">
              <a:avLst/>
            </a:prstGeom>
            <a:noFill/>
            <a:ln w="38100">
              <a:solidFill>
                <a:srgbClr val="FF0000"/>
              </a:solidFill>
              <a:round/>
              <a:headEnd type="triangle" w="med" len="med"/>
            </a:ln>
          </p:spPr>
          <p:txBody>
            <a:bodyPr/>
            <a:lstStyle/>
            <a:p>
              <a:endParaRPr lang="zh-CN" altLang="en-US"/>
            </a:p>
          </p:txBody>
        </p:sp>
        <p:sp>
          <p:nvSpPr>
            <p:cNvPr id="13393" name="Line 56"/>
            <p:cNvSpPr>
              <a:spLocks noChangeShapeType="1"/>
            </p:cNvSpPr>
            <p:nvPr/>
          </p:nvSpPr>
          <p:spPr bwMode="auto">
            <a:xfrm>
              <a:off x="1770" y="2160"/>
              <a:ext cx="362" cy="0"/>
            </a:xfrm>
            <a:prstGeom prst="line">
              <a:avLst/>
            </a:prstGeom>
            <a:noFill/>
            <a:ln w="38100">
              <a:solidFill>
                <a:srgbClr val="FF0000"/>
              </a:solidFill>
              <a:round/>
              <a:headEnd type="triangle" w="med" len="med"/>
            </a:ln>
          </p:spPr>
          <p:txBody>
            <a:bodyPr/>
            <a:lstStyle/>
            <a:p>
              <a:endParaRPr lang="zh-CN" altLang="en-US"/>
            </a:p>
          </p:txBody>
        </p:sp>
        <p:sp>
          <p:nvSpPr>
            <p:cNvPr id="13394" name="Line 57"/>
            <p:cNvSpPr>
              <a:spLocks noChangeShapeType="1"/>
            </p:cNvSpPr>
            <p:nvPr/>
          </p:nvSpPr>
          <p:spPr bwMode="auto">
            <a:xfrm>
              <a:off x="1770" y="2296"/>
              <a:ext cx="362" cy="0"/>
            </a:xfrm>
            <a:prstGeom prst="line">
              <a:avLst/>
            </a:prstGeom>
            <a:noFill/>
            <a:ln w="38100">
              <a:solidFill>
                <a:srgbClr val="FF0000"/>
              </a:solidFill>
              <a:round/>
              <a:headEnd type="triangle" w="med" len="med"/>
            </a:ln>
          </p:spPr>
          <p:txBody>
            <a:bodyPr/>
            <a:lstStyle/>
            <a:p>
              <a:endParaRPr lang="zh-CN" altLang="en-US"/>
            </a:p>
          </p:txBody>
        </p:sp>
        <p:sp>
          <p:nvSpPr>
            <p:cNvPr id="13395" name="Line 58"/>
            <p:cNvSpPr>
              <a:spLocks noChangeShapeType="1"/>
            </p:cNvSpPr>
            <p:nvPr/>
          </p:nvSpPr>
          <p:spPr bwMode="auto">
            <a:xfrm>
              <a:off x="1770" y="2432"/>
              <a:ext cx="362" cy="0"/>
            </a:xfrm>
            <a:prstGeom prst="line">
              <a:avLst/>
            </a:prstGeom>
            <a:noFill/>
            <a:ln w="38100">
              <a:solidFill>
                <a:srgbClr val="FF0000"/>
              </a:solidFill>
              <a:round/>
              <a:headEnd type="triangle" w="med" len="med"/>
            </a:ln>
          </p:spPr>
          <p:txBody>
            <a:bodyPr/>
            <a:lstStyle/>
            <a:p>
              <a:endParaRPr lang="zh-CN" altLang="en-US"/>
            </a:p>
          </p:txBody>
        </p:sp>
        <p:sp>
          <p:nvSpPr>
            <p:cNvPr id="13396" name="Line 59"/>
            <p:cNvSpPr>
              <a:spLocks noChangeShapeType="1"/>
            </p:cNvSpPr>
            <p:nvPr/>
          </p:nvSpPr>
          <p:spPr bwMode="auto">
            <a:xfrm>
              <a:off x="1770" y="2568"/>
              <a:ext cx="362" cy="0"/>
            </a:xfrm>
            <a:prstGeom prst="line">
              <a:avLst/>
            </a:prstGeom>
            <a:noFill/>
            <a:ln w="38100">
              <a:solidFill>
                <a:srgbClr val="FF0000"/>
              </a:solidFill>
              <a:round/>
              <a:headEnd type="triangle" w="med" len="med"/>
            </a:ln>
          </p:spPr>
          <p:txBody>
            <a:bodyPr/>
            <a:lstStyle/>
            <a:p>
              <a:endParaRPr lang="zh-CN" altLang="en-US"/>
            </a:p>
          </p:txBody>
        </p:sp>
        <p:sp>
          <p:nvSpPr>
            <p:cNvPr id="13397" name="Line 60"/>
            <p:cNvSpPr>
              <a:spLocks noChangeShapeType="1"/>
            </p:cNvSpPr>
            <p:nvPr/>
          </p:nvSpPr>
          <p:spPr bwMode="auto">
            <a:xfrm>
              <a:off x="1770" y="1616"/>
              <a:ext cx="362" cy="0"/>
            </a:xfrm>
            <a:prstGeom prst="line">
              <a:avLst/>
            </a:prstGeom>
            <a:noFill/>
            <a:ln w="38100">
              <a:solidFill>
                <a:srgbClr val="FF0000"/>
              </a:solidFill>
              <a:round/>
              <a:headEnd type="triangle" w="med" len="med"/>
            </a:ln>
          </p:spPr>
          <p:txBody>
            <a:bodyPr/>
            <a:lstStyle/>
            <a:p>
              <a:endParaRPr lang="zh-CN" altLang="en-US"/>
            </a:p>
          </p:txBody>
        </p:sp>
        <p:sp>
          <p:nvSpPr>
            <p:cNvPr id="13398" name="Line 61"/>
            <p:cNvSpPr>
              <a:spLocks noChangeShapeType="1"/>
            </p:cNvSpPr>
            <p:nvPr/>
          </p:nvSpPr>
          <p:spPr bwMode="auto">
            <a:xfrm>
              <a:off x="1775" y="1825"/>
              <a:ext cx="362" cy="0"/>
            </a:xfrm>
            <a:prstGeom prst="line">
              <a:avLst/>
            </a:prstGeom>
            <a:noFill/>
            <a:ln w="38100">
              <a:solidFill>
                <a:srgbClr val="FF0000"/>
              </a:solidFill>
              <a:round/>
              <a:headEnd type="triangle" w="med" len="med"/>
            </a:ln>
          </p:spPr>
          <p:txBody>
            <a:bodyPr/>
            <a:lstStyle/>
            <a:p>
              <a:endParaRPr lang="zh-CN" altLang="en-US"/>
            </a:p>
          </p:txBody>
        </p:sp>
        <p:sp>
          <p:nvSpPr>
            <p:cNvPr id="13399" name="Line 62"/>
            <p:cNvSpPr>
              <a:spLocks noChangeShapeType="1"/>
            </p:cNvSpPr>
            <p:nvPr/>
          </p:nvSpPr>
          <p:spPr bwMode="auto">
            <a:xfrm>
              <a:off x="1775" y="1961"/>
              <a:ext cx="362" cy="0"/>
            </a:xfrm>
            <a:prstGeom prst="line">
              <a:avLst/>
            </a:prstGeom>
            <a:noFill/>
            <a:ln w="38100">
              <a:solidFill>
                <a:srgbClr val="FF0000"/>
              </a:solidFill>
              <a:round/>
              <a:headEnd type="triangle" w="med" len="med"/>
            </a:ln>
          </p:spPr>
          <p:txBody>
            <a:bodyPr/>
            <a:lstStyle/>
            <a:p>
              <a:endParaRPr lang="zh-CN" altLang="en-US"/>
            </a:p>
          </p:txBody>
        </p:sp>
        <p:sp>
          <p:nvSpPr>
            <p:cNvPr id="13400" name="Line 63"/>
            <p:cNvSpPr>
              <a:spLocks noChangeShapeType="1"/>
            </p:cNvSpPr>
            <p:nvPr/>
          </p:nvSpPr>
          <p:spPr bwMode="auto">
            <a:xfrm>
              <a:off x="1775" y="2097"/>
              <a:ext cx="362" cy="0"/>
            </a:xfrm>
            <a:prstGeom prst="line">
              <a:avLst/>
            </a:prstGeom>
            <a:noFill/>
            <a:ln w="38100">
              <a:solidFill>
                <a:srgbClr val="FF0000"/>
              </a:solidFill>
              <a:round/>
              <a:headEnd type="triangle" w="med" len="med"/>
            </a:ln>
          </p:spPr>
          <p:txBody>
            <a:bodyPr/>
            <a:lstStyle/>
            <a:p>
              <a:endParaRPr lang="zh-CN" altLang="en-US"/>
            </a:p>
          </p:txBody>
        </p:sp>
        <p:sp>
          <p:nvSpPr>
            <p:cNvPr id="13401" name="Line 64"/>
            <p:cNvSpPr>
              <a:spLocks noChangeShapeType="1"/>
            </p:cNvSpPr>
            <p:nvPr/>
          </p:nvSpPr>
          <p:spPr bwMode="auto">
            <a:xfrm>
              <a:off x="1775" y="2233"/>
              <a:ext cx="362" cy="0"/>
            </a:xfrm>
            <a:prstGeom prst="line">
              <a:avLst/>
            </a:prstGeom>
            <a:noFill/>
            <a:ln w="38100">
              <a:solidFill>
                <a:srgbClr val="FF0000"/>
              </a:solidFill>
              <a:round/>
              <a:headEnd type="triangle" w="med" len="med"/>
            </a:ln>
          </p:spPr>
          <p:txBody>
            <a:bodyPr/>
            <a:lstStyle/>
            <a:p>
              <a:endParaRPr lang="zh-CN" altLang="en-US"/>
            </a:p>
          </p:txBody>
        </p:sp>
        <p:sp>
          <p:nvSpPr>
            <p:cNvPr id="13402" name="Line 65"/>
            <p:cNvSpPr>
              <a:spLocks noChangeShapeType="1"/>
            </p:cNvSpPr>
            <p:nvPr/>
          </p:nvSpPr>
          <p:spPr bwMode="auto">
            <a:xfrm>
              <a:off x="1775" y="2369"/>
              <a:ext cx="362" cy="0"/>
            </a:xfrm>
            <a:prstGeom prst="line">
              <a:avLst/>
            </a:prstGeom>
            <a:noFill/>
            <a:ln w="38100">
              <a:solidFill>
                <a:srgbClr val="FF0000"/>
              </a:solidFill>
              <a:round/>
              <a:headEnd type="triangle" w="med" len="med"/>
            </a:ln>
          </p:spPr>
          <p:txBody>
            <a:bodyPr/>
            <a:lstStyle/>
            <a:p>
              <a:endParaRPr lang="zh-CN" altLang="en-US"/>
            </a:p>
          </p:txBody>
        </p:sp>
        <p:sp>
          <p:nvSpPr>
            <p:cNvPr id="13403" name="Line 66"/>
            <p:cNvSpPr>
              <a:spLocks noChangeShapeType="1"/>
            </p:cNvSpPr>
            <p:nvPr/>
          </p:nvSpPr>
          <p:spPr bwMode="auto">
            <a:xfrm>
              <a:off x="1775" y="2505"/>
              <a:ext cx="362" cy="0"/>
            </a:xfrm>
            <a:prstGeom prst="line">
              <a:avLst/>
            </a:prstGeom>
            <a:noFill/>
            <a:ln w="38100">
              <a:solidFill>
                <a:srgbClr val="FF0000"/>
              </a:solidFill>
              <a:round/>
              <a:headEnd type="triangle" w="med" len="med"/>
            </a:ln>
          </p:spPr>
          <p:txBody>
            <a:bodyPr/>
            <a:lstStyle/>
            <a:p>
              <a:endParaRPr lang="zh-CN" altLang="en-US"/>
            </a:p>
          </p:txBody>
        </p:sp>
        <p:sp>
          <p:nvSpPr>
            <p:cNvPr id="13404" name="Line 67"/>
            <p:cNvSpPr>
              <a:spLocks noChangeShapeType="1"/>
            </p:cNvSpPr>
            <p:nvPr/>
          </p:nvSpPr>
          <p:spPr bwMode="auto">
            <a:xfrm>
              <a:off x="1775" y="2641"/>
              <a:ext cx="362" cy="0"/>
            </a:xfrm>
            <a:prstGeom prst="line">
              <a:avLst/>
            </a:prstGeom>
            <a:noFill/>
            <a:ln w="38100">
              <a:solidFill>
                <a:srgbClr val="FF0000"/>
              </a:solidFill>
              <a:round/>
              <a:headEnd type="triangle" w="med" len="med"/>
            </a:ln>
          </p:spPr>
          <p:txBody>
            <a:bodyPr/>
            <a:lstStyle/>
            <a:p>
              <a:endParaRPr lang="zh-CN" altLang="en-US"/>
            </a:p>
          </p:txBody>
        </p:sp>
        <p:sp>
          <p:nvSpPr>
            <p:cNvPr id="13405" name="Line 68"/>
            <p:cNvSpPr>
              <a:spLocks noChangeShapeType="1"/>
            </p:cNvSpPr>
            <p:nvPr/>
          </p:nvSpPr>
          <p:spPr bwMode="auto">
            <a:xfrm>
              <a:off x="1775" y="1689"/>
              <a:ext cx="362" cy="0"/>
            </a:xfrm>
            <a:prstGeom prst="line">
              <a:avLst/>
            </a:prstGeom>
            <a:noFill/>
            <a:ln w="38100">
              <a:solidFill>
                <a:srgbClr val="FF0000"/>
              </a:solidFill>
              <a:round/>
              <a:headEnd type="triangle" w="med" len="med"/>
            </a:ln>
          </p:spPr>
          <p:txBody>
            <a:bodyPr/>
            <a:lstStyle/>
            <a:p>
              <a:endParaRPr lang="zh-CN" altLang="en-US"/>
            </a:p>
          </p:txBody>
        </p:sp>
      </p:grpSp>
      <p:grpSp>
        <p:nvGrpSpPr>
          <p:cNvPr id="12" name="Group 69"/>
          <p:cNvGrpSpPr/>
          <p:nvPr/>
        </p:nvGrpSpPr>
        <p:grpSpPr bwMode="auto">
          <a:xfrm>
            <a:off x="2840038" y="4757738"/>
            <a:ext cx="582612" cy="1627187"/>
            <a:chOff x="1789" y="2997"/>
            <a:chExt cx="367" cy="1025"/>
          </a:xfrm>
        </p:grpSpPr>
        <p:sp>
          <p:nvSpPr>
            <p:cNvPr id="13374" name="Line 70"/>
            <p:cNvSpPr>
              <a:spLocks noChangeShapeType="1"/>
            </p:cNvSpPr>
            <p:nvPr/>
          </p:nvSpPr>
          <p:spPr bwMode="auto">
            <a:xfrm>
              <a:off x="1789" y="3133"/>
              <a:ext cx="362" cy="0"/>
            </a:xfrm>
            <a:prstGeom prst="line">
              <a:avLst/>
            </a:prstGeom>
            <a:noFill/>
            <a:ln w="38100">
              <a:solidFill>
                <a:srgbClr val="FF0000"/>
              </a:solidFill>
              <a:round/>
              <a:tailEnd type="triangle" w="med" len="med"/>
            </a:ln>
          </p:spPr>
          <p:txBody>
            <a:bodyPr/>
            <a:lstStyle/>
            <a:p>
              <a:endParaRPr lang="zh-CN" altLang="en-US"/>
            </a:p>
          </p:txBody>
        </p:sp>
        <p:sp>
          <p:nvSpPr>
            <p:cNvPr id="13375" name="Line 71"/>
            <p:cNvSpPr>
              <a:spLocks noChangeShapeType="1"/>
            </p:cNvSpPr>
            <p:nvPr/>
          </p:nvSpPr>
          <p:spPr bwMode="auto">
            <a:xfrm>
              <a:off x="1789" y="3269"/>
              <a:ext cx="362" cy="0"/>
            </a:xfrm>
            <a:prstGeom prst="line">
              <a:avLst/>
            </a:prstGeom>
            <a:noFill/>
            <a:ln w="38100">
              <a:solidFill>
                <a:srgbClr val="FF0000"/>
              </a:solidFill>
              <a:round/>
              <a:tailEnd type="triangle" w="med" len="med"/>
            </a:ln>
          </p:spPr>
          <p:txBody>
            <a:bodyPr/>
            <a:lstStyle/>
            <a:p>
              <a:endParaRPr lang="zh-CN" altLang="en-US"/>
            </a:p>
          </p:txBody>
        </p:sp>
        <p:sp>
          <p:nvSpPr>
            <p:cNvPr id="13376" name="Line 72"/>
            <p:cNvSpPr>
              <a:spLocks noChangeShapeType="1"/>
            </p:cNvSpPr>
            <p:nvPr/>
          </p:nvSpPr>
          <p:spPr bwMode="auto">
            <a:xfrm>
              <a:off x="1789" y="3405"/>
              <a:ext cx="362" cy="0"/>
            </a:xfrm>
            <a:prstGeom prst="line">
              <a:avLst/>
            </a:prstGeom>
            <a:noFill/>
            <a:ln w="38100">
              <a:solidFill>
                <a:srgbClr val="FF0000"/>
              </a:solidFill>
              <a:round/>
              <a:tailEnd type="triangle" w="med" len="med"/>
            </a:ln>
          </p:spPr>
          <p:txBody>
            <a:bodyPr/>
            <a:lstStyle/>
            <a:p>
              <a:endParaRPr lang="zh-CN" altLang="en-US"/>
            </a:p>
          </p:txBody>
        </p:sp>
        <p:sp>
          <p:nvSpPr>
            <p:cNvPr id="13377" name="Line 73"/>
            <p:cNvSpPr>
              <a:spLocks noChangeShapeType="1"/>
            </p:cNvSpPr>
            <p:nvPr/>
          </p:nvSpPr>
          <p:spPr bwMode="auto">
            <a:xfrm>
              <a:off x="1789" y="3541"/>
              <a:ext cx="362" cy="0"/>
            </a:xfrm>
            <a:prstGeom prst="line">
              <a:avLst/>
            </a:prstGeom>
            <a:noFill/>
            <a:ln w="38100">
              <a:solidFill>
                <a:srgbClr val="FF0000"/>
              </a:solidFill>
              <a:round/>
              <a:tailEnd type="triangle" w="med" len="med"/>
            </a:ln>
          </p:spPr>
          <p:txBody>
            <a:bodyPr/>
            <a:lstStyle/>
            <a:p>
              <a:endParaRPr lang="zh-CN" altLang="en-US"/>
            </a:p>
          </p:txBody>
        </p:sp>
        <p:sp>
          <p:nvSpPr>
            <p:cNvPr id="13378" name="Line 74"/>
            <p:cNvSpPr>
              <a:spLocks noChangeShapeType="1"/>
            </p:cNvSpPr>
            <p:nvPr/>
          </p:nvSpPr>
          <p:spPr bwMode="auto">
            <a:xfrm>
              <a:off x="1789" y="3677"/>
              <a:ext cx="362" cy="0"/>
            </a:xfrm>
            <a:prstGeom prst="line">
              <a:avLst/>
            </a:prstGeom>
            <a:noFill/>
            <a:ln w="38100">
              <a:solidFill>
                <a:srgbClr val="FF0000"/>
              </a:solidFill>
              <a:round/>
              <a:tailEnd type="triangle" w="med" len="med"/>
            </a:ln>
          </p:spPr>
          <p:txBody>
            <a:bodyPr/>
            <a:lstStyle/>
            <a:p>
              <a:endParaRPr lang="zh-CN" altLang="en-US"/>
            </a:p>
          </p:txBody>
        </p:sp>
        <p:sp>
          <p:nvSpPr>
            <p:cNvPr id="13379" name="Line 75"/>
            <p:cNvSpPr>
              <a:spLocks noChangeShapeType="1"/>
            </p:cNvSpPr>
            <p:nvPr/>
          </p:nvSpPr>
          <p:spPr bwMode="auto">
            <a:xfrm>
              <a:off x="1789" y="3813"/>
              <a:ext cx="362" cy="0"/>
            </a:xfrm>
            <a:prstGeom prst="line">
              <a:avLst/>
            </a:prstGeom>
            <a:noFill/>
            <a:ln w="38100">
              <a:solidFill>
                <a:srgbClr val="FF0000"/>
              </a:solidFill>
              <a:round/>
              <a:tailEnd type="triangle" w="med" len="med"/>
            </a:ln>
          </p:spPr>
          <p:txBody>
            <a:bodyPr/>
            <a:lstStyle/>
            <a:p>
              <a:endParaRPr lang="zh-CN" altLang="en-US"/>
            </a:p>
          </p:txBody>
        </p:sp>
        <p:sp>
          <p:nvSpPr>
            <p:cNvPr id="13380" name="Line 76"/>
            <p:cNvSpPr>
              <a:spLocks noChangeShapeType="1"/>
            </p:cNvSpPr>
            <p:nvPr/>
          </p:nvSpPr>
          <p:spPr bwMode="auto">
            <a:xfrm>
              <a:off x="1789" y="3949"/>
              <a:ext cx="362" cy="0"/>
            </a:xfrm>
            <a:prstGeom prst="line">
              <a:avLst/>
            </a:prstGeom>
            <a:noFill/>
            <a:ln w="38100">
              <a:solidFill>
                <a:srgbClr val="FF0000"/>
              </a:solidFill>
              <a:round/>
              <a:tailEnd type="triangle" w="med" len="med"/>
            </a:ln>
          </p:spPr>
          <p:txBody>
            <a:bodyPr/>
            <a:lstStyle/>
            <a:p>
              <a:endParaRPr lang="zh-CN" altLang="en-US"/>
            </a:p>
          </p:txBody>
        </p:sp>
        <p:sp>
          <p:nvSpPr>
            <p:cNvPr id="13381" name="Line 77"/>
            <p:cNvSpPr>
              <a:spLocks noChangeShapeType="1"/>
            </p:cNvSpPr>
            <p:nvPr/>
          </p:nvSpPr>
          <p:spPr bwMode="auto">
            <a:xfrm>
              <a:off x="1789" y="2997"/>
              <a:ext cx="362" cy="0"/>
            </a:xfrm>
            <a:prstGeom prst="line">
              <a:avLst/>
            </a:prstGeom>
            <a:noFill/>
            <a:ln w="38100">
              <a:solidFill>
                <a:srgbClr val="FF0000"/>
              </a:solidFill>
              <a:round/>
              <a:tailEnd type="triangle" w="med" len="med"/>
            </a:ln>
          </p:spPr>
          <p:txBody>
            <a:bodyPr/>
            <a:lstStyle/>
            <a:p>
              <a:endParaRPr lang="zh-CN" altLang="en-US"/>
            </a:p>
          </p:txBody>
        </p:sp>
        <p:sp>
          <p:nvSpPr>
            <p:cNvPr id="13382" name="Line 78"/>
            <p:cNvSpPr>
              <a:spLocks noChangeShapeType="1"/>
            </p:cNvSpPr>
            <p:nvPr/>
          </p:nvSpPr>
          <p:spPr bwMode="auto">
            <a:xfrm>
              <a:off x="1794" y="3206"/>
              <a:ext cx="362" cy="0"/>
            </a:xfrm>
            <a:prstGeom prst="line">
              <a:avLst/>
            </a:prstGeom>
            <a:noFill/>
            <a:ln w="38100">
              <a:solidFill>
                <a:srgbClr val="FF0000"/>
              </a:solidFill>
              <a:round/>
              <a:tailEnd type="triangle" w="med" len="med"/>
            </a:ln>
          </p:spPr>
          <p:txBody>
            <a:bodyPr/>
            <a:lstStyle/>
            <a:p>
              <a:endParaRPr lang="zh-CN" altLang="en-US"/>
            </a:p>
          </p:txBody>
        </p:sp>
        <p:sp>
          <p:nvSpPr>
            <p:cNvPr id="13383" name="Line 79"/>
            <p:cNvSpPr>
              <a:spLocks noChangeShapeType="1"/>
            </p:cNvSpPr>
            <p:nvPr/>
          </p:nvSpPr>
          <p:spPr bwMode="auto">
            <a:xfrm>
              <a:off x="1794" y="3342"/>
              <a:ext cx="362" cy="0"/>
            </a:xfrm>
            <a:prstGeom prst="line">
              <a:avLst/>
            </a:prstGeom>
            <a:noFill/>
            <a:ln w="38100">
              <a:solidFill>
                <a:srgbClr val="FF0000"/>
              </a:solidFill>
              <a:round/>
              <a:tailEnd type="triangle" w="med" len="med"/>
            </a:ln>
          </p:spPr>
          <p:txBody>
            <a:bodyPr/>
            <a:lstStyle/>
            <a:p>
              <a:endParaRPr lang="zh-CN" altLang="en-US"/>
            </a:p>
          </p:txBody>
        </p:sp>
        <p:sp>
          <p:nvSpPr>
            <p:cNvPr id="13384" name="Line 80"/>
            <p:cNvSpPr>
              <a:spLocks noChangeShapeType="1"/>
            </p:cNvSpPr>
            <p:nvPr/>
          </p:nvSpPr>
          <p:spPr bwMode="auto">
            <a:xfrm>
              <a:off x="1794" y="3478"/>
              <a:ext cx="362" cy="0"/>
            </a:xfrm>
            <a:prstGeom prst="line">
              <a:avLst/>
            </a:prstGeom>
            <a:noFill/>
            <a:ln w="38100">
              <a:solidFill>
                <a:srgbClr val="FF0000"/>
              </a:solidFill>
              <a:round/>
              <a:tailEnd type="triangle" w="med" len="med"/>
            </a:ln>
          </p:spPr>
          <p:txBody>
            <a:bodyPr/>
            <a:lstStyle/>
            <a:p>
              <a:endParaRPr lang="zh-CN" altLang="en-US"/>
            </a:p>
          </p:txBody>
        </p:sp>
        <p:sp>
          <p:nvSpPr>
            <p:cNvPr id="13385" name="Line 81"/>
            <p:cNvSpPr>
              <a:spLocks noChangeShapeType="1"/>
            </p:cNvSpPr>
            <p:nvPr/>
          </p:nvSpPr>
          <p:spPr bwMode="auto">
            <a:xfrm>
              <a:off x="1794" y="3614"/>
              <a:ext cx="362" cy="0"/>
            </a:xfrm>
            <a:prstGeom prst="line">
              <a:avLst/>
            </a:prstGeom>
            <a:noFill/>
            <a:ln w="38100">
              <a:solidFill>
                <a:srgbClr val="FF0000"/>
              </a:solidFill>
              <a:round/>
              <a:tailEnd type="triangle" w="med" len="med"/>
            </a:ln>
          </p:spPr>
          <p:txBody>
            <a:bodyPr/>
            <a:lstStyle/>
            <a:p>
              <a:endParaRPr lang="zh-CN" altLang="en-US"/>
            </a:p>
          </p:txBody>
        </p:sp>
        <p:sp>
          <p:nvSpPr>
            <p:cNvPr id="13386" name="Line 82"/>
            <p:cNvSpPr>
              <a:spLocks noChangeShapeType="1"/>
            </p:cNvSpPr>
            <p:nvPr/>
          </p:nvSpPr>
          <p:spPr bwMode="auto">
            <a:xfrm>
              <a:off x="1794" y="3750"/>
              <a:ext cx="362" cy="0"/>
            </a:xfrm>
            <a:prstGeom prst="line">
              <a:avLst/>
            </a:prstGeom>
            <a:noFill/>
            <a:ln w="38100">
              <a:solidFill>
                <a:srgbClr val="FF0000"/>
              </a:solidFill>
              <a:round/>
              <a:tailEnd type="triangle" w="med" len="med"/>
            </a:ln>
          </p:spPr>
          <p:txBody>
            <a:bodyPr/>
            <a:lstStyle/>
            <a:p>
              <a:endParaRPr lang="zh-CN" altLang="en-US"/>
            </a:p>
          </p:txBody>
        </p:sp>
        <p:sp>
          <p:nvSpPr>
            <p:cNvPr id="13387" name="Line 83"/>
            <p:cNvSpPr>
              <a:spLocks noChangeShapeType="1"/>
            </p:cNvSpPr>
            <p:nvPr/>
          </p:nvSpPr>
          <p:spPr bwMode="auto">
            <a:xfrm>
              <a:off x="1794" y="3886"/>
              <a:ext cx="362" cy="0"/>
            </a:xfrm>
            <a:prstGeom prst="line">
              <a:avLst/>
            </a:prstGeom>
            <a:noFill/>
            <a:ln w="38100">
              <a:solidFill>
                <a:srgbClr val="FF0000"/>
              </a:solidFill>
              <a:round/>
              <a:tailEnd type="triangle" w="med" len="med"/>
            </a:ln>
          </p:spPr>
          <p:txBody>
            <a:bodyPr/>
            <a:lstStyle/>
            <a:p>
              <a:endParaRPr lang="zh-CN" altLang="en-US"/>
            </a:p>
          </p:txBody>
        </p:sp>
        <p:sp>
          <p:nvSpPr>
            <p:cNvPr id="13388" name="Line 84"/>
            <p:cNvSpPr>
              <a:spLocks noChangeShapeType="1"/>
            </p:cNvSpPr>
            <p:nvPr/>
          </p:nvSpPr>
          <p:spPr bwMode="auto">
            <a:xfrm>
              <a:off x="1794" y="4022"/>
              <a:ext cx="362" cy="0"/>
            </a:xfrm>
            <a:prstGeom prst="line">
              <a:avLst/>
            </a:prstGeom>
            <a:noFill/>
            <a:ln w="38100">
              <a:solidFill>
                <a:srgbClr val="FF0000"/>
              </a:solidFill>
              <a:round/>
              <a:tailEnd type="triangle" w="med" len="med"/>
            </a:ln>
          </p:spPr>
          <p:txBody>
            <a:bodyPr/>
            <a:lstStyle/>
            <a:p>
              <a:endParaRPr lang="zh-CN" altLang="en-US"/>
            </a:p>
          </p:txBody>
        </p:sp>
        <p:sp>
          <p:nvSpPr>
            <p:cNvPr id="13389" name="Line 85"/>
            <p:cNvSpPr>
              <a:spLocks noChangeShapeType="1"/>
            </p:cNvSpPr>
            <p:nvPr/>
          </p:nvSpPr>
          <p:spPr bwMode="auto">
            <a:xfrm>
              <a:off x="1794" y="3070"/>
              <a:ext cx="362" cy="0"/>
            </a:xfrm>
            <a:prstGeom prst="line">
              <a:avLst/>
            </a:prstGeom>
            <a:noFill/>
            <a:ln w="38100">
              <a:solidFill>
                <a:srgbClr val="FF0000"/>
              </a:solidFill>
              <a:round/>
              <a:tailEnd type="triangle" w="med" len="med"/>
            </a:ln>
          </p:spPr>
          <p:txBody>
            <a:bodyPr/>
            <a:lstStyle/>
            <a:p>
              <a:endParaRPr lang="zh-CN" altLang="en-US"/>
            </a:p>
          </p:txBody>
        </p:sp>
      </p:grpSp>
      <p:grpSp>
        <p:nvGrpSpPr>
          <p:cNvPr id="13" name="Group 86"/>
          <p:cNvGrpSpPr/>
          <p:nvPr/>
        </p:nvGrpSpPr>
        <p:grpSpPr bwMode="auto">
          <a:xfrm>
            <a:off x="3914775" y="4770438"/>
            <a:ext cx="582613" cy="1627187"/>
            <a:chOff x="2466" y="3005"/>
            <a:chExt cx="367" cy="1025"/>
          </a:xfrm>
        </p:grpSpPr>
        <p:sp>
          <p:nvSpPr>
            <p:cNvPr id="13358" name="Line 87"/>
            <p:cNvSpPr>
              <a:spLocks noChangeShapeType="1"/>
            </p:cNvSpPr>
            <p:nvPr/>
          </p:nvSpPr>
          <p:spPr bwMode="auto">
            <a:xfrm>
              <a:off x="2466" y="3141"/>
              <a:ext cx="362" cy="0"/>
            </a:xfrm>
            <a:prstGeom prst="line">
              <a:avLst/>
            </a:prstGeom>
            <a:noFill/>
            <a:ln w="38100">
              <a:solidFill>
                <a:srgbClr val="FF0000"/>
              </a:solidFill>
              <a:round/>
              <a:tailEnd type="triangle" w="med" len="med"/>
            </a:ln>
          </p:spPr>
          <p:txBody>
            <a:bodyPr/>
            <a:lstStyle/>
            <a:p>
              <a:endParaRPr lang="zh-CN" altLang="en-US"/>
            </a:p>
          </p:txBody>
        </p:sp>
        <p:sp>
          <p:nvSpPr>
            <p:cNvPr id="13359" name="Line 88"/>
            <p:cNvSpPr>
              <a:spLocks noChangeShapeType="1"/>
            </p:cNvSpPr>
            <p:nvPr/>
          </p:nvSpPr>
          <p:spPr bwMode="auto">
            <a:xfrm>
              <a:off x="2466" y="3277"/>
              <a:ext cx="362" cy="0"/>
            </a:xfrm>
            <a:prstGeom prst="line">
              <a:avLst/>
            </a:prstGeom>
            <a:noFill/>
            <a:ln w="38100">
              <a:solidFill>
                <a:srgbClr val="FF0000"/>
              </a:solidFill>
              <a:round/>
              <a:tailEnd type="triangle" w="med" len="med"/>
            </a:ln>
          </p:spPr>
          <p:txBody>
            <a:bodyPr/>
            <a:lstStyle/>
            <a:p>
              <a:endParaRPr lang="zh-CN" altLang="en-US"/>
            </a:p>
          </p:txBody>
        </p:sp>
        <p:sp>
          <p:nvSpPr>
            <p:cNvPr id="13360" name="Line 89"/>
            <p:cNvSpPr>
              <a:spLocks noChangeShapeType="1"/>
            </p:cNvSpPr>
            <p:nvPr/>
          </p:nvSpPr>
          <p:spPr bwMode="auto">
            <a:xfrm>
              <a:off x="2466" y="3413"/>
              <a:ext cx="362" cy="0"/>
            </a:xfrm>
            <a:prstGeom prst="line">
              <a:avLst/>
            </a:prstGeom>
            <a:noFill/>
            <a:ln w="38100">
              <a:solidFill>
                <a:srgbClr val="FF0000"/>
              </a:solidFill>
              <a:round/>
              <a:tailEnd type="triangle" w="med" len="med"/>
            </a:ln>
          </p:spPr>
          <p:txBody>
            <a:bodyPr/>
            <a:lstStyle/>
            <a:p>
              <a:endParaRPr lang="zh-CN" altLang="en-US"/>
            </a:p>
          </p:txBody>
        </p:sp>
        <p:sp>
          <p:nvSpPr>
            <p:cNvPr id="13361" name="Line 90"/>
            <p:cNvSpPr>
              <a:spLocks noChangeShapeType="1"/>
            </p:cNvSpPr>
            <p:nvPr/>
          </p:nvSpPr>
          <p:spPr bwMode="auto">
            <a:xfrm>
              <a:off x="2466" y="3549"/>
              <a:ext cx="362" cy="0"/>
            </a:xfrm>
            <a:prstGeom prst="line">
              <a:avLst/>
            </a:prstGeom>
            <a:noFill/>
            <a:ln w="38100">
              <a:solidFill>
                <a:srgbClr val="FF0000"/>
              </a:solidFill>
              <a:round/>
              <a:tailEnd type="triangle" w="med" len="med"/>
            </a:ln>
          </p:spPr>
          <p:txBody>
            <a:bodyPr/>
            <a:lstStyle/>
            <a:p>
              <a:endParaRPr lang="zh-CN" altLang="en-US"/>
            </a:p>
          </p:txBody>
        </p:sp>
        <p:sp>
          <p:nvSpPr>
            <p:cNvPr id="13362" name="Line 91"/>
            <p:cNvSpPr>
              <a:spLocks noChangeShapeType="1"/>
            </p:cNvSpPr>
            <p:nvPr/>
          </p:nvSpPr>
          <p:spPr bwMode="auto">
            <a:xfrm>
              <a:off x="2466" y="3685"/>
              <a:ext cx="362" cy="0"/>
            </a:xfrm>
            <a:prstGeom prst="line">
              <a:avLst/>
            </a:prstGeom>
            <a:noFill/>
            <a:ln w="38100">
              <a:solidFill>
                <a:srgbClr val="FF0000"/>
              </a:solidFill>
              <a:round/>
              <a:tailEnd type="triangle" w="med" len="med"/>
            </a:ln>
          </p:spPr>
          <p:txBody>
            <a:bodyPr/>
            <a:lstStyle/>
            <a:p>
              <a:endParaRPr lang="zh-CN" altLang="en-US"/>
            </a:p>
          </p:txBody>
        </p:sp>
        <p:sp>
          <p:nvSpPr>
            <p:cNvPr id="13363" name="Line 92"/>
            <p:cNvSpPr>
              <a:spLocks noChangeShapeType="1"/>
            </p:cNvSpPr>
            <p:nvPr/>
          </p:nvSpPr>
          <p:spPr bwMode="auto">
            <a:xfrm>
              <a:off x="2466" y="3821"/>
              <a:ext cx="362" cy="0"/>
            </a:xfrm>
            <a:prstGeom prst="line">
              <a:avLst/>
            </a:prstGeom>
            <a:noFill/>
            <a:ln w="38100">
              <a:solidFill>
                <a:srgbClr val="FF0000"/>
              </a:solidFill>
              <a:round/>
              <a:tailEnd type="triangle" w="med" len="med"/>
            </a:ln>
          </p:spPr>
          <p:txBody>
            <a:bodyPr/>
            <a:lstStyle/>
            <a:p>
              <a:endParaRPr lang="zh-CN" altLang="en-US"/>
            </a:p>
          </p:txBody>
        </p:sp>
        <p:sp>
          <p:nvSpPr>
            <p:cNvPr id="13364" name="Line 93"/>
            <p:cNvSpPr>
              <a:spLocks noChangeShapeType="1"/>
            </p:cNvSpPr>
            <p:nvPr/>
          </p:nvSpPr>
          <p:spPr bwMode="auto">
            <a:xfrm>
              <a:off x="2466" y="3957"/>
              <a:ext cx="362" cy="0"/>
            </a:xfrm>
            <a:prstGeom prst="line">
              <a:avLst/>
            </a:prstGeom>
            <a:noFill/>
            <a:ln w="38100">
              <a:solidFill>
                <a:srgbClr val="FF0000"/>
              </a:solidFill>
              <a:round/>
              <a:tailEnd type="triangle" w="med" len="med"/>
            </a:ln>
          </p:spPr>
          <p:txBody>
            <a:bodyPr/>
            <a:lstStyle/>
            <a:p>
              <a:endParaRPr lang="zh-CN" altLang="en-US"/>
            </a:p>
          </p:txBody>
        </p:sp>
        <p:sp>
          <p:nvSpPr>
            <p:cNvPr id="13365" name="Line 94"/>
            <p:cNvSpPr>
              <a:spLocks noChangeShapeType="1"/>
            </p:cNvSpPr>
            <p:nvPr/>
          </p:nvSpPr>
          <p:spPr bwMode="auto">
            <a:xfrm>
              <a:off x="2466" y="3005"/>
              <a:ext cx="362" cy="0"/>
            </a:xfrm>
            <a:prstGeom prst="line">
              <a:avLst/>
            </a:prstGeom>
            <a:noFill/>
            <a:ln w="38100">
              <a:solidFill>
                <a:srgbClr val="FF0000"/>
              </a:solidFill>
              <a:round/>
              <a:tailEnd type="triangle" w="med" len="med"/>
            </a:ln>
          </p:spPr>
          <p:txBody>
            <a:bodyPr/>
            <a:lstStyle/>
            <a:p>
              <a:endParaRPr lang="zh-CN" altLang="en-US"/>
            </a:p>
          </p:txBody>
        </p:sp>
        <p:sp>
          <p:nvSpPr>
            <p:cNvPr id="13366" name="Line 95"/>
            <p:cNvSpPr>
              <a:spLocks noChangeShapeType="1"/>
            </p:cNvSpPr>
            <p:nvPr/>
          </p:nvSpPr>
          <p:spPr bwMode="auto">
            <a:xfrm>
              <a:off x="2471" y="3214"/>
              <a:ext cx="362" cy="0"/>
            </a:xfrm>
            <a:prstGeom prst="line">
              <a:avLst/>
            </a:prstGeom>
            <a:noFill/>
            <a:ln w="38100">
              <a:solidFill>
                <a:srgbClr val="FF0000"/>
              </a:solidFill>
              <a:round/>
              <a:tailEnd type="triangle" w="med" len="med"/>
            </a:ln>
          </p:spPr>
          <p:txBody>
            <a:bodyPr/>
            <a:lstStyle/>
            <a:p>
              <a:endParaRPr lang="zh-CN" altLang="en-US"/>
            </a:p>
          </p:txBody>
        </p:sp>
        <p:sp>
          <p:nvSpPr>
            <p:cNvPr id="13367" name="Line 96"/>
            <p:cNvSpPr>
              <a:spLocks noChangeShapeType="1"/>
            </p:cNvSpPr>
            <p:nvPr/>
          </p:nvSpPr>
          <p:spPr bwMode="auto">
            <a:xfrm>
              <a:off x="2471" y="3350"/>
              <a:ext cx="362" cy="0"/>
            </a:xfrm>
            <a:prstGeom prst="line">
              <a:avLst/>
            </a:prstGeom>
            <a:noFill/>
            <a:ln w="38100">
              <a:solidFill>
                <a:srgbClr val="FF0000"/>
              </a:solidFill>
              <a:round/>
              <a:tailEnd type="triangle" w="med" len="med"/>
            </a:ln>
          </p:spPr>
          <p:txBody>
            <a:bodyPr/>
            <a:lstStyle/>
            <a:p>
              <a:endParaRPr lang="zh-CN" altLang="en-US"/>
            </a:p>
          </p:txBody>
        </p:sp>
        <p:sp>
          <p:nvSpPr>
            <p:cNvPr id="13368" name="Line 97"/>
            <p:cNvSpPr>
              <a:spLocks noChangeShapeType="1"/>
            </p:cNvSpPr>
            <p:nvPr/>
          </p:nvSpPr>
          <p:spPr bwMode="auto">
            <a:xfrm>
              <a:off x="2471" y="3486"/>
              <a:ext cx="362" cy="0"/>
            </a:xfrm>
            <a:prstGeom prst="line">
              <a:avLst/>
            </a:prstGeom>
            <a:noFill/>
            <a:ln w="38100">
              <a:solidFill>
                <a:srgbClr val="FF0000"/>
              </a:solidFill>
              <a:round/>
              <a:tailEnd type="triangle" w="med" len="med"/>
            </a:ln>
          </p:spPr>
          <p:txBody>
            <a:bodyPr/>
            <a:lstStyle/>
            <a:p>
              <a:endParaRPr lang="zh-CN" altLang="en-US"/>
            </a:p>
          </p:txBody>
        </p:sp>
        <p:sp>
          <p:nvSpPr>
            <p:cNvPr id="13369" name="Line 98"/>
            <p:cNvSpPr>
              <a:spLocks noChangeShapeType="1"/>
            </p:cNvSpPr>
            <p:nvPr/>
          </p:nvSpPr>
          <p:spPr bwMode="auto">
            <a:xfrm>
              <a:off x="2471" y="3622"/>
              <a:ext cx="362" cy="0"/>
            </a:xfrm>
            <a:prstGeom prst="line">
              <a:avLst/>
            </a:prstGeom>
            <a:noFill/>
            <a:ln w="38100">
              <a:solidFill>
                <a:srgbClr val="FF0000"/>
              </a:solidFill>
              <a:round/>
              <a:tailEnd type="triangle" w="med" len="med"/>
            </a:ln>
          </p:spPr>
          <p:txBody>
            <a:bodyPr/>
            <a:lstStyle/>
            <a:p>
              <a:endParaRPr lang="zh-CN" altLang="en-US"/>
            </a:p>
          </p:txBody>
        </p:sp>
        <p:sp>
          <p:nvSpPr>
            <p:cNvPr id="13370" name="Line 99"/>
            <p:cNvSpPr>
              <a:spLocks noChangeShapeType="1"/>
            </p:cNvSpPr>
            <p:nvPr/>
          </p:nvSpPr>
          <p:spPr bwMode="auto">
            <a:xfrm>
              <a:off x="2471" y="3758"/>
              <a:ext cx="362" cy="0"/>
            </a:xfrm>
            <a:prstGeom prst="line">
              <a:avLst/>
            </a:prstGeom>
            <a:noFill/>
            <a:ln w="38100">
              <a:solidFill>
                <a:srgbClr val="FF0000"/>
              </a:solidFill>
              <a:round/>
              <a:tailEnd type="triangle" w="med" len="med"/>
            </a:ln>
          </p:spPr>
          <p:txBody>
            <a:bodyPr/>
            <a:lstStyle/>
            <a:p>
              <a:endParaRPr lang="zh-CN" altLang="en-US"/>
            </a:p>
          </p:txBody>
        </p:sp>
        <p:sp>
          <p:nvSpPr>
            <p:cNvPr id="13371" name="Line 100"/>
            <p:cNvSpPr>
              <a:spLocks noChangeShapeType="1"/>
            </p:cNvSpPr>
            <p:nvPr/>
          </p:nvSpPr>
          <p:spPr bwMode="auto">
            <a:xfrm>
              <a:off x="2471" y="3894"/>
              <a:ext cx="362" cy="0"/>
            </a:xfrm>
            <a:prstGeom prst="line">
              <a:avLst/>
            </a:prstGeom>
            <a:noFill/>
            <a:ln w="38100">
              <a:solidFill>
                <a:srgbClr val="FF0000"/>
              </a:solidFill>
              <a:round/>
              <a:tailEnd type="triangle" w="med" len="med"/>
            </a:ln>
          </p:spPr>
          <p:txBody>
            <a:bodyPr/>
            <a:lstStyle/>
            <a:p>
              <a:endParaRPr lang="zh-CN" altLang="en-US"/>
            </a:p>
          </p:txBody>
        </p:sp>
        <p:sp>
          <p:nvSpPr>
            <p:cNvPr id="13372" name="Line 101"/>
            <p:cNvSpPr>
              <a:spLocks noChangeShapeType="1"/>
            </p:cNvSpPr>
            <p:nvPr/>
          </p:nvSpPr>
          <p:spPr bwMode="auto">
            <a:xfrm>
              <a:off x="2471" y="4030"/>
              <a:ext cx="362" cy="0"/>
            </a:xfrm>
            <a:prstGeom prst="line">
              <a:avLst/>
            </a:prstGeom>
            <a:noFill/>
            <a:ln w="38100">
              <a:solidFill>
                <a:srgbClr val="FF0000"/>
              </a:solidFill>
              <a:round/>
              <a:tailEnd type="triangle" w="med" len="med"/>
            </a:ln>
          </p:spPr>
          <p:txBody>
            <a:bodyPr/>
            <a:lstStyle/>
            <a:p>
              <a:endParaRPr lang="zh-CN" altLang="en-US"/>
            </a:p>
          </p:txBody>
        </p:sp>
        <p:sp>
          <p:nvSpPr>
            <p:cNvPr id="13373" name="Line 102"/>
            <p:cNvSpPr>
              <a:spLocks noChangeShapeType="1"/>
            </p:cNvSpPr>
            <p:nvPr/>
          </p:nvSpPr>
          <p:spPr bwMode="auto">
            <a:xfrm>
              <a:off x="2471" y="3078"/>
              <a:ext cx="362" cy="0"/>
            </a:xfrm>
            <a:prstGeom prst="line">
              <a:avLst/>
            </a:prstGeom>
            <a:noFill/>
            <a:ln w="38100">
              <a:solidFill>
                <a:srgbClr val="FF0000"/>
              </a:solidFill>
              <a:round/>
              <a:tailEnd type="triangle" w="med" len="med"/>
            </a:ln>
          </p:spPr>
          <p:txBody>
            <a:bodyPr/>
            <a:lstStyle/>
            <a:p>
              <a:endParaRPr lang="zh-CN" altLang="en-US"/>
            </a:p>
          </p:txBody>
        </p:sp>
      </p:grpSp>
      <p:grpSp>
        <p:nvGrpSpPr>
          <p:cNvPr id="14" name="Group 103"/>
          <p:cNvGrpSpPr/>
          <p:nvPr/>
        </p:nvGrpSpPr>
        <p:grpSpPr bwMode="auto">
          <a:xfrm>
            <a:off x="5003800" y="4792663"/>
            <a:ext cx="1246188" cy="1582737"/>
            <a:chOff x="3152" y="3019"/>
            <a:chExt cx="785" cy="997"/>
          </a:xfrm>
        </p:grpSpPr>
        <p:sp>
          <p:nvSpPr>
            <p:cNvPr id="13341" name="Line 104"/>
            <p:cNvSpPr>
              <a:spLocks noChangeShapeType="1"/>
            </p:cNvSpPr>
            <p:nvPr/>
          </p:nvSpPr>
          <p:spPr bwMode="auto">
            <a:xfrm>
              <a:off x="3155" y="3082"/>
              <a:ext cx="773" cy="0"/>
            </a:xfrm>
            <a:prstGeom prst="line">
              <a:avLst/>
            </a:prstGeom>
            <a:noFill/>
            <a:ln w="38100">
              <a:solidFill>
                <a:srgbClr val="FF0000"/>
              </a:solidFill>
              <a:round/>
              <a:tailEnd type="triangle" w="med" len="med"/>
            </a:ln>
          </p:spPr>
          <p:txBody>
            <a:bodyPr/>
            <a:lstStyle/>
            <a:p>
              <a:endParaRPr lang="zh-CN" altLang="en-US"/>
            </a:p>
          </p:txBody>
        </p:sp>
        <p:sp>
          <p:nvSpPr>
            <p:cNvPr id="13342" name="Line 105"/>
            <p:cNvSpPr>
              <a:spLocks noChangeShapeType="1"/>
            </p:cNvSpPr>
            <p:nvPr/>
          </p:nvSpPr>
          <p:spPr bwMode="auto">
            <a:xfrm>
              <a:off x="3152" y="3144"/>
              <a:ext cx="761" cy="0"/>
            </a:xfrm>
            <a:prstGeom prst="line">
              <a:avLst/>
            </a:prstGeom>
            <a:noFill/>
            <a:ln w="38100">
              <a:solidFill>
                <a:srgbClr val="FF0000"/>
              </a:solidFill>
              <a:round/>
              <a:tailEnd type="triangle" w="med" len="med"/>
            </a:ln>
          </p:spPr>
          <p:txBody>
            <a:bodyPr/>
            <a:lstStyle/>
            <a:p>
              <a:endParaRPr lang="zh-CN" altLang="en-US"/>
            </a:p>
          </p:txBody>
        </p:sp>
        <p:sp>
          <p:nvSpPr>
            <p:cNvPr id="13343" name="Line 106"/>
            <p:cNvSpPr>
              <a:spLocks noChangeShapeType="1"/>
            </p:cNvSpPr>
            <p:nvPr/>
          </p:nvSpPr>
          <p:spPr bwMode="auto">
            <a:xfrm>
              <a:off x="3153" y="3019"/>
              <a:ext cx="750" cy="0"/>
            </a:xfrm>
            <a:prstGeom prst="line">
              <a:avLst/>
            </a:prstGeom>
            <a:noFill/>
            <a:ln w="38100">
              <a:solidFill>
                <a:srgbClr val="FF0000"/>
              </a:solidFill>
              <a:round/>
              <a:tailEnd type="triangle" w="med" len="med"/>
            </a:ln>
          </p:spPr>
          <p:txBody>
            <a:bodyPr/>
            <a:lstStyle/>
            <a:p>
              <a:endParaRPr lang="zh-CN" altLang="en-US"/>
            </a:p>
          </p:txBody>
        </p:sp>
        <p:sp>
          <p:nvSpPr>
            <p:cNvPr id="13344" name="Line 107"/>
            <p:cNvSpPr>
              <a:spLocks noChangeShapeType="1"/>
            </p:cNvSpPr>
            <p:nvPr/>
          </p:nvSpPr>
          <p:spPr bwMode="auto">
            <a:xfrm>
              <a:off x="3154" y="3265"/>
              <a:ext cx="773" cy="0"/>
            </a:xfrm>
            <a:prstGeom prst="line">
              <a:avLst/>
            </a:prstGeom>
            <a:noFill/>
            <a:ln w="38100">
              <a:solidFill>
                <a:srgbClr val="FF0000"/>
              </a:solidFill>
              <a:round/>
              <a:tailEnd type="triangle" w="med" len="med"/>
            </a:ln>
          </p:spPr>
          <p:txBody>
            <a:bodyPr/>
            <a:lstStyle/>
            <a:p>
              <a:endParaRPr lang="zh-CN" altLang="en-US"/>
            </a:p>
          </p:txBody>
        </p:sp>
        <p:sp>
          <p:nvSpPr>
            <p:cNvPr id="13345" name="Line 108"/>
            <p:cNvSpPr>
              <a:spLocks noChangeShapeType="1"/>
            </p:cNvSpPr>
            <p:nvPr/>
          </p:nvSpPr>
          <p:spPr bwMode="auto">
            <a:xfrm>
              <a:off x="3159" y="3327"/>
              <a:ext cx="761" cy="0"/>
            </a:xfrm>
            <a:prstGeom prst="line">
              <a:avLst/>
            </a:prstGeom>
            <a:noFill/>
            <a:ln w="38100">
              <a:solidFill>
                <a:srgbClr val="FF0000"/>
              </a:solidFill>
              <a:round/>
              <a:tailEnd type="triangle" w="med" len="med"/>
            </a:ln>
          </p:spPr>
          <p:txBody>
            <a:bodyPr/>
            <a:lstStyle/>
            <a:p>
              <a:endParaRPr lang="zh-CN" altLang="en-US"/>
            </a:p>
          </p:txBody>
        </p:sp>
        <p:sp>
          <p:nvSpPr>
            <p:cNvPr id="13346" name="Line 109"/>
            <p:cNvSpPr>
              <a:spLocks noChangeShapeType="1"/>
            </p:cNvSpPr>
            <p:nvPr/>
          </p:nvSpPr>
          <p:spPr bwMode="auto">
            <a:xfrm>
              <a:off x="3160" y="3202"/>
              <a:ext cx="750" cy="0"/>
            </a:xfrm>
            <a:prstGeom prst="line">
              <a:avLst/>
            </a:prstGeom>
            <a:noFill/>
            <a:ln w="38100">
              <a:solidFill>
                <a:srgbClr val="FF0000"/>
              </a:solidFill>
              <a:round/>
              <a:tailEnd type="triangle" w="med" len="med"/>
            </a:ln>
          </p:spPr>
          <p:txBody>
            <a:bodyPr/>
            <a:lstStyle/>
            <a:p>
              <a:endParaRPr lang="zh-CN" altLang="en-US"/>
            </a:p>
          </p:txBody>
        </p:sp>
        <p:sp>
          <p:nvSpPr>
            <p:cNvPr id="13347" name="Line 110"/>
            <p:cNvSpPr>
              <a:spLocks noChangeShapeType="1"/>
            </p:cNvSpPr>
            <p:nvPr/>
          </p:nvSpPr>
          <p:spPr bwMode="auto">
            <a:xfrm>
              <a:off x="3158" y="3453"/>
              <a:ext cx="773" cy="0"/>
            </a:xfrm>
            <a:prstGeom prst="line">
              <a:avLst/>
            </a:prstGeom>
            <a:noFill/>
            <a:ln w="38100">
              <a:solidFill>
                <a:srgbClr val="FF0000"/>
              </a:solidFill>
              <a:round/>
              <a:tailEnd type="triangle" w="med" len="med"/>
            </a:ln>
          </p:spPr>
          <p:txBody>
            <a:bodyPr/>
            <a:lstStyle/>
            <a:p>
              <a:endParaRPr lang="zh-CN" altLang="en-US"/>
            </a:p>
          </p:txBody>
        </p:sp>
        <p:sp>
          <p:nvSpPr>
            <p:cNvPr id="13348" name="Line 111"/>
            <p:cNvSpPr>
              <a:spLocks noChangeShapeType="1"/>
            </p:cNvSpPr>
            <p:nvPr/>
          </p:nvSpPr>
          <p:spPr bwMode="auto">
            <a:xfrm>
              <a:off x="3159" y="3503"/>
              <a:ext cx="761" cy="0"/>
            </a:xfrm>
            <a:prstGeom prst="line">
              <a:avLst/>
            </a:prstGeom>
            <a:noFill/>
            <a:ln w="38100">
              <a:solidFill>
                <a:srgbClr val="FF0000"/>
              </a:solidFill>
              <a:round/>
              <a:tailEnd type="triangle" w="med" len="med"/>
            </a:ln>
          </p:spPr>
          <p:txBody>
            <a:bodyPr/>
            <a:lstStyle/>
            <a:p>
              <a:endParaRPr lang="zh-CN" altLang="en-US"/>
            </a:p>
          </p:txBody>
        </p:sp>
        <p:sp>
          <p:nvSpPr>
            <p:cNvPr id="13349" name="Line 112"/>
            <p:cNvSpPr>
              <a:spLocks noChangeShapeType="1"/>
            </p:cNvSpPr>
            <p:nvPr/>
          </p:nvSpPr>
          <p:spPr bwMode="auto">
            <a:xfrm>
              <a:off x="3157" y="3398"/>
              <a:ext cx="765" cy="0"/>
            </a:xfrm>
            <a:prstGeom prst="line">
              <a:avLst/>
            </a:prstGeom>
            <a:noFill/>
            <a:ln w="38100">
              <a:solidFill>
                <a:srgbClr val="FF0000"/>
              </a:solidFill>
              <a:round/>
              <a:tailEnd type="triangle" w="med" len="med"/>
            </a:ln>
          </p:spPr>
          <p:txBody>
            <a:bodyPr/>
            <a:lstStyle/>
            <a:p>
              <a:endParaRPr lang="zh-CN" altLang="en-US"/>
            </a:p>
          </p:txBody>
        </p:sp>
        <p:sp>
          <p:nvSpPr>
            <p:cNvPr id="13350" name="Line 113"/>
            <p:cNvSpPr>
              <a:spLocks noChangeShapeType="1"/>
            </p:cNvSpPr>
            <p:nvPr/>
          </p:nvSpPr>
          <p:spPr bwMode="auto">
            <a:xfrm>
              <a:off x="3154" y="3630"/>
              <a:ext cx="773" cy="0"/>
            </a:xfrm>
            <a:prstGeom prst="line">
              <a:avLst/>
            </a:prstGeom>
            <a:noFill/>
            <a:ln w="38100">
              <a:solidFill>
                <a:srgbClr val="FF0000"/>
              </a:solidFill>
              <a:round/>
              <a:tailEnd type="triangle" w="med" len="med"/>
            </a:ln>
          </p:spPr>
          <p:txBody>
            <a:bodyPr/>
            <a:lstStyle/>
            <a:p>
              <a:endParaRPr lang="zh-CN" altLang="en-US"/>
            </a:p>
          </p:txBody>
        </p:sp>
        <p:sp>
          <p:nvSpPr>
            <p:cNvPr id="13351" name="Line 114"/>
            <p:cNvSpPr>
              <a:spLocks noChangeShapeType="1"/>
            </p:cNvSpPr>
            <p:nvPr/>
          </p:nvSpPr>
          <p:spPr bwMode="auto">
            <a:xfrm>
              <a:off x="3159" y="3692"/>
              <a:ext cx="761" cy="0"/>
            </a:xfrm>
            <a:prstGeom prst="line">
              <a:avLst/>
            </a:prstGeom>
            <a:noFill/>
            <a:ln w="38100">
              <a:solidFill>
                <a:srgbClr val="FF0000"/>
              </a:solidFill>
              <a:round/>
              <a:tailEnd type="triangle" w="med" len="med"/>
            </a:ln>
          </p:spPr>
          <p:txBody>
            <a:bodyPr/>
            <a:lstStyle/>
            <a:p>
              <a:endParaRPr lang="zh-CN" altLang="en-US"/>
            </a:p>
          </p:txBody>
        </p:sp>
        <p:sp>
          <p:nvSpPr>
            <p:cNvPr id="13352" name="Line 115"/>
            <p:cNvSpPr>
              <a:spLocks noChangeShapeType="1"/>
            </p:cNvSpPr>
            <p:nvPr/>
          </p:nvSpPr>
          <p:spPr bwMode="auto">
            <a:xfrm>
              <a:off x="3160" y="3567"/>
              <a:ext cx="765" cy="0"/>
            </a:xfrm>
            <a:prstGeom prst="line">
              <a:avLst/>
            </a:prstGeom>
            <a:noFill/>
            <a:ln w="38100">
              <a:solidFill>
                <a:srgbClr val="FF0000"/>
              </a:solidFill>
              <a:round/>
              <a:tailEnd type="triangle" w="med" len="med"/>
            </a:ln>
          </p:spPr>
          <p:txBody>
            <a:bodyPr/>
            <a:lstStyle/>
            <a:p>
              <a:endParaRPr lang="zh-CN" altLang="en-US"/>
            </a:p>
          </p:txBody>
        </p:sp>
        <p:sp>
          <p:nvSpPr>
            <p:cNvPr id="13353" name="Line 116"/>
            <p:cNvSpPr>
              <a:spLocks noChangeShapeType="1"/>
            </p:cNvSpPr>
            <p:nvPr/>
          </p:nvSpPr>
          <p:spPr bwMode="auto">
            <a:xfrm>
              <a:off x="3161" y="3813"/>
              <a:ext cx="773" cy="0"/>
            </a:xfrm>
            <a:prstGeom prst="line">
              <a:avLst/>
            </a:prstGeom>
            <a:noFill/>
            <a:ln w="38100">
              <a:solidFill>
                <a:srgbClr val="FF0000"/>
              </a:solidFill>
              <a:round/>
              <a:tailEnd type="triangle" w="med" len="med"/>
            </a:ln>
          </p:spPr>
          <p:txBody>
            <a:bodyPr/>
            <a:lstStyle/>
            <a:p>
              <a:endParaRPr lang="zh-CN" altLang="en-US"/>
            </a:p>
          </p:txBody>
        </p:sp>
        <p:sp>
          <p:nvSpPr>
            <p:cNvPr id="13354" name="Line 117"/>
            <p:cNvSpPr>
              <a:spLocks noChangeShapeType="1"/>
            </p:cNvSpPr>
            <p:nvPr/>
          </p:nvSpPr>
          <p:spPr bwMode="auto">
            <a:xfrm>
              <a:off x="3158" y="3883"/>
              <a:ext cx="761" cy="0"/>
            </a:xfrm>
            <a:prstGeom prst="line">
              <a:avLst/>
            </a:prstGeom>
            <a:noFill/>
            <a:ln w="38100">
              <a:solidFill>
                <a:srgbClr val="FF0000"/>
              </a:solidFill>
              <a:round/>
              <a:tailEnd type="triangle" w="med" len="med"/>
            </a:ln>
          </p:spPr>
          <p:txBody>
            <a:bodyPr/>
            <a:lstStyle/>
            <a:p>
              <a:endParaRPr lang="zh-CN" altLang="en-US"/>
            </a:p>
          </p:txBody>
        </p:sp>
        <p:sp>
          <p:nvSpPr>
            <p:cNvPr id="13355" name="Line 118"/>
            <p:cNvSpPr>
              <a:spLocks noChangeShapeType="1"/>
            </p:cNvSpPr>
            <p:nvPr/>
          </p:nvSpPr>
          <p:spPr bwMode="auto">
            <a:xfrm>
              <a:off x="3167" y="3750"/>
              <a:ext cx="750" cy="0"/>
            </a:xfrm>
            <a:prstGeom prst="line">
              <a:avLst/>
            </a:prstGeom>
            <a:noFill/>
            <a:ln w="38100">
              <a:solidFill>
                <a:srgbClr val="FF0000"/>
              </a:solidFill>
              <a:round/>
              <a:tailEnd type="triangle" w="med" len="med"/>
            </a:ln>
          </p:spPr>
          <p:txBody>
            <a:bodyPr/>
            <a:lstStyle/>
            <a:p>
              <a:endParaRPr lang="zh-CN" altLang="en-US"/>
            </a:p>
          </p:txBody>
        </p:sp>
        <p:sp>
          <p:nvSpPr>
            <p:cNvPr id="13356" name="Line 119"/>
            <p:cNvSpPr>
              <a:spLocks noChangeShapeType="1"/>
            </p:cNvSpPr>
            <p:nvPr/>
          </p:nvSpPr>
          <p:spPr bwMode="auto">
            <a:xfrm>
              <a:off x="3157" y="4016"/>
              <a:ext cx="773" cy="0"/>
            </a:xfrm>
            <a:prstGeom prst="line">
              <a:avLst/>
            </a:prstGeom>
            <a:noFill/>
            <a:ln w="38100">
              <a:solidFill>
                <a:srgbClr val="FF0000"/>
              </a:solidFill>
              <a:round/>
              <a:tailEnd type="triangle" w="med" len="med"/>
            </a:ln>
          </p:spPr>
          <p:txBody>
            <a:bodyPr/>
            <a:lstStyle/>
            <a:p>
              <a:endParaRPr lang="zh-CN" altLang="en-US"/>
            </a:p>
          </p:txBody>
        </p:sp>
        <p:sp>
          <p:nvSpPr>
            <p:cNvPr id="13357" name="Line 120"/>
            <p:cNvSpPr>
              <a:spLocks noChangeShapeType="1"/>
            </p:cNvSpPr>
            <p:nvPr/>
          </p:nvSpPr>
          <p:spPr bwMode="auto">
            <a:xfrm>
              <a:off x="3164" y="3938"/>
              <a:ext cx="773" cy="0"/>
            </a:xfrm>
            <a:prstGeom prst="line">
              <a:avLst/>
            </a:prstGeom>
            <a:noFill/>
            <a:ln w="38100">
              <a:solidFill>
                <a:srgbClr val="FF0000"/>
              </a:solidFill>
              <a:round/>
              <a:tailEnd type="triangle" w="med" len="med"/>
            </a:ln>
          </p:spPr>
          <p:txBody>
            <a:bodyPr/>
            <a:lstStyle/>
            <a:p>
              <a:endParaRPr lang="zh-CN" altLang="en-US"/>
            </a:p>
          </p:txBody>
        </p:sp>
      </p:grpSp>
      <p:grpSp>
        <p:nvGrpSpPr>
          <p:cNvPr id="15" name="Group 121"/>
          <p:cNvGrpSpPr/>
          <p:nvPr/>
        </p:nvGrpSpPr>
        <p:grpSpPr bwMode="auto">
          <a:xfrm>
            <a:off x="904875" y="5995988"/>
            <a:ext cx="7169150" cy="463550"/>
            <a:chOff x="570" y="3777"/>
            <a:chExt cx="4516" cy="292"/>
          </a:xfrm>
        </p:grpSpPr>
        <p:sp>
          <p:nvSpPr>
            <p:cNvPr id="13339" name="Text Box 122"/>
            <p:cNvSpPr txBox="1">
              <a:spLocks noChangeArrowheads="1"/>
            </p:cNvSpPr>
            <p:nvPr/>
          </p:nvSpPr>
          <p:spPr bwMode="auto">
            <a:xfrm>
              <a:off x="570" y="3777"/>
              <a:ext cx="986" cy="288"/>
            </a:xfrm>
            <a:prstGeom prst="rect">
              <a:avLst/>
            </a:prstGeom>
            <a:noFill/>
            <a:ln w="9525">
              <a:noFill/>
              <a:miter lim="800000"/>
            </a:ln>
          </p:spPr>
          <p:txBody>
            <a:bodyPr>
              <a:spAutoFit/>
            </a:bodyPr>
            <a:lstStyle/>
            <a:p>
              <a:r>
                <a:rPr lang="zh-CN" altLang="en-US" sz="2400" b="1">
                  <a:ea typeface="楷体_GB2312" pitchFamily="49" charset="-122"/>
                </a:rPr>
                <a:t>全反射镜</a:t>
              </a:r>
              <a:endParaRPr lang="zh-CN" altLang="en-US" sz="2400" b="1">
                <a:ea typeface="楷体_GB2312" pitchFamily="49" charset="-122"/>
              </a:endParaRPr>
            </a:p>
          </p:txBody>
        </p:sp>
        <p:sp>
          <p:nvSpPr>
            <p:cNvPr id="13340" name="Text Box 123"/>
            <p:cNvSpPr txBox="1">
              <a:spLocks noChangeArrowheads="1"/>
            </p:cNvSpPr>
            <p:nvPr/>
          </p:nvSpPr>
          <p:spPr bwMode="auto">
            <a:xfrm>
              <a:off x="3952" y="3781"/>
              <a:ext cx="1134" cy="288"/>
            </a:xfrm>
            <a:prstGeom prst="rect">
              <a:avLst/>
            </a:prstGeom>
            <a:noFill/>
            <a:ln w="9525">
              <a:noFill/>
              <a:miter lim="800000"/>
            </a:ln>
          </p:spPr>
          <p:txBody>
            <a:bodyPr>
              <a:spAutoFit/>
            </a:bodyPr>
            <a:lstStyle/>
            <a:p>
              <a:r>
                <a:rPr lang="zh-CN" altLang="en-US" sz="2400" b="1">
                  <a:ea typeface="楷体_GB2312" pitchFamily="49" charset="-122"/>
                </a:rPr>
                <a:t>部分反射镜</a:t>
              </a:r>
              <a:endParaRPr lang="zh-CN" altLang="en-US" sz="2400" b="1">
                <a:ea typeface="楷体_GB2312" pitchFamily="49" charset="-122"/>
              </a:endParaRPr>
            </a:p>
          </p:txBody>
        </p:sp>
      </p:grpSp>
      <p:sp>
        <p:nvSpPr>
          <p:cNvPr id="13335" name="Text Box 124"/>
          <p:cNvSpPr txBox="1">
            <a:spLocks noChangeArrowheads="1"/>
          </p:cNvSpPr>
          <p:nvPr/>
        </p:nvSpPr>
        <p:spPr bwMode="auto">
          <a:xfrm>
            <a:off x="6567488" y="855663"/>
            <a:ext cx="895350" cy="519112"/>
          </a:xfrm>
          <a:prstGeom prst="rect">
            <a:avLst/>
          </a:prstGeom>
          <a:solidFill>
            <a:srgbClr val="FFFF66"/>
          </a:solidFill>
          <a:ln w="9525" algn="ctr">
            <a:noFill/>
            <a:miter lim="800000"/>
          </a:ln>
        </p:spPr>
        <p:txBody>
          <a:bodyPr wrap="none">
            <a:spAutoFit/>
          </a:bodyPr>
          <a:lstStyle/>
          <a:p>
            <a:r>
              <a:rPr lang="zh-CN" altLang="en-US" sz="2800">
                <a:solidFill>
                  <a:srgbClr val="0A0A10"/>
                </a:solidFill>
                <a:ea typeface="楷体_GB2312" pitchFamily="49" charset="-122"/>
              </a:rPr>
              <a:t>激发</a:t>
            </a:r>
            <a:endParaRPr lang="zh-CN" altLang="en-US" sz="2800">
              <a:solidFill>
                <a:srgbClr val="0A0A10"/>
              </a:solidFill>
              <a:ea typeface="楷体_GB2312" pitchFamily="49" charset="-122"/>
            </a:endParaRPr>
          </a:p>
        </p:txBody>
      </p:sp>
      <p:sp>
        <p:nvSpPr>
          <p:cNvPr id="13336" name="Text Box 125"/>
          <p:cNvSpPr txBox="1">
            <a:spLocks noChangeArrowheads="1"/>
          </p:cNvSpPr>
          <p:nvPr/>
        </p:nvSpPr>
        <p:spPr bwMode="auto">
          <a:xfrm>
            <a:off x="6659563" y="3141663"/>
            <a:ext cx="895350" cy="519112"/>
          </a:xfrm>
          <a:prstGeom prst="rect">
            <a:avLst/>
          </a:prstGeom>
          <a:solidFill>
            <a:srgbClr val="FFFF66"/>
          </a:solidFill>
          <a:ln w="9525" algn="ctr">
            <a:noFill/>
            <a:miter lim="800000"/>
          </a:ln>
        </p:spPr>
        <p:txBody>
          <a:bodyPr wrap="none">
            <a:spAutoFit/>
          </a:bodyPr>
          <a:lstStyle/>
          <a:p>
            <a:r>
              <a:rPr lang="zh-CN" altLang="en-US" sz="2800">
                <a:solidFill>
                  <a:srgbClr val="0A0A10"/>
                </a:solidFill>
                <a:ea typeface="楷体_GB2312" pitchFamily="49" charset="-122"/>
              </a:rPr>
              <a:t>振荡</a:t>
            </a:r>
            <a:endParaRPr lang="zh-CN" altLang="en-US" sz="2800">
              <a:solidFill>
                <a:srgbClr val="0A0A10"/>
              </a:solidFill>
              <a:ea typeface="楷体_GB2312" pitchFamily="49" charset="-122"/>
            </a:endParaRPr>
          </a:p>
        </p:txBody>
      </p:sp>
      <p:sp>
        <p:nvSpPr>
          <p:cNvPr id="13337" name="Text Box 126"/>
          <p:cNvSpPr txBox="1">
            <a:spLocks noChangeArrowheads="1"/>
          </p:cNvSpPr>
          <p:nvPr/>
        </p:nvSpPr>
        <p:spPr bwMode="auto">
          <a:xfrm>
            <a:off x="6732588" y="5084763"/>
            <a:ext cx="895350" cy="519112"/>
          </a:xfrm>
          <a:prstGeom prst="rect">
            <a:avLst/>
          </a:prstGeom>
          <a:solidFill>
            <a:srgbClr val="FFFF66"/>
          </a:solidFill>
          <a:ln w="9525" algn="ctr">
            <a:noFill/>
            <a:miter lim="800000"/>
          </a:ln>
        </p:spPr>
        <p:txBody>
          <a:bodyPr wrap="none">
            <a:spAutoFit/>
          </a:bodyPr>
          <a:lstStyle/>
          <a:p>
            <a:r>
              <a:rPr lang="zh-CN" altLang="en-US" sz="2800">
                <a:solidFill>
                  <a:srgbClr val="0A0A10"/>
                </a:solidFill>
                <a:ea typeface="楷体_GB2312" pitchFamily="49" charset="-122"/>
              </a:rPr>
              <a:t>发光</a:t>
            </a:r>
            <a:endParaRPr lang="zh-CN" altLang="en-US" sz="2800">
              <a:solidFill>
                <a:srgbClr val="0A0A10"/>
              </a:solidFill>
              <a:ea typeface="楷体_GB2312" pitchFamily="49" charset="-122"/>
            </a:endParaRPr>
          </a:p>
        </p:txBody>
      </p:sp>
      <p:sp>
        <p:nvSpPr>
          <p:cNvPr id="13338" name="Text Box 127"/>
          <p:cNvSpPr txBox="1">
            <a:spLocks noChangeArrowheads="1"/>
          </p:cNvSpPr>
          <p:nvPr/>
        </p:nvSpPr>
        <p:spPr bwMode="auto">
          <a:xfrm>
            <a:off x="395288" y="1125538"/>
            <a:ext cx="647700" cy="3963987"/>
          </a:xfrm>
          <a:prstGeom prst="rect">
            <a:avLst/>
          </a:prstGeom>
          <a:noFill/>
          <a:ln w="28575">
            <a:solidFill>
              <a:schemeClr val="tx1"/>
            </a:solidFill>
            <a:miter lim="800000"/>
          </a:ln>
        </p:spPr>
        <p:txBody>
          <a:bodyPr>
            <a:spAutoFit/>
          </a:bodyPr>
          <a:lstStyle/>
          <a:p>
            <a:r>
              <a:rPr lang="zh-CN" altLang="en-US" sz="2800" b="1">
                <a:solidFill>
                  <a:srgbClr val="FFFF00"/>
                </a:solidFill>
                <a:ea typeface="楷体_GB2312" pitchFamily="49" charset="-122"/>
              </a:rPr>
              <a:t>激光产生的必要条件</a:t>
            </a:r>
            <a:endParaRPr lang="zh-CN" altLang="en-US" sz="2800" b="1">
              <a:solidFill>
                <a:srgbClr val="FFFF00"/>
              </a:solidFill>
              <a:ea typeface="楷体_GB2312" pitchFamily="49" charset="-122"/>
            </a:endParaRPr>
          </a:p>
        </p:txBody>
      </p:sp>
      <p:sp>
        <p:nvSpPr>
          <p:cNvPr id="130" name="页脚占位符 12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heckerboard(across)">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checkerboard(across)">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checkerboard(across)">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checkerboard(across)">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checkerboard(across)">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checkerboard(across)">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1"/>
          <p:cNvSpPr>
            <a:spLocks noGrp="1"/>
          </p:cNvSpPr>
          <p:nvPr>
            <p:ph type="dt" sz="quarter" idx="10"/>
          </p:nvPr>
        </p:nvSpPr>
        <p:spPr/>
        <p:txBody>
          <a:bodyPr/>
          <a:lstStyle/>
          <a:p>
            <a:pPr>
              <a:defRPr/>
            </a:pPr>
            <a:fld id="{89E69F10-BA49-482E-B75F-10FD199A4003}" type="datetime1">
              <a:rPr lang="zh-CN" altLang="en-US" smtClean="0"/>
            </a:fld>
            <a:endParaRPr lang="en-US" altLang="zh-CN"/>
          </a:p>
        </p:txBody>
      </p:sp>
      <p:sp>
        <p:nvSpPr>
          <p:cNvPr id="20" name="灯片编号占位符 3"/>
          <p:cNvSpPr>
            <a:spLocks noGrp="1"/>
          </p:cNvSpPr>
          <p:nvPr>
            <p:ph type="sldNum" sz="quarter" idx="12"/>
          </p:nvPr>
        </p:nvSpPr>
        <p:spPr/>
        <p:txBody>
          <a:bodyPr/>
          <a:lstStyle/>
          <a:p>
            <a:pPr>
              <a:defRPr/>
            </a:pPr>
            <a:fld id="{EE7389B4-C136-420C-938F-5B046EBB22ED}" type="slidenum">
              <a:rPr lang="en-US" altLang="zh-CN"/>
            </a:fld>
            <a:endParaRPr lang="en-US" altLang="zh-CN"/>
          </a:p>
        </p:txBody>
      </p:sp>
      <p:sp>
        <p:nvSpPr>
          <p:cNvPr id="54274" name="Text Box 2"/>
          <p:cNvSpPr txBox="1">
            <a:spLocks noChangeArrowheads="1"/>
          </p:cNvSpPr>
          <p:nvPr/>
        </p:nvSpPr>
        <p:spPr bwMode="auto">
          <a:xfrm>
            <a:off x="266700" y="461963"/>
            <a:ext cx="3756025" cy="519112"/>
          </a:xfrm>
          <a:prstGeom prst="rect">
            <a:avLst/>
          </a:prstGeom>
          <a:noFill/>
          <a:ln w="9525">
            <a:noFill/>
            <a:miter lim="800000"/>
          </a:ln>
        </p:spPr>
        <p:txBody>
          <a:bodyPr wrap="none">
            <a:spAutoFit/>
          </a:bodyPr>
          <a:lstStyle/>
          <a:p>
            <a:r>
              <a:rPr lang="zh-CN" altLang="en-US" sz="2800" b="1">
                <a:solidFill>
                  <a:srgbClr val="FFFF00"/>
                </a:solidFill>
                <a:ea typeface="楷体_GB2312" pitchFamily="49" charset="-122"/>
              </a:rPr>
              <a:t>总结：激光产生的条件</a:t>
            </a:r>
            <a:endParaRPr lang="zh-CN" altLang="en-US" sz="2800" b="1">
              <a:solidFill>
                <a:srgbClr val="FFFF00"/>
              </a:solidFill>
              <a:ea typeface="楷体_GB2312" pitchFamily="49" charset="-122"/>
            </a:endParaRPr>
          </a:p>
        </p:txBody>
      </p:sp>
      <p:grpSp>
        <p:nvGrpSpPr>
          <p:cNvPr id="2" name="Group 3"/>
          <p:cNvGrpSpPr/>
          <p:nvPr/>
        </p:nvGrpSpPr>
        <p:grpSpPr bwMode="auto">
          <a:xfrm>
            <a:off x="519113" y="1230313"/>
            <a:ext cx="4333875" cy="1651000"/>
            <a:chOff x="297" y="1836"/>
            <a:chExt cx="2730" cy="1040"/>
          </a:xfrm>
        </p:grpSpPr>
        <p:sp>
          <p:nvSpPr>
            <p:cNvPr id="74768" name="Text Box 4"/>
            <p:cNvSpPr txBox="1">
              <a:spLocks noChangeArrowheads="1"/>
            </p:cNvSpPr>
            <p:nvPr/>
          </p:nvSpPr>
          <p:spPr bwMode="auto">
            <a:xfrm>
              <a:off x="297" y="2192"/>
              <a:ext cx="589" cy="327"/>
            </a:xfrm>
            <a:prstGeom prst="rect">
              <a:avLst/>
            </a:prstGeom>
            <a:noFill/>
            <a:ln w="9525">
              <a:noFill/>
              <a:miter lim="800000"/>
            </a:ln>
          </p:spPr>
          <p:txBody>
            <a:bodyPr>
              <a:spAutoFit/>
            </a:bodyPr>
            <a:lstStyle/>
            <a:p>
              <a:r>
                <a:rPr lang="zh-CN" altLang="en-US" sz="2800" b="1">
                  <a:ea typeface="楷体_GB2312" pitchFamily="49" charset="-122"/>
                </a:rPr>
                <a:t>结构</a:t>
              </a:r>
              <a:endParaRPr lang="zh-CN" altLang="en-US" sz="2800" b="1">
                <a:ea typeface="楷体_GB2312" pitchFamily="49" charset="-122"/>
              </a:endParaRPr>
            </a:p>
          </p:txBody>
        </p:sp>
        <p:sp>
          <p:nvSpPr>
            <p:cNvPr id="74769" name="AutoShape 5"/>
            <p:cNvSpPr/>
            <p:nvPr/>
          </p:nvSpPr>
          <p:spPr bwMode="auto">
            <a:xfrm>
              <a:off x="910" y="1878"/>
              <a:ext cx="63" cy="988"/>
            </a:xfrm>
            <a:prstGeom prst="leftBrace">
              <a:avLst>
                <a:gd name="adj1" fmla="val 130688"/>
                <a:gd name="adj2" fmla="val 50000"/>
              </a:avLst>
            </a:prstGeom>
            <a:noFill/>
            <a:ln w="19050">
              <a:solidFill>
                <a:schemeClr val="tx1"/>
              </a:solidFill>
              <a:round/>
            </a:ln>
          </p:spPr>
          <p:txBody>
            <a:bodyPr wrap="none" anchor="ctr"/>
            <a:lstStyle/>
            <a:p>
              <a:endParaRPr lang="zh-CN" altLang="en-US"/>
            </a:p>
          </p:txBody>
        </p:sp>
        <p:sp>
          <p:nvSpPr>
            <p:cNvPr id="74770" name="Text Box 6"/>
            <p:cNvSpPr txBox="1">
              <a:spLocks noChangeArrowheads="1"/>
            </p:cNvSpPr>
            <p:nvPr/>
          </p:nvSpPr>
          <p:spPr bwMode="auto">
            <a:xfrm>
              <a:off x="982" y="1836"/>
              <a:ext cx="1274" cy="288"/>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激光工作物质</a:t>
              </a:r>
              <a:endParaRPr lang="zh-CN" altLang="en-US" sz="2400" b="1">
                <a:solidFill>
                  <a:srgbClr val="FFFF00"/>
                </a:solidFill>
                <a:ea typeface="楷体_GB2312" pitchFamily="49" charset="-122"/>
              </a:endParaRPr>
            </a:p>
          </p:txBody>
        </p:sp>
        <p:sp>
          <p:nvSpPr>
            <p:cNvPr id="74771" name="Text Box 7"/>
            <p:cNvSpPr txBox="1">
              <a:spLocks noChangeArrowheads="1"/>
            </p:cNvSpPr>
            <p:nvPr/>
          </p:nvSpPr>
          <p:spPr bwMode="auto">
            <a:xfrm>
              <a:off x="981" y="2203"/>
              <a:ext cx="2046" cy="288"/>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外界激励源（泵浦源）</a:t>
              </a:r>
              <a:endParaRPr lang="zh-CN" altLang="en-US" sz="2400" b="1">
                <a:solidFill>
                  <a:srgbClr val="FFFF00"/>
                </a:solidFill>
                <a:ea typeface="楷体_GB2312" pitchFamily="49" charset="-122"/>
              </a:endParaRPr>
            </a:p>
          </p:txBody>
        </p:sp>
        <p:sp>
          <p:nvSpPr>
            <p:cNvPr id="74772" name="Text Box 8"/>
            <p:cNvSpPr txBox="1">
              <a:spLocks noChangeArrowheads="1"/>
            </p:cNvSpPr>
            <p:nvPr/>
          </p:nvSpPr>
          <p:spPr bwMode="auto">
            <a:xfrm>
              <a:off x="979" y="2588"/>
              <a:ext cx="1081" cy="288"/>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光学谐振腔</a:t>
              </a:r>
              <a:endParaRPr lang="zh-CN" altLang="en-US" sz="2400" b="1">
                <a:solidFill>
                  <a:srgbClr val="FFFF00"/>
                </a:solidFill>
                <a:ea typeface="楷体_GB2312" pitchFamily="49" charset="-122"/>
              </a:endParaRPr>
            </a:p>
          </p:txBody>
        </p:sp>
      </p:grpSp>
      <p:grpSp>
        <p:nvGrpSpPr>
          <p:cNvPr id="4" name="Group 14"/>
          <p:cNvGrpSpPr/>
          <p:nvPr/>
        </p:nvGrpSpPr>
        <p:grpSpPr bwMode="auto">
          <a:xfrm>
            <a:off x="250825" y="3276600"/>
            <a:ext cx="8758238" cy="1143000"/>
            <a:chOff x="113" y="3125"/>
            <a:chExt cx="5517" cy="720"/>
          </a:xfrm>
        </p:grpSpPr>
        <p:sp>
          <p:nvSpPr>
            <p:cNvPr id="74760" name="Text Box 15"/>
            <p:cNvSpPr txBox="1">
              <a:spLocks noChangeArrowheads="1"/>
            </p:cNvSpPr>
            <p:nvPr/>
          </p:nvSpPr>
          <p:spPr bwMode="auto">
            <a:xfrm>
              <a:off x="113" y="3315"/>
              <a:ext cx="1012" cy="327"/>
            </a:xfrm>
            <a:prstGeom prst="rect">
              <a:avLst/>
            </a:prstGeom>
            <a:noFill/>
            <a:ln w="9525">
              <a:noFill/>
              <a:miter lim="800000"/>
            </a:ln>
          </p:spPr>
          <p:txBody>
            <a:bodyPr wrap="none">
              <a:spAutoFit/>
            </a:bodyPr>
            <a:lstStyle/>
            <a:p>
              <a:r>
                <a:rPr lang="zh-CN" altLang="en-US" sz="2800" b="1">
                  <a:ea typeface="楷体_GB2312" pitchFamily="49" charset="-122"/>
                </a:rPr>
                <a:t>基本条件</a:t>
              </a:r>
              <a:endParaRPr lang="zh-CN" altLang="en-US" sz="2800" b="1">
                <a:ea typeface="楷体_GB2312" pitchFamily="49" charset="-122"/>
              </a:endParaRPr>
            </a:p>
          </p:txBody>
        </p:sp>
        <p:sp>
          <p:nvSpPr>
            <p:cNvPr id="74761" name="AutoShape 16"/>
            <p:cNvSpPr/>
            <p:nvPr/>
          </p:nvSpPr>
          <p:spPr bwMode="auto">
            <a:xfrm>
              <a:off x="1163" y="3136"/>
              <a:ext cx="63" cy="699"/>
            </a:xfrm>
            <a:prstGeom prst="leftBrace">
              <a:avLst>
                <a:gd name="adj1" fmla="val 92460"/>
                <a:gd name="adj2" fmla="val 50000"/>
              </a:avLst>
            </a:prstGeom>
            <a:noFill/>
            <a:ln w="19050">
              <a:solidFill>
                <a:schemeClr val="tx1"/>
              </a:solidFill>
              <a:round/>
            </a:ln>
          </p:spPr>
          <p:txBody>
            <a:bodyPr wrap="none" anchor="ctr"/>
            <a:lstStyle/>
            <a:p>
              <a:endParaRPr lang="zh-CN" altLang="en-US"/>
            </a:p>
          </p:txBody>
        </p:sp>
        <p:sp>
          <p:nvSpPr>
            <p:cNvPr id="74762" name="Text Box 17"/>
            <p:cNvSpPr txBox="1">
              <a:spLocks noChangeArrowheads="1"/>
            </p:cNvSpPr>
            <p:nvPr/>
          </p:nvSpPr>
          <p:spPr bwMode="auto">
            <a:xfrm>
              <a:off x="1226" y="3125"/>
              <a:ext cx="3622" cy="291"/>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粒子数反转</a:t>
              </a:r>
              <a:r>
                <a:rPr lang="en-US" altLang="zh-CN" sz="2400" b="1">
                  <a:solidFill>
                    <a:srgbClr val="FFFF99"/>
                  </a:solidFill>
                  <a:ea typeface="楷体_GB2312" pitchFamily="49" charset="-122"/>
                </a:rPr>
                <a:t>——</a:t>
              </a:r>
              <a:r>
                <a:rPr lang="zh-CN" altLang="en-US" sz="2400" b="1">
                  <a:solidFill>
                    <a:srgbClr val="FFFF99"/>
                  </a:solidFill>
                  <a:ea typeface="楷体_GB2312" pitchFamily="49" charset="-122"/>
                </a:rPr>
                <a:t>内在依据（决定性作用）</a:t>
              </a:r>
              <a:endParaRPr lang="zh-CN" altLang="en-US" sz="2400" b="1">
                <a:solidFill>
                  <a:srgbClr val="FFFF99"/>
                </a:solidFill>
                <a:ea typeface="楷体_GB2312" pitchFamily="49" charset="-122"/>
              </a:endParaRPr>
            </a:p>
          </p:txBody>
        </p:sp>
        <p:sp>
          <p:nvSpPr>
            <p:cNvPr id="74763" name="Text Box 18"/>
            <p:cNvSpPr txBox="1">
              <a:spLocks noChangeArrowheads="1"/>
            </p:cNvSpPr>
            <p:nvPr/>
          </p:nvSpPr>
          <p:spPr bwMode="auto">
            <a:xfrm>
              <a:off x="1228" y="3554"/>
              <a:ext cx="4402" cy="291"/>
            </a:xfrm>
            <a:prstGeom prst="rect">
              <a:avLst/>
            </a:prstGeom>
            <a:noFill/>
            <a:ln w="9525">
              <a:noFill/>
              <a:miter lim="800000"/>
            </a:ln>
          </p:spPr>
          <p:txBody>
            <a:bodyPr wrap="none">
              <a:spAutoFit/>
            </a:bodyPr>
            <a:lstStyle/>
            <a:p>
              <a:r>
                <a:rPr lang="zh-CN" altLang="en-US" sz="2400" b="1">
                  <a:solidFill>
                    <a:srgbClr val="FFFF00"/>
                  </a:solidFill>
                  <a:ea typeface="楷体_GB2312" pitchFamily="49" charset="-122"/>
                </a:rPr>
                <a:t>光学谐振腔</a:t>
              </a:r>
              <a:r>
                <a:rPr lang="en-US" altLang="zh-CN" sz="2400" b="1">
                  <a:solidFill>
                    <a:srgbClr val="FFFF99"/>
                  </a:solidFill>
                  <a:ea typeface="楷体_GB2312" pitchFamily="49" charset="-122"/>
                </a:rPr>
                <a:t>——</a:t>
              </a:r>
              <a:r>
                <a:rPr lang="zh-CN" altLang="en-US" sz="2400" b="1">
                  <a:solidFill>
                    <a:srgbClr val="FFFF99"/>
                  </a:solidFill>
                  <a:ea typeface="楷体_GB2312" pitchFamily="49" charset="-122"/>
                </a:rPr>
                <a:t>外部条件（强烈影响激光束特性）</a:t>
              </a:r>
              <a:endParaRPr lang="zh-CN" altLang="en-US" sz="2400" b="1">
                <a:solidFill>
                  <a:srgbClr val="FFFF99"/>
                </a:solidFill>
                <a:ea typeface="楷体_GB2312" pitchFamily="49" charset="-122"/>
              </a:endParaRPr>
            </a:p>
          </p:txBody>
        </p:sp>
      </p:grpSp>
      <p:sp>
        <p:nvSpPr>
          <p:cNvPr id="21" name="页脚占位符 20"/>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blinds(horizontal)">
                                      <p:cBhvr>
                                        <p:cTn id="7" dur="500"/>
                                        <p:tgtEl>
                                          <p:spTgt spid="5427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00439D52-AFEB-4039-9F9B-E830D9A422C2}" type="datetime1">
              <a:rPr lang="zh-CN" altLang="en-US" smtClean="0"/>
            </a:fld>
            <a:endParaRPr lang="en-US" altLang="zh-CN"/>
          </a:p>
        </p:txBody>
      </p:sp>
      <p:sp>
        <p:nvSpPr>
          <p:cNvPr id="9" name="灯片编号占位符 3"/>
          <p:cNvSpPr>
            <a:spLocks noGrp="1"/>
          </p:cNvSpPr>
          <p:nvPr>
            <p:ph type="sldNum" sz="quarter" idx="12"/>
          </p:nvPr>
        </p:nvSpPr>
        <p:spPr/>
        <p:txBody>
          <a:bodyPr/>
          <a:lstStyle/>
          <a:p>
            <a:pPr>
              <a:defRPr/>
            </a:pPr>
            <a:fld id="{BDE3350F-1513-4C8B-8CF2-B1B8FC6D875E}" type="slidenum">
              <a:rPr lang="en-US" altLang="zh-CN"/>
            </a:fld>
            <a:endParaRPr lang="en-US" altLang="zh-CN"/>
          </a:p>
        </p:txBody>
      </p:sp>
      <p:sp>
        <p:nvSpPr>
          <p:cNvPr id="55298" name="Text Box 2"/>
          <p:cNvSpPr txBox="1">
            <a:spLocks noChangeArrowheads="1"/>
          </p:cNvSpPr>
          <p:nvPr/>
        </p:nvSpPr>
        <p:spPr bwMode="auto">
          <a:xfrm>
            <a:off x="395288" y="1125220"/>
            <a:ext cx="1885950" cy="457200"/>
          </a:xfrm>
          <a:prstGeom prst="rect">
            <a:avLst/>
          </a:prstGeom>
          <a:solidFill>
            <a:srgbClr val="CCFFFF"/>
          </a:solidFill>
          <a:ln w="38100">
            <a:noFill/>
            <a:miter lim="800000"/>
          </a:ln>
          <a:effectLst>
            <a:outerShdw dist="107763" dir="13500000" algn="ctr" rotWithShape="0">
              <a:schemeClr val="bg2"/>
            </a:outerShdw>
          </a:effectLst>
        </p:spPr>
        <p:txBody>
          <a:bodyPr>
            <a:spAutoFit/>
          </a:bodyPr>
          <a:lstStyle/>
          <a:p>
            <a:pPr>
              <a:defRPr/>
            </a:pPr>
            <a:r>
              <a:rPr kumimoji="1" lang="en-US" altLang="zh-CN" sz="2400" b="1" dirty="0">
                <a:solidFill>
                  <a:srgbClr val="CC0000"/>
                </a:solidFill>
                <a:latin typeface="楷体_GB2312" pitchFamily="49" charset="-122"/>
                <a:ea typeface="楷体_GB2312" pitchFamily="49" charset="-122"/>
              </a:rPr>
              <a:t>1.</a:t>
            </a:r>
            <a:r>
              <a:rPr kumimoji="1" lang="zh-CN" altLang="en-US" sz="2400" b="1" dirty="0">
                <a:solidFill>
                  <a:srgbClr val="CC0000"/>
                </a:solidFill>
                <a:latin typeface="楷体_GB2312" pitchFamily="49" charset="-122"/>
                <a:ea typeface="楷体_GB2312" pitchFamily="49" charset="-122"/>
              </a:rPr>
              <a:t>单色性好</a:t>
            </a:r>
            <a:endParaRPr kumimoji="1" lang="zh-CN" altLang="en-US" sz="2400" b="1" dirty="0">
              <a:solidFill>
                <a:srgbClr val="CC0000"/>
              </a:solidFill>
              <a:latin typeface="楷体_GB2312" pitchFamily="49" charset="-122"/>
              <a:ea typeface="楷体_GB2312" pitchFamily="49" charset="-122"/>
            </a:endParaRPr>
          </a:p>
        </p:txBody>
      </p:sp>
      <p:sp>
        <p:nvSpPr>
          <p:cNvPr id="14343" name="Text Box 3"/>
          <p:cNvSpPr txBox="1">
            <a:spLocks noChangeArrowheads="1"/>
          </p:cNvSpPr>
          <p:nvPr/>
        </p:nvSpPr>
        <p:spPr bwMode="auto">
          <a:xfrm>
            <a:off x="395288" y="332740"/>
            <a:ext cx="4058285" cy="583565"/>
          </a:xfrm>
          <a:prstGeom prst="rect">
            <a:avLst/>
          </a:prstGeom>
          <a:noFill/>
          <a:ln w="9525">
            <a:noFill/>
            <a:miter lim="800000"/>
          </a:ln>
        </p:spPr>
        <p:txBody>
          <a:bodyPr wrap="none">
            <a:spAutoFit/>
          </a:bodyPr>
          <a:lstStyle/>
          <a:p>
            <a:r>
              <a:rPr lang="en-US" altLang="zh-CN" sz="3200" b="1">
                <a:solidFill>
                  <a:srgbClr val="FFFF00"/>
                </a:solidFill>
                <a:ea typeface="楷体_GB2312" pitchFamily="49" charset="-122"/>
              </a:rPr>
              <a:t>§2.2.2 </a:t>
            </a:r>
            <a:r>
              <a:rPr lang="zh-CN" altLang="en-US" sz="3200" b="1">
                <a:solidFill>
                  <a:srgbClr val="FFFF00"/>
                </a:solidFill>
              </a:rPr>
              <a:t>激光束的特点</a:t>
            </a:r>
            <a:endParaRPr lang="zh-CN" altLang="en-US" sz="3200" b="1">
              <a:solidFill>
                <a:srgbClr val="FFFF00"/>
              </a:solidFill>
            </a:endParaRPr>
          </a:p>
        </p:txBody>
      </p:sp>
      <p:grpSp>
        <p:nvGrpSpPr>
          <p:cNvPr id="2" name="Group 4"/>
          <p:cNvGrpSpPr/>
          <p:nvPr/>
        </p:nvGrpSpPr>
        <p:grpSpPr bwMode="auto">
          <a:xfrm>
            <a:off x="900113" y="3284538"/>
            <a:ext cx="7548562" cy="2578100"/>
            <a:chOff x="612" y="2205"/>
            <a:chExt cx="4755" cy="1624"/>
          </a:xfrm>
        </p:grpSpPr>
        <p:graphicFrame>
          <p:nvGraphicFramePr>
            <p:cNvPr id="14338" name="Object 5"/>
            <p:cNvGraphicFramePr>
              <a:graphicFrameLocks noChangeAspect="1"/>
            </p:cNvGraphicFramePr>
            <p:nvPr/>
          </p:nvGraphicFramePr>
          <p:xfrm>
            <a:off x="612" y="2205"/>
            <a:ext cx="2335" cy="1624"/>
          </p:xfrm>
          <a:graphic>
            <a:graphicData uri="http://schemas.openxmlformats.org/presentationml/2006/ole">
              <mc:AlternateContent xmlns:mc="http://schemas.openxmlformats.org/markup-compatibility/2006">
                <mc:Choice xmlns:v="urn:schemas-microsoft-com:vml" Requires="v">
                  <p:oleObj spid="_x0000_s15361" name="位图图像" r:id="rId1" imgW="2028825" imgH="1409700" progId="Paint.Picture">
                    <p:embed/>
                  </p:oleObj>
                </mc:Choice>
                <mc:Fallback>
                  <p:oleObj name="位图图像" r:id="rId1" imgW="2028825" imgH="1409700" progId="Paint.Picture">
                    <p:embed/>
                    <p:pic>
                      <p:nvPicPr>
                        <p:cNvPr id="0" name="Object 5"/>
                        <p:cNvPicPr>
                          <a:picLocks noChangeAspect="1"/>
                        </p:cNvPicPr>
                        <p:nvPr/>
                      </p:nvPicPr>
                      <p:blipFill>
                        <a:blip r:embed="rId2"/>
                        <a:stretch>
                          <a:fillRect/>
                        </a:stretch>
                      </p:blipFill>
                      <p:spPr>
                        <a:xfrm>
                          <a:off x="612" y="2205"/>
                          <a:ext cx="2335" cy="1624"/>
                        </a:xfrm>
                        <a:prstGeom prst="rect">
                          <a:avLst/>
                        </a:prstGeom>
                        <a:noFill/>
                        <a:ln w="9525">
                          <a:noFill/>
                        </a:ln>
                      </p:spPr>
                    </p:pic>
                  </p:oleObj>
                </mc:Fallback>
              </mc:AlternateContent>
            </a:graphicData>
          </a:graphic>
        </p:graphicFrame>
        <p:graphicFrame>
          <p:nvGraphicFramePr>
            <p:cNvPr id="14339" name="Object 6"/>
            <p:cNvGraphicFramePr>
              <a:graphicFrameLocks noChangeAspect="1"/>
            </p:cNvGraphicFramePr>
            <p:nvPr/>
          </p:nvGraphicFramePr>
          <p:xfrm>
            <a:off x="2979" y="2206"/>
            <a:ext cx="2388" cy="1618"/>
          </p:xfrm>
          <a:graphic>
            <a:graphicData uri="http://schemas.openxmlformats.org/presentationml/2006/ole">
              <mc:AlternateContent xmlns:mc="http://schemas.openxmlformats.org/markup-compatibility/2006">
                <mc:Choice xmlns:v="urn:schemas-microsoft-com:vml" Requires="v">
                  <p:oleObj spid="_x0000_s15362" name="位图图像" r:id="rId3" imgW="2066925" imgH="1400175" progId="Paint.Picture">
                    <p:embed/>
                  </p:oleObj>
                </mc:Choice>
                <mc:Fallback>
                  <p:oleObj name="位图图像" r:id="rId3" imgW="2066925" imgH="1400175" progId="Paint.Picture">
                    <p:embed/>
                    <p:pic>
                      <p:nvPicPr>
                        <p:cNvPr id="0" name="Object 6"/>
                        <p:cNvPicPr>
                          <a:picLocks noChangeAspect="1"/>
                        </p:cNvPicPr>
                        <p:nvPr/>
                      </p:nvPicPr>
                      <p:blipFill>
                        <a:blip r:embed="rId4"/>
                        <a:stretch>
                          <a:fillRect/>
                        </a:stretch>
                      </p:blipFill>
                      <p:spPr>
                        <a:xfrm>
                          <a:off x="2979" y="2206"/>
                          <a:ext cx="2388" cy="1618"/>
                        </a:xfrm>
                        <a:prstGeom prst="rect">
                          <a:avLst/>
                        </a:prstGeom>
                        <a:noFill/>
                        <a:ln w="9525">
                          <a:noFill/>
                        </a:ln>
                      </p:spPr>
                    </p:pic>
                  </p:oleObj>
                </mc:Fallback>
              </mc:AlternateContent>
            </a:graphicData>
          </a:graphic>
        </p:graphicFrame>
      </p:grpSp>
      <p:sp>
        <p:nvSpPr>
          <p:cNvPr id="14345" name="Text Box 7"/>
          <p:cNvSpPr txBox="1">
            <a:spLocks noChangeArrowheads="1"/>
          </p:cNvSpPr>
          <p:nvPr/>
        </p:nvSpPr>
        <p:spPr bwMode="auto">
          <a:xfrm>
            <a:off x="571500" y="1714500"/>
            <a:ext cx="8107363" cy="954088"/>
          </a:xfrm>
          <a:prstGeom prst="rect">
            <a:avLst/>
          </a:prstGeom>
          <a:noFill/>
          <a:ln w="9525" algn="ctr">
            <a:noFill/>
            <a:miter lim="800000"/>
          </a:ln>
        </p:spPr>
        <p:txBody>
          <a:bodyPr wrap="none">
            <a:spAutoFit/>
          </a:bodyPr>
          <a:lstStyle/>
          <a:p>
            <a:r>
              <a:rPr lang="zh-CN" altLang="en-US" sz="2800" b="1">
                <a:ea typeface="楷体_GB2312" pitchFamily="49" charset="-122"/>
              </a:rPr>
              <a:t>目前激光输出线宽最小可达</a:t>
            </a:r>
            <a:r>
              <a:rPr lang="en-US" altLang="zh-CN" sz="2800" b="1">
                <a:ea typeface="楷体_GB2312" pitchFamily="49" charset="-122"/>
              </a:rPr>
              <a:t>10</a:t>
            </a:r>
            <a:r>
              <a:rPr lang="en-US" altLang="zh-CN" sz="2800" b="1" baseline="30000">
                <a:ea typeface="楷体_GB2312" pitchFamily="49" charset="-122"/>
              </a:rPr>
              <a:t>-8</a:t>
            </a:r>
            <a:r>
              <a:rPr lang="en-US" altLang="zh-CN" sz="2800" b="1">
                <a:ea typeface="楷体_GB2312" pitchFamily="49" charset="-122"/>
              </a:rPr>
              <a:t>nm</a:t>
            </a:r>
            <a:r>
              <a:rPr lang="zh-CN" altLang="en-US" sz="2800" b="1">
                <a:solidFill>
                  <a:schemeClr val="tx2"/>
                </a:solidFill>
                <a:ea typeface="楷体_GB2312" pitchFamily="49" charset="-122"/>
              </a:rPr>
              <a:t>，</a:t>
            </a:r>
            <a:endParaRPr lang="en-US" altLang="zh-CN" sz="2800" b="1">
              <a:solidFill>
                <a:schemeClr val="tx2"/>
              </a:solidFill>
              <a:ea typeface="楷体_GB2312" pitchFamily="49" charset="-122"/>
            </a:endParaRPr>
          </a:p>
          <a:p>
            <a:r>
              <a:rPr lang="zh-CN" altLang="en-US" sz="2800"/>
              <a:t>在光纤通信中，目前商用光源的激光线宽为</a:t>
            </a:r>
            <a:r>
              <a:rPr lang="en-US" altLang="zh-CN" sz="2800"/>
              <a:t>0.2 nm</a:t>
            </a:r>
            <a:endParaRPr lang="en-US" altLang="zh-CN" sz="2800" b="1">
              <a:solidFill>
                <a:schemeClr val="tx2"/>
              </a:solidFill>
              <a:ea typeface="楷体_GB2312" pitchFamily="49" charset="-122"/>
            </a:endParaRPr>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40935C00-6093-476C-B1AB-658E5FF69FF0}" type="datetime1">
              <a:rPr lang="zh-CN" altLang="en-US" smtClean="0"/>
            </a:fld>
            <a:endParaRPr lang="en-US" altLang="zh-CN"/>
          </a:p>
        </p:txBody>
      </p:sp>
      <p:sp>
        <p:nvSpPr>
          <p:cNvPr id="7" name="灯片编号占位符 3"/>
          <p:cNvSpPr>
            <a:spLocks noGrp="1"/>
          </p:cNvSpPr>
          <p:nvPr>
            <p:ph type="sldNum" sz="quarter" idx="12"/>
          </p:nvPr>
        </p:nvSpPr>
        <p:spPr/>
        <p:txBody>
          <a:bodyPr/>
          <a:lstStyle/>
          <a:p>
            <a:pPr>
              <a:defRPr/>
            </a:pPr>
            <a:fld id="{A4705710-A178-43D9-944C-475176944844}" type="slidenum">
              <a:rPr lang="en-US" altLang="zh-CN"/>
            </a:fld>
            <a:endParaRPr lang="en-US" altLang="zh-CN"/>
          </a:p>
        </p:txBody>
      </p:sp>
      <p:sp>
        <p:nvSpPr>
          <p:cNvPr id="56322" name="Text Box 2"/>
          <p:cNvSpPr txBox="1">
            <a:spLocks noChangeArrowheads="1"/>
          </p:cNvSpPr>
          <p:nvPr/>
        </p:nvSpPr>
        <p:spPr bwMode="auto">
          <a:xfrm>
            <a:off x="684213" y="1341438"/>
            <a:ext cx="5414962" cy="457200"/>
          </a:xfrm>
          <a:prstGeom prst="rect">
            <a:avLst/>
          </a:prstGeom>
          <a:noFill/>
          <a:ln w="9525">
            <a:noFill/>
            <a:miter lim="800000"/>
          </a:ln>
        </p:spPr>
        <p:txBody>
          <a:bodyPr>
            <a:spAutoFit/>
          </a:bodyPr>
          <a:lstStyle/>
          <a:p>
            <a:pPr>
              <a:spcBef>
                <a:spcPct val="50000"/>
              </a:spcBef>
            </a:pPr>
            <a:r>
              <a:rPr kumimoji="1" lang="zh-CN" altLang="en-US" sz="2400" b="1">
                <a:solidFill>
                  <a:srgbClr val="FFFF99"/>
                </a:solidFill>
                <a:latin typeface="楷体_GB2312" pitchFamily="49" charset="-122"/>
                <a:ea typeface="楷体_GB2312" pitchFamily="49" charset="-122"/>
              </a:rPr>
              <a:t>不沿谐振腔轴线的光，将从腔内逸出。</a:t>
            </a:r>
            <a:endParaRPr kumimoji="1" lang="zh-CN" altLang="en-US" sz="2400" b="1">
              <a:solidFill>
                <a:srgbClr val="FFFF99"/>
              </a:solidFill>
              <a:latin typeface="楷体_GB2312" pitchFamily="49" charset="-122"/>
              <a:ea typeface="楷体_GB2312" pitchFamily="49" charset="-122"/>
            </a:endParaRPr>
          </a:p>
        </p:txBody>
      </p:sp>
      <p:sp>
        <p:nvSpPr>
          <p:cNvPr id="56323" name="Text Box 3"/>
          <p:cNvSpPr txBox="1">
            <a:spLocks noChangeArrowheads="1"/>
          </p:cNvSpPr>
          <p:nvPr/>
        </p:nvSpPr>
        <p:spPr bwMode="auto">
          <a:xfrm>
            <a:off x="250825" y="476250"/>
            <a:ext cx="1911350" cy="457200"/>
          </a:xfrm>
          <a:prstGeom prst="rect">
            <a:avLst/>
          </a:prstGeom>
          <a:solidFill>
            <a:srgbClr val="CCFFFF"/>
          </a:solidFill>
          <a:ln w="38100">
            <a:noFill/>
            <a:miter lim="800000"/>
          </a:ln>
          <a:effectLst>
            <a:outerShdw dist="107763" dir="13500000" algn="ctr" rotWithShape="0">
              <a:schemeClr val="bg2"/>
            </a:outerShdw>
          </a:effectLst>
        </p:spPr>
        <p:txBody>
          <a:bodyPr>
            <a:spAutoFit/>
          </a:bodyPr>
          <a:lstStyle/>
          <a:p>
            <a:pPr>
              <a:defRPr/>
            </a:pPr>
            <a:r>
              <a:rPr kumimoji="1" lang="en-US" altLang="zh-CN" sz="2400" b="1" dirty="0">
                <a:solidFill>
                  <a:srgbClr val="C00000"/>
                </a:solidFill>
                <a:latin typeface="楷体_GB2312" pitchFamily="49" charset="-122"/>
                <a:ea typeface="楷体_GB2312" pitchFamily="49" charset="-122"/>
              </a:rPr>
              <a:t>2.</a:t>
            </a:r>
            <a:r>
              <a:rPr kumimoji="1" lang="zh-CN" altLang="en-US" sz="2400" b="1" dirty="0">
                <a:solidFill>
                  <a:srgbClr val="C00000"/>
                </a:solidFill>
                <a:latin typeface="楷体_GB2312" pitchFamily="49" charset="-122"/>
                <a:ea typeface="楷体_GB2312" pitchFamily="49" charset="-122"/>
              </a:rPr>
              <a:t>方向性好</a:t>
            </a:r>
            <a:endParaRPr kumimoji="1" lang="zh-CN" altLang="en-US" sz="2400" b="1" dirty="0">
              <a:solidFill>
                <a:srgbClr val="C00000"/>
              </a:solidFill>
              <a:latin typeface="楷体_GB2312" pitchFamily="49" charset="-122"/>
              <a:ea typeface="楷体_GB2312" pitchFamily="49" charset="-122"/>
            </a:endParaRPr>
          </a:p>
        </p:txBody>
      </p:sp>
      <p:pic>
        <p:nvPicPr>
          <p:cNvPr id="75782" name="Picture 4"/>
          <p:cNvPicPr>
            <a:picLocks noChangeAspect="1" noChangeArrowheads="1"/>
          </p:cNvPicPr>
          <p:nvPr/>
        </p:nvPicPr>
        <p:blipFill>
          <a:blip r:embed="rId1" cstate="print"/>
          <a:srcRect/>
          <a:stretch>
            <a:fillRect/>
          </a:stretch>
        </p:blipFill>
        <p:spPr bwMode="auto">
          <a:xfrm>
            <a:off x="971550" y="2205038"/>
            <a:ext cx="6569075" cy="1689100"/>
          </a:xfrm>
          <a:prstGeom prst="rect">
            <a:avLst/>
          </a:prstGeom>
          <a:noFill/>
          <a:ln w="9525">
            <a:noFill/>
            <a:miter lim="800000"/>
            <a:headEnd/>
            <a:tailEnd/>
          </a:ln>
        </p:spPr>
      </p:pic>
      <p:sp>
        <p:nvSpPr>
          <p:cNvPr id="75783" name="Rectangle 5"/>
          <p:cNvSpPr>
            <a:spLocks noChangeArrowheads="1"/>
          </p:cNvSpPr>
          <p:nvPr/>
        </p:nvSpPr>
        <p:spPr bwMode="auto">
          <a:xfrm>
            <a:off x="827088" y="4724400"/>
            <a:ext cx="7596187" cy="946150"/>
          </a:xfrm>
          <a:prstGeom prst="rect">
            <a:avLst/>
          </a:prstGeom>
          <a:noFill/>
          <a:ln w="9525" algn="ctr">
            <a:noFill/>
            <a:miter lim="800000"/>
          </a:ln>
        </p:spPr>
        <p:txBody>
          <a:bodyPr>
            <a:spAutoFit/>
          </a:bodyPr>
          <a:lstStyle/>
          <a:p>
            <a:r>
              <a:rPr lang="zh-CN" altLang="en-US" sz="2800" b="1">
                <a:solidFill>
                  <a:srgbClr val="FFFF99"/>
                </a:solidFill>
                <a:ea typeface="楷体_GB2312" pitchFamily="49" charset="-122"/>
              </a:rPr>
              <a:t>激光的发散角一般在毫弧度数量级，可减小到微弧度</a:t>
            </a:r>
            <a:r>
              <a:rPr lang="en-US" altLang="zh-CN" sz="2800" b="1">
                <a:solidFill>
                  <a:srgbClr val="FFFF99"/>
                </a:solidFill>
                <a:ea typeface="楷体_GB2312" pitchFamily="49" charset="-122"/>
              </a:rPr>
              <a:t>(10</a:t>
            </a:r>
            <a:r>
              <a:rPr lang="en-US" altLang="zh-CN" sz="2800" b="1" baseline="30000">
                <a:solidFill>
                  <a:srgbClr val="FFFF99"/>
                </a:solidFill>
                <a:ea typeface="楷体_GB2312" pitchFamily="49" charset="-122"/>
              </a:rPr>
              <a:t>-6</a:t>
            </a:r>
            <a:r>
              <a:rPr lang="en-US" altLang="zh-CN" sz="2800" b="1">
                <a:solidFill>
                  <a:srgbClr val="FFFF99"/>
                </a:solidFill>
                <a:ea typeface="楷体_GB2312" pitchFamily="49" charset="-122"/>
              </a:rPr>
              <a:t>rad)</a:t>
            </a:r>
            <a:r>
              <a:rPr lang="zh-CN" altLang="en-US" sz="2800" b="1">
                <a:solidFill>
                  <a:srgbClr val="FFFF99"/>
                </a:solidFill>
                <a:ea typeface="楷体_GB2312" pitchFamily="49" charset="-122"/>
              </a:rPr>
              <a:t>量级，接近真正的平行光束。</a:t>
            </a:r>
            <a:r>
              <a:rPr lang="zh-CN" altLang="en-US" sz="2800" b="1">
                <a:solidFill>
                  <a:srgbClr val="B31B34"/>
                </a:solidFill>
                <a:ea typeface="楷体_GB2312" pitchFamily="49" charset="-122"/>
              </a:rPr>
              <a:t> </a:t>
            </a:r>
            <a:endParaRPr lang="zh-CN" altLang="en-US" sz="2800" b="1">
              <a:solidFill>
                <a:srgbClr val="B31B34"/>
              </a:solidFill>
              <a:ea typeface="楷体_GB2312" pitchFamily="49" charset="-122"/>
            </a:endParaRPr>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checkerboard(across)">
                                      <p:cBhvr>
                                        <p:cTn id="7" dur="5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991345E9-6BBC-4981-B0B6-29E05881032C}" type="datetime1">
              <a:rPr lang="zh-CN" altLang="en-US" smtClean="0"/>
            </a:fld>
            <a:endParaRPr lang="en-US" altLang="zh-CN"/>
          </a:p>
        </p:txBody>
      </p:sp>
      <p:sp>
        <p:nvSpPr>
          <p:cNvPr id="7" name="灯片编号占位符 5"/>
          <p:cNvSpPr>
            <a:spLocks noGrp="1"/>
          </p:cNvSpPr>
          <p:nvPr>
            <p:ph type="sldNum" sz="quarter" idx="12"/>
          </p:nvPr>
        </p:nvSpPr>
        <p:spPr/>
        <p:txBody>
          <a:bodyPr/>
          <a:lstStyle/>
          <a:p>
            <a:pPr>
              <a:defRPr/>
            </a:pPr>
            <a:fld id="{071F430F-4A06-4875-81B1-D77B522AFB75}" type="slidenum">
              <a:rPr lang="en-US" altLang="zh-CN"/>
            </a:fld>
            <a:endParaRPr lang="en-US" altLang="zh-CN"/>
          </a:p>
        </p:txBody>
      </p:sp>
      <p:sp>
        <p:nvSpPr>
          <p:cNvPr id="57346" name="Text Box 2"/>
          <p:cNvSpPr txBox="1">
            <a:spLocks noChangeArrowheads="1"/>
          </p:cNvSpPr>
          <p:nvPr/>
        </p:nvSpPr>
        <p:spPr bwMode="auto">
          <a:xfrm>
            <a:off x="661988" y="1303338"/>
            <a:ext cx="8108950" cy="457200"/>
          </a:xfrm>
          <a:prstGeom prst="rect">
            <a:avLst/>
          </a:prstGeom>
          <a:noFill/>
          <a:ln w="38100">
            <a:noFill/>
            <a:miter lim="800000"/>
          </a:ln>
        </p:spPr>
        <p:txBody>
          <a:bodyPr wrap="none">
            <a:spAutoFit/>
          </a:bodyPr>
          <a:lstStyle/>
          <a:p>
            <a:r>
              <a:rPr kumimoji="1" lang="zh-CN" altLang="en-US" sz="2400" b="1">
                <a:solidFill>
                  <a:srgbClr val="FFFF99"/>
                </a:solidFill>
                <a:ea typeface="楷体_GB2312" pitchFamily="49" charset="-122"/>
              </a:rPr>
              <a:t>受激辐射产生的光子与引起受激辐射的外来光子是相干光。</a:t>
            </a:r>
            <a:endParaRPr kumimoji="1" lang="zh-CN" altLang="en-US" sz="2400" b="1">
              <a:solidFill>
                <a:srgbClr val="FFFF99"/>
              </a:solidFill>
              <a:ea typeface="楷体_GB2312" pitchFamily="49" charset="-122"/>
            </a:endParaRPr>
          </a:p>
        </p:txBody>
      </p:sp>
      <p:sp>
        <p:nvSpPr>
          <p:cNvPr id="57347" name="Text Box 3"/>
          <p:cNvSpPr txBox="1">
            <a:spLocks noChangeArrowheads="1"/>
          </p:cNvSpPr>
          <p:nvPr/>
        </p:nvSpPr>
        <p:spPr bwMode="auto">
          <a:xfrm>
            <a:off x="720725" y="850900"/>
            <a:ext cx="1897063" cy="457200"/>
          </a:xfrm>
          <a:prstGeom prst="rect">
            <a:avLst/>
          </a:prstGeom>
          <a:solidFill>
            <a:srgbClr val="CCFFFF"/>
          </a:solidFill>
          <a:ln w="38100">
            <a:noFill/>
            <a:miter lim="800000"/>
          </a:ln>
          <a:effectLst>
            <a:outerShdw dist="107763" dir="13500000" algn="ctr" rotWithShape="0">
              <a:schemeClr val="bg2"/>
            </a:outerShdw>
          </a:effectLst>
        </p:spPr>
        <p:txBody>
          <a:bodyPr>
            <a:spAutoFit/>
          </a:bodyPr>
          <a:lstStyle/>
          <a:p>
            <a:pPr>
              <a:defRPr/>
            </a:pPr>
            <a:r>
              <a:rPr lang="en-US" altLang="zh-CN" sz="2400" b="1">
                <a:solidFill>
                  <a:srgbClr val="FF3300"/>
                </a:solidFill>
                <a:latin typeface="楷体_GB2312" pitchFamily="49" charset="-122"/>
                <a:ea typeface="楷体_GB2312" pitchFamily="49" charset="-122"/>
              </a:rPr>
              <a:t>3.</a:t>
            </a:r>
            <a:r>
              <a:rPr lang="zh-CN" altLang="en-US" sz="2400" b="1">
                <a:solidFill>
                  <a:srgbClr val="FF3300"/>
                </a:solidFill>
                <a:latin typeface="楷体_GB2312" pitchFamily="49" charset="-122"/>
                <a:ea typeface="楷体_GB2312" pitchFamily="49" charset="-122"/>
              </a:rPr>
              <a:t>相干性好</a:t>
            </a:r>
            <a:endParaRPr lang="zh-CN" altLang="en-US" sz="2400" b="1">
              <a:solidFill>
                <a:srgbClr val="FF3300"/>
              </a:solidFill>
              <a:latin typeface="楷体_GB2312" pitchFamily="49" charset="-122"/>
              <a:ea typeface="楷体_GB2312" pitchFamily="49" charset="-122"/>
            </a:endParaRPr>
          </a:p>
        </p:txBody>
      </p:sp>
      <p:pic>
        <p:nvPicPr>
          <p:cNvPr id="76806" name="Picture 4"/>
          <p:cNvPicPr>
            <a:picLocks noChangeAspect="1" noChangeArrowheads="1"/>
          </p:cNvPicPr>
          <p:nvPr/>
        </p:nvPicPr>
        <p:blipFill>
          <a:blip r:embed="rId1" cstate="print"/>
          <a:srcRect/>
          <a:stretch>
            <a:fillRect/>
          </a:stretch>
        </p:blipFill>
        <p:spPr bwMode="auto">
          <a:xfrm>
            <a:off x="682625" y="2060575"/>
            <a:ext cx="3330575" cy="4176713"/>
          </a:xfrm>
          <a:prstGeom prst="rect">
            <a:avLst/>
          </a:prstGeom>
          <a:noFill/>
          <a:ln w="9525">
            <a:solidFill>
              <a:schemeClr val="bg2"/>
            </a:solidFill>
            <a:miter lim="800000"/>
            <a:headEnd/>
            <a:tailEnd/>
          </a:ln>
        </p:spPr>
      </p:pic>
      <p:pic>
        <p:nvPicPr>
          <p:cNvPr id="76807" name="Picture 5"/>
          <p:cNvPicPr>
            <a:picLocks noChangeAspect="1" noChangeArrowheads="1"/>
          </p:cNvPicPr>
          <p:nvPr/>
        </p:nvPicPr>
        <p:blipFill>
          <a:blip r:embed="rId2" cstate="print"/>
          <a:srcRect/>
          <a:stretch>
            <a:fillRect/>
          </a:stretch>
        </p:blipFill>
        <p:spPr bwMode="auto">
          <a:xfrm>
            <a:off x="4859338" y="2060575"/>
            <a:ext cx="3287712" cy="4176713"/>
          </a:xfrm>
          <a:prstGeom prst="rect">
            <a:avLst/>
          </a:prstGeom>
          <a:noFill/>
          <a:ln w="9525">
            <a:solidFill>
              <a:schemeClr val="bg2"/>
            </a:solidFill>
            <a:miter lim="800000"/>
            <a:headEnd/>
            <a:tailEnd/>
          </a:ln>
        </p:spPr>
      </p:pic>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checkerboard(across)">
                                      <p:cBhvr>
                                        <p:cTn id="7"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DC40B878-6022-4842-904E-9F9CACCF5D1A}" type="datetime1">
              <a:rPr lang="zh-CN" altLang="en-US" smtClean="0"/>
            </a:fld>
            <a:endParaRPr lang="en-US" altLang="zh-CN"/>
          </a:p>
        </p:txBody>
      </p:sp>
      <p:sp>
        <p:nvSpPr>
          <p:cNvPr id="9" name="灯片编号占位符 5"/>
          <p:cNvSpPr>
            <a:spLocks noGrp="1"/>
          </p:cNvSpPr>
          <p:nvPr>
            <p:ph type="sldNum" sz="quarter" idx="12"/>
          </p:nvPr>
        </p:nvSpPr>
        <p:spPr/>
        <p:txBody>
          <a:bodyPr/>
          <a:lstStyle/>
          <a:p>
            <a:pPr>
              <a:defRPr/>
            </a:pPr>
            <a:fld id="{1190BD23-2CEC-40BC-9C0F-FB29459F0426}" type="slidenum">
              <a:rPr lang="en-US" altLang="zh-CN"/>
            </a:fld>
            <a:endParaRPr lang="en-US" altLang="zh-CN"/>
          </a:p>
        </p:txBody>
      </p:sp>
      <p:sp>
        <p:nvSpPr>
          <p:cNvPr id="58370" name="Text Box 2"/>
          <p:cNvSpPr txBox="1">
            <a:spLocks noChangeArrowheads="1"/>
          </p:cNvSpPr>
          <p:nvPr/>
        </p:nvSpPr>
        <p:spPr bwMode="auto">
          <a:xfrm>
            <a:off x="684213" y="549275"/>
            <a:ext cx="1897062" cy="457200"/>
          </a:xfrm>
          <a:prstGeom prst="rect">
            <a:avLst/>
          </a:prstGeom>
          <a:solidFill>
            <a:srgbClr val="CCFFFF"/>
          </a:solidFill>
          <a:ln w="38100">
            <a:noFill/>
            <a:miter lim="800000"/>
          </a:ln>
          <a:effectLst>
            <a:outerShdw dist="107763" dir="13500000" algn="ctr" rotWithShape="0">
              <a:schemeClr val="bg2"/>
            </a:outerShdw>
          </a:effectLst>
        </p:spPr>
        <p:txBody>
          <a:bodyPr>
            <a:spAutoFit/>
          </a:bodyPr>
          <a:lstStyle/>
          <a:p>
            <a:pPr>
              <a:defRPr/>
            </a:pPr>
            <a:r>
              <a:rPr lang="en-US" altLang="zh-CN" sz="2400" b="1">
                <a:solidFill>
                  <a:srgbClr val="FF0000"/>
                </a:solidFill>
                <a:latin typeface="楷体_GB2312" pitchFamily="49" charset="-122"/>
                <a:ea typeface="楷体_GB2312" pitchFamily="49" charset="-122"/>
              </a:rPr>
              <a:t>4.</a:t>
            </a:r>
            <a:r>
              <a:rPr lang="zh-CN" altLang="en-US" sz="2400" b="1">
                <a:solidFill>
                  <a:srgbClr val="FF0000"/>
                </a:solidFill>
                <a:latin typeface="楷体_GB2312" pitchFamily="49" charset="-122"/>
                <a:ea typeface="楷体_GB2312" pitchFamily="49" charset="-122"/>
              </a:rPr>
              <a:t>瞬时性</a:t>
            </a:r>
            <a:endParaRPr lang="zh-CN" altLang="en-US" sz="2400" b="1">
              <a:solidFill>
                <a:srgbClr val="FF0000"/>
              </a:solidFill>
              <a:latin typeface="楷体_GB2312" pitchFamily="49" charset="-122"/>
              <a:ea typeface="楷体_GB2312" pitchFamily="49" charset="-122"/>
            </a:endParaRPr>
          </a:p>
        </p:txBody>
      </p:sp>
      <p:sp>
        <p:nvSpPr>
          <p:cNvPr id="15367" name="Text Box 3"/>
          <p:cNvSpPr txBox="1">
            <a:spLocks noChangeArrowheads="1"/>
          </p:cNvSpPr>
          <p:nvPr/>
        </p:nvSpPr>
        <p:spPr bwMode="auto">
          <a:xfrm>
            <a:off x="611188" y="1268413"/>
            <a:ext cx="5562600" cy="1373187"/>
          </a:xfrm>
          <a:prstGeom prst="rect">
            <a:avLst/>
          </a:prstGeom>
          <a:noFill/>
          <a:ln w="9525" algn="ctr">
            <a:noFill/>
            <a:miter lim="800000"/>
          </a:ln>
        </p:spPr>
        <p:txBody>
          <a:bodyPr wrap="none">
            <a:spAutoFit/>
          </a:bodyPr>
          <a:lstStyle/>
          <a:p>
            <a:r>
              <a:rPr lang="zh-CN" altLang="en-US" sz="2800" b="1">
                <a:ea typeface="楷体_GB2312" pitchFamily="49" charset="-122"/>
              </a:rPr>
              <a:t>时间上的高度集中：超短脉冲</a:t>
            </a:r>
            <a:endParaRPr lang="zh-CN" altLang="en-US" sz="2800" b="1">
              <a:ea typeface="楷体_GB2312" pitchFamily="49" charset="-122"/>
            </a:endParaRPr>
          </a:p>
          <a:p>
            <a:r>
              <a:rPr lang="zh-CN" altLang="en-US" sz="2800" b="1">
                <a:ea typeface="楷体_GB2312" pitchFamily="49" charset="-122"/>
              </a:rPr>
              <a:t>                           皮秒</a:t>
            </a:r>
            <a:r>
              <a:rPr lang="en-US" altLang="zh-CN" sz="2800" b="1">
                <a:ea typeface="楷体_GB2312" pitchFamily="49" charset="-122"/>
              </a:rPr>
              <a:t>(1ps=10</a:t>
            </a:r>
            <a:r>
              <a:rPr lang="en-US" altLang="zh-CN" sz="2800" b="1" baseline="30000">
                <a:ea typeface="楷体_GB2312" pitchFamily="49" charset="-122"/>
              </a:rPr>
              <a:t>-12</a:t>
            </a:r>
            <a:r>
              <a:rPr lang="en-US" altLang="zh-CN" sz="2800" b="1">
                <a:ea typeface="楷体_GB2312" pitchFamily="49" charset="-122"/>
              </a:rPr>
              <a:t>s)</a:t>
            </a:r>
            <a:endParaRPr lang="en-US" altLang="zh-CN" sz="2800" b="1">
              <a:ea typeface="楷体_GB2312" pitchFamily="49" charset="-122"/>
            </a:endParaRPr>
          </a:p>
          <a:p>
            <a:r>
              <a:rPr lang="en-US" altLang="zh-CN" sz="2800" b="1">
                <a:ea typeface="楷体_GB2312" pitchFamily="49" charset="-122"/>
              </a:rPr>
              <a:t>                           </a:t>
            </a:r>
            <a:r>
              <a:rPr lang="zh-CN" altLang="en-US" sz="2800" b="1">
                <a:ea typeface="楷体_GB2312" pitchFamily="49" charset="-122"/>
              </a:rPr>
              <a:t>飞秒</a:t>
            </a:r>
            <a:r>
              <a:rPr lang="en-US" altLang="zh-CN" sz="2800" b="1">
                <a:ea typeface="楷体_GB2312" pitchFamily="49" charset="-122"/>
              </a:rPr>
              <a:t>(1fs=10</a:t>
            </a:r>
            <a:r>
              <a:rPr lang="en-US" altLang="zh-CN" sz="2800" b="1" baseline="30000">
                <a:ea typeface="楷体_GB2312" pitchFamily="49" charset="-122"/>
              </a:rPr>
              <a:t>-15</a:t>
            </a:r>
            <a:r>
              <a:rPr lang="en-US" altLang="zh-CN" sz="2800" b="1">
                <a:ea typeface="楷体_GB2312" pitchFamily="49" charset="-122"/>
              </a:rPr>
              <a:t>s)</a:t>
            </a:r>
            <a:endParaRPr lang="en-US" altLang="zh-CN" sz="2800" b="1">
              <a:ea typeface="楷体_GB2312" pitchFamily="49" charset="-122"/>
            </a:endParaRPr>
          </a:p>
        </p:txBody>
      </p:sp>
      <p:sp>
        <p:nvSpPr>
          <p:cNvPr id="15368" name="Text Box 5"/>
          <p:cNvSpPr txBox="1">
            <a:spLocks noChangeArrowheads="1"/>
          </p:cNvSpPr>
          <p:nvPr/>
        </p:nvSpPr>
        <p:spPr bwMode="auto">
          <a:xfrm>
            <a:off x="900113" y="3860800"/>
            <a:ext cx="6065837" cy="830263"/>
          </a:xfrm>
          <a:prstGeom prst="rect">
            <a:avLst/>
          </a:prstGeom>
          <a:noFill/>
          <a:ln w="9525">
            <a:noFill/>
            <a:miter lim="800000"/>
          </a:ln>
        </p:spPr>
        <p:txBody>
          <a:bodyPr wrap="none">
            <a:spAutoFit/>
          </a:bodyPr>
          <a:lstStyle/>
          <a:p>
            <a:r>
              <a:rPr lang="zh-CN" altLang="en-US" sz="2400" b="1">
                <a:solidFill>
                  <a:srgbClr val="FFFF00"/>
                </a:solidFill>
                <a:latin typeface="楷体_GB2312" pitchFamily="49" charset="-122"/>
                <a:ea typeface="楷体_GB2312" pitchFamily="49" charset="-122"/>
              </a:rPr>
              <a:t>空间高度集中：亮度比太阳表面高    倍。</a:t>
            </a:r>
            <a:endParaRPr lang="zh-CN" altLang="en-US" sz="2400" b="1">
              <a:solidFill>
                <a:srgbClr val="FFFF00"/>
              </a:solidFill>
              <a:latin typeface="楷体_GB2312" pitchFamily="49" charset="-122"/>
              <a:ea typeface="楷体_GB2312" pitchFamily="49" charset="-122"/>
            </a:endParaRPr>
          </a:p>
          <a:p>
            <a:r>
              <a:rPr lang="zh-CN" altLang="en-US" sz="2400" b="1">
                <a:solidFill>
                  <a:srgbClr val="FFFF00"/>
                </a:solidFill>
                <a:latin typeface="楷体_GB2312" pitchFamily="49" charset="-122"/>
                <a:ea typeface="楷体_GB2312" pitchFamily="49" charset="-122"/>
              </a:rPr>
              <a:t>              功率峰值为    瓦。 </a:t>
            </a:r>
            <a:endParaRPr lang="zh-CN" altLang="en-US" sz="2400" b="1">
              <a:solidFill>
                <a:srgbClr val="FFFF00"/>
              </a:solidFill>
              <a:latin typeface="楷体_GB2312" pitchFamily="49" charset="-122"/>
              <a:ea typeface="楷体_GB2312" pitchFamily="49" charset="-122"/>
            </a:endParaRPr>
          </a:p>
        </p:txBody>
      </p:sp>
      <p:graphicFrame>
        <p:nvGraphicFramePr>
          <p:cNvPr id="15362" name="Object 6"/>
          <p:cNvGraphicFramePr>
            <a:graphicFrameLocks noChangeAspect="1"/>
          </p:cNvGraphicFramePr>
          <p:nvPr/>
        </p:nvGraphicFramePr>
        <p:xfrm>
          <a:off x="5580063" y="3933825"/>
          <a:ext cx="585787" cy="427038"/>
        </p:xfrm>
        <a:graphic>
          <a:graphicData uri="http://schemas.openxmlformats.org/presentationml/2006/ole">
            <mc:AlternateContent xmlns:mc="http://schemas.openxmlformats.org/markup-compatibility/2006">
              <mc:Choice xmlns:v="urn:schemas-microsoft-com:vml" Requires="v">
                <p:oleObj spid="_x0000_s16385" name="Equation" r:id="rId1" imgW="6705600" imgH="4876800" progId="Equation.DSMT4">
                  <p:embed/>
                </p:oleObj>
              </mc:Choice>
              <mc:Fallback>
                <p:oleObj name="Equation" r:id="rId1" imgW="6705600" imgH="4876800" progId="Equation.DSMT4">
                  <p:embed/>
                  <p:pic>
                    <p:nvPicPr>
                      <p:cNvPr id="0" name="Object 6"/>
                      <p:cNvPicPr>
                        <a:picLocks noChangeAspect="1"/>
                      </p:cNvPicPr>
                      <p:nvPr/>
                    </p:nvPicPr>
                    <p:blipFill>
                      <a:blip r:embed="rId2"/>
                      <a:stretch>
                        <a:fillRect/>
                      </a:stretch>
                    </p:blipFill>
                    <p:spPr>
                      <a:xfrm>
                        <a:off x="5580063" y="3933825"/>
                        <a:ext cx="585787" cy="427038"/>
                      </a:xfrm>
                      <a:prstGeom prst="rect">
                        <a:avLst/>
                      </a:prstGeom>
                      <a:noFill/>
                      <a:ln w="9525">
                        <a:noFill/>
                      </a:ln>
                    </p:spPr>
                  </p:pic>
                </p:oleObj>
              </mc:Fallback>
            </mc:AlternateContent>
          </a:graphicData>
        </a:graphic>
      </p:graphicFrame>
      <p:graphicFrame>
        <p:nvGraphicFramePr>
          <p:cNvPr id="15363" name="Object 7"/>
          <p:cNvGraphicFramePr>
            <a:graphicFrameLocks noChangeAspect="1"/>
          </p:cNvGraphicFramePr>
          <p:nvPr/>
        </p:nvGraphicFramePr>
        <p:xfrm>
          <a:off x="4695825" y="4246563"/>
          <a:ext cx="585788" cy="427037"/>
        </p:xfrm>
        <a:graphic>
          <a:graphicData uri="http://schemas.openxmlformats.org/presentationml/2006/ole">
            <mc:AlternateContent xmlns:mc="http://schemas.openxmlformats.org/markup-compatibility/2006">
              <mc:Choice xmlns:v="urn:schemas-microsoft-com:vml" Requires="v">
                <p:oleObj spid="_x0000_s16386" name="Equation" r:id="rId3" imgW="6705600" imgH="4876800" progId="Equation.DSMT4">
                  <p:embed/>
                </p:oleObj>
              </mc:Choice>
              <mc:Fallback>
                <p:oleObj name="Equation" r:id="rId3" imgW="6705600" imgH="4876800" progId="Equation.DSMT4">
                  <p:embed/>
                  <p:pic>
                    <p:nvPicPr>
                      <p:cNvPr id="0" name="Object 7"/>
                      <p:cNvPicPr>
                        <a:picLocks noChangeAspect="1"/>
                      </p:cNvPicPr>
                      <p:nvPr/>
                    </p:nvPicPr>
                    <p:blipFill>
                      <a:blip r:embed="rId4"/>
                      <a:stretch>
                        <a:fillRect/>
                      </a:stretch>
                    </p:blipFill>
                    <p:spPr>
                      <a:xfrm>
                        <a:off x="4695825" y="4246563"/>
                        <a:ext cx="585788" cy="427037"/>
                      </a:xfrm>
                      <a:prstGeom prst="rect">
                        <a:avLst/>
                      </a:prstGeom>
                      <a:noFill/>
                      <a:ln w="9525">
                        <a:noFill/>
                      </a:ln>
                    </p:spPr>
                  </p:pic>
                </p:oleObj>
              </mc:Fallback>
            </mc:AlternateContent>
          </a:graphicData>
        </a:graphic>
      </p:graphicFrame>
      <p:sp>
        <p:nvSpPr>
          <p:cNvPr id="58376" name="Text Box 8"/>
          <p:cNvSpPr txBox="1">
            <a:spLocks noChangeArrowheads="1"/>
          </p:cNvSpPr>
          <p:nvPr/>
        </p:nvSpPr>
        <p:spPr bwMode="auto">
          <a:xfrm>
            <a:off x="755650" y="2997200"/>
            <a:ext cx="1897063" cy="457200"/>
          </a:xfrm>
          <a:prstGeom prst="rect">
            <a:avLst/>
          </a:prstGeom>
          <a:solidFill>
            <a:srgbClr val="CCFFFF"/>
          </a:solidFill>
          <a:ln w="38100">
            <a:noFill/>
            <a:miter lim="800000"/>
          </a:ln>
          <a:effectLst>
            <a:outerShdw dist="107763" dir="13500000" algn="ctr" rotWithShape="0">
              <a:schemeClr val="bg2"/>
            </a:outerShdw>
          </a:effectLst>
        </p:spPr>
        <p:txBody>
          <a:bodyPr>
            <a:spAutoFit/>
          </a:bodyPr>
          <a:lstStyle/>
          <a:p>
            <a:pPr>
              <a:defRPr/>
            </a:pPr>
            <a:r>
              <a:rPr lang="en-US" altLang="zh-CN" sz="2400" b="1">
                <a:solidFill>
                  <a:srgbClr val="FF0000"/>
                </a:solidFill>
                <a:latin typeface="楷体_GB2312" pitchFamily="49" charset="-122"/>
                <a:ea typeface="楷体_GB2312" pitchFamily="49" charset="-122"/>
              </a:rPr>
              <a:t>5.</a:t>
            </a:r>
            <a:r>
              <a:rPr lang="zh-CN" altLang="en-US" sz="2400" b="1">
                <a:solidFill>
                  <a:srgbClr val="FF0000"/>
                </a:solidFill>
                <a:latin typeface="楷体_GB2312" pitchFamily="49" charset="-122"/>
                <a:ea typeface="楷体_GB2312" pitchFamily="49" charset="-122"/>
              </a:rPr>
              <a:t>能量集中</a:t>
            </a:r>
            <a:endParaRPr lang="zh-CN" altLang="en-US" sz="2400" b="1">
              <a:solidFill>
                <a:srgbClr val="FF0000"/>
              </a:solidFill>
              <a:latin typeface="楷体_GB2312" pitchFamily="49" charset="-122"/>
              <a:ea typeface="楷体_GB2312" pitchFamily="49" charset="-122"/>
            </a:endParaRPr>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85775" y="548640"/>
            <a:ext cx="8229600" cy="1143000"/>
          </a:xfrm>
        </p:spPr>
        <p:txBody>
          <a:bodyPr/>
          <a:lstStyle/>
          <a:p>
            <a:pPr eaLnBrk="1" hangingPunct="1">
              <a:defRPr/>
            </a:pPr>
            <a:r>
              <a:rPr lang="en-US" altLang="zh-CN" b="1">
                <a:solidFill>
                  <a:srgbClr val="FFFF00"/>
                </a:solidFill>
                <a:ea typeface="楷体_GB2312" pitchFamily="49" charset="-122"/>
                <a:sym typeface="+mn-ea"/>
              </a:rPr>
              <a:t>§2.2.3 </a:t>
            </a:r>
            <a:r>
              <a:rPr lang="zh-CN" altLang="en-US" dirty="0" smtClean="0">
                <a:solidFill>
                  <a:srgbClr val="FFFF00"/>
                </a:solidFill>
              </a:rPr>
              <a:t>激光的应用</a:t>
            </a:r>
            <a:endParaRPr lang="zh-CN" altLang="en-US" dirty="0" smtClean="0">
              <a:solidFill>
                <a:srgbClr val="FFFF00"/>
              </a:solidFill>
            </a:endParaRPr>
          </a:p>
        </p:txBody>
      </p:sp>
      <p:sp>
        <p:nvSpPr>
          <p:cNvPr id="32771" name="Rectangle 3"/>
          <p:cNvSpPr>
            <a:spLocks noGrp="1" noChangeArrowheads="1"/>
          </p:cNvSpPr>
          <p:nvPr>
            <p:ph type="body" idx="1"/>
          </p:nvPr>
        </p:nvSpPr>
        <p:spPr>
          <a:xfrm>
            <a:off x="370205" y="1600200"/>
            <a:ext cx="8082280" cy="4101465"/>
          </a:xfrm>
        </p:spPr>
        <p:txBody>
          <a:bodyPr/>
          <a:lstStyle/>
          <a:p>
            <a:pPr eaLnBrk="1" hangingPunct="1">
              <a:lnSpc>
                <a:spcPct val="90000"/>
              </a:lnSpc>
            </a:pPr>
            <a:r>
              <a:rPr lang="zh-CN" altLang="en-US" sz="2000" smtClean="0"/>
              <a:t>从科幻到现实</a:t>
            </a:r>
            <a:endParaRPr lang="zh-CN" altLang="en-US" sz="2000" smtClean="0"/>
          </a:p>
          <a:p>
            <a:pPr lvl="1" eaLnBrk="1" hangingPunct="1">
              <a:lnSpc>
                <a:spcPct val="90000"/>
              </a:lnSpc>
            </a:pPr>
            <a:r>
              <a:rPr lang="zh-CN" altLang="en-US" sz="2000" smtClean="0"/>
              <a:t>第一个描述激光的作品？</a:t>
            </a:r>
            <a:endParaRPr lang="zh-CN" altLang="en-US" sz="2000" smtClean="0"/>
          </a:p>
          <a:p>
            <a:pPr lvl="2" eaLnBrk="1" hangingPunct="1">
              <a:lnSpc>
                <a:spcPts val="3000"/>
              </a:lnSpc>
            </a:pPr>
            <a:r>
              <a:rPr lang="zh-CN" altLang="en-US" sz="2000" smtClean="0"/>
              <a:t>威尔斯在</a:t>
            </a:r>
            <a:r>
              <a:rPr lang="en-US" altLang="zh-CN" sz="2000" smtClean="0"/>
              <a:t>1898</a:t>
            </a:r>
            <a:r>
              <a:rPr lang="zh-CN" altLang="en-US" sz="2000" smtClean="0"/>
              <a:t>年的小说</a:t>
            </a:r>
            <a:r>
              <a:rPr lang="en-US" altLang="zh-CN" sz="2000" smtClean="0"/>
              <a:t>《</a:t>
            </a:r>
            <a:r>
              <a:rPr lang="zh-CN" altLang="en-US" sz="2000" smtClean="0"/>
              <a:t>世界大战</a:t>
            </a:r>
            <a:r>
              <a:rPr lang="en-US" altLang="zh-CN" sz="2000" smtClean="0"/>
              <a:t>》</a:t>
            </a:r>
            <a:r>
              <a:rPr lang="zh-CN" altLang="en-US" sz="2000" smtClean="0"/>
              <a:t>（火星人入侵）：“由某种方式在非传导的小室中产生酷热，用抛物镜将其变成平行光，射向目标，这些射线不是可见光，而是某种热</a:t>
            </a:r>
            <a:r>
              <a:rPr lang="en-US" altLang="zh-CN" sz="2000" smtClean="0"/>
              <a:t>……”</a:t>
            </a:r>
            <a:endParaRPr lang="en-US" altLang="zh-CN" sz="2000" smtClean="0"/>
          </a:p>
          <a:p>
            <a:pPr lvl="2" eaLnBrk="1" hangingPunct="1">
              <a:lnSpc>
                <a:spcPts val="3000"/>
              </a:lnSpc>
            </a:pPr>
            <a:r>
              <a:rPr lang="en-US" altLang="zh-CN" sz="2000" smtClean="0"/>
              <a:t>CO</a:t>
            </a:r>
            <a:r>
              <a:rPr lang="en-US" altLang="zh-CN" sz="2000" baseline="-25000" smtClean="0"/>
              <a:t>2</a:t>
            </a:r>
            <a:r>
              <a:rPr lang="zh-CN" altLang="en-US" sz="2000" smtClean="0"/>
              <a:t>激光器，由</a:t>
            </a:r>
            <a:r>
              <a:rPr lang="en-US" altLang="zh-CN" sz="2000" smtClean="0"/>
              <a:t>CO</a:t>
            </a:r>
            <a:r>
              <a:rPr lang="en-US" altLang="zh-CN" sz="2000" baseline="-25000" smtClean="0"/>
              <a:t>2</a:t>
            </a:r>
            <a:r>
              <a:rPr lang="zh-CN" altLang="en-US" sz="2000" smtClean="0"/>
              <a:t>作为工作物质，通过放电激发产生</a:t>
            </a:r>
            <a:r>
              <a:rPr lang="en-US" altLang="zh-CN" sz="2000" smtClean="0"/>
              <a:t>10.6um</a:t>
            </a:r>
            <a:r>
              <a:rPr lang="zh-CN" altLang="en-US" sz="2000" smtClean="0"/>
              <a:t>的红外激光，肉眼不可见，其输出方式多为抛物镜构成的反射望远镜系统；</a:t>
            </a:r>
            <a:endParaRPr lang="zh-CN" altLang="en-US" sz="2000" smtClean="0"/>
          </a:p>
          <a:p>
            <a:pPr lvl="2" eaLnBrk="1" hangingPunct="1">
              <a:lnSpc>
                <a:spcPts val="3000"/>
              </a:lnSpc>
            </a:pPr>
            <a:r>
              <a:rPr lang="zh-CN" altLang="en-US" sz="2000" smtClean="0"/>
              <a:t>火星大气充满</a:t>
            </a:r>
            <a:r>
              <a:rPr lang="en-US" altLang="zh-CN" sz="2000" smtClean="0"/>
              <a:t>CO</a:t>
            </a:r>
            <a:r>
              <a:rPr lang="en-US" altLang="zh-CN" sz="2000" baseline="-25000" smtClean="0"/>
              <a:t>2</a:t>
            </a:r>
            <a:r>
              <a:rPr lang="zh-CN" altLang="en-US" sz="2000" smtClean="0"/>
              <a:t>，并且有强烈的大气放电（闪电），因此可能存在天然的激光；</a:t>
            </a:r>
            <a:endParaRPr lang="zh-CN" altLang="en-US" sz="2000" smtClean="0"/>
          </a:p>
        </p:txBody>
      </p:sp>
      <p:sp>
        <p:nvSpPr>
          <p:cNvPr id="4" name="日期占位符 3"/>
          <p:cNvSpPr>
            <a:spLocks noGrp="1"/>
          </p:cNvSpPr>
          <p:nvPr>
            <p:ph type="dt" sz="half" idx="10"/>
          </p:nvPr>
        </p:nvSpPr>
        <p:spPr/>
        <p:txBody>
          <a:bodyPr/>
          <a:lstStyle/>
          <a:p>
            <a:pPr>
              <a:defRPr/>
            </a:pPr>
            <a:fld id="{4793EDC2-A855-4A7C-B1A6-D841ED8FE185}"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blinds(horizontal)">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blinds(horizontal)">
                                      <p:cBhvr>
                                        <p:cTn id="22" dur="500"/>
                                        <p:tgtEl>
                                          <p:spTgt spid="32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771">
                                            <p:txEl>
                                              <p:pRg st="4" end="4"/>
                                            </p:txEl>
                                          </p:spTgt>
                                        </p:tgtEl>
                                        <p:attrNameLst>
                                          <p:attrName>style.visibility</p:attrName>
                                        </p:attrNameLst>
                                      </p:cBhvr>
                                      <p:to>
                                        <p:strVal val="visible"/>
                                      </p:to>
                                    </p:set>
                                    <p:animEffect transition="in" filter="blinds(horizontal)">
                                      <p:cBhvr>
                                        <p:cTn id="27" dur="500"/>
                                        <p:tgtEl>
                                          <p:spTgt spid="32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323850" y="1125855"/>
            <a:ext cx="8229600" cy="1564005"/>
          </a:xfrm>
        </p:spPr>
        <p:txBody>
          <a:bodyPr/>
          <a:lstStyle/>
          <a:p>
            <a:pPr lvl="1" eaLnBrk="1" hangingPunct="1"/>
            <a:r>
              <a:rPr lang="en-US" sz="2400" smtClean="0">
                <a:solidFill>
                  <a:srgbClr val="FF0000"/>
                </a:solidFill>
              </a:rPr>
              <a:t>1</a:t>
            </a:r>
            <a:r>
              <a:rPr lang="en-US" altLang="zh-CN" sz="2400" smtClean="0">
                <a:solidFill>
                  <a:srgbClr val="FF0000"/>
                </a:solidFill>
              </a:rPr>
              <a:t>. </a:t>
            </a:r>
            <a:r>
              <a:rPr lang="zh-CN" altLang="en-US" sz="2400" smtClean="0">
                <a:solidFill>
                  <a:srgbClr val="FF0000"/>
                </a:solidFill>
              </a:rPr>
              <a:t>科研</a:t>
            </a:r>
            <a:r>
              <a:rPr lang="zh-CN" altLang="en-US" sz="2400" smtClean="0"/>
              <a:t>：</a:t>
            </a:r>
            <a:endParaRPr lang="zh-CN" altLang="en-US" sz="2400" smtClean="0"/>
          </a:p>
          <a:p>
            <a:pPr lvl="2" eaLnBrk="1" hangingPunct="1"/>
            <a:r>
              <a:rPr lang="zh-CN" altLang="en-US" smtClean="0"/>
              <a:t>全息成像、非线性光学等需要高相干性、大功率光源的项目；光镊、冷冻原子；</a:t>
            </a:r>
            <a:r>
              <a:rPr lang="zh-CN" altLang="en-US" smtClean="0">
                <a:sym typeface="+mn-ea"/>
              </a:rPr>
              <a:t>可控核聚变；</a:t>
            </a:r>
            <a:endParaRPr lang="zh-CN" altLang="en-US" smtClean="0"/>
          </a:p>
        </p:txBody>
      </p:sp>
      <p:sp>
        <p:nvSpPr>
          <p:cNvPr id="4" name="日期占位符 3"/>
          <p:cNvSpPr>
            <a:spLocks noGrp="1"/>
          </p:cNvSpPr>
          <p:nvPr>
            <p:ph type="dt" sz="half" idx="10"/>
          </p:nvPr>
        </p:nvSpPr>
        <p:spPr/>
        <p:txBody>
          <a:bodyPr/>
          <a:lstStyle/>
          <a:p>
            <a:pPr>
              <a:defRPr/>
            </a:pPr>
            <a:fld id="{8162CEB5-EB05-4F61-AC0C-1DFAA624CD23}"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2" name="文本框 1"/>
          <p:cNvSpPr txBox="1"/>
          <p:nvPr/>
        </p:nvSpPr>
        <p:spPr>
          <a:xfrm>
            <a:off x="755650" y="2708910"/>
            <a:ext cx="7866380" cy="2306955"/>
          </a:xfrm>
          <a:prstGeom prst="rect">
            <a:avLst/>
          </a:prstGeom>
          <a:noFill/>
        </p:spPr>
        <p:txBody>
          <a:bodyPr wrap="square" rtlCol="0" anchor="t">
            <a:spAutoFit/>
          </a:bodyPr>
          <a:p>
            <a:pPr eaLnBrk="1" latinLnBrk="0" hangingPunct="1">
              <a:lnSpc>
                <a:spcPct val="150000"/>
              </a:lnSpc>
            </a:pPr>
            <a:r>
              <a:rPr lang="zh-CN" altLang="en-US" sz="2400" smtClean="0">
                <a:solidFill>
                  <a:srgbClr val="FFFF00"/>
                </a:solidFill>
                <a:sym typeface="+mn-ea"/>
              </a:rPr>
              <a:t>可控核聚变</a:t>
            </a:r>
            <a:r>
              <a:rPr lang="en-US" altLang="zh-CN" sz="1800" smtClean="0">
                <a:sym typeface="+mn-ea"/>
              </a:rPr>
              <a:t>--</a:t>
            </a:r>
            <a:r>
              <a:rPr lang="zh-CN" altLang="en-US" sz="1800"/>
              <a:t>激光核聚变(laser nuclear fusion)是以高功率激光作为驱动器的惯性约束核聚变。在探索实现受控热核聚变反应过程中，随着激光技术的发展，1963年苏联科学家</a:t>
            </a:r>
            <a:r>
              <a:rPr lang="zh-CN" altLang="en-US" sz="1800">
                <a:solidFill>
                  <a:srgbClr val="FF0000"/>
                </a:solidFill>
              </a:rPr>
              <a:t>N.巴索夫</a:t>
            </a:r>
            <a:r>
              <a:rPr lang="zh-CN" altLang="en-US" sz="1800"/>
              <a:t>和1964年中国科学家</a:t>
            </a:r>
            <a:r>
              <a:rPr lang="zh-CN" altLang="en-US" sz="1800">
                <a:solidFill>
                  <a:srgbClr val="FF0000"/>
                </a:solidFill>
              </a:rPr>
              <a:t>王淦昌</a:t>
            </a:r>
            <a:r>
              <a:rPr lang="zh-CN" altLang="en-US" sz="1800"/>
              <a:t>分别独立提出了用激光照射在聚变燃料靶上实现受控热核聚变反应的构想，开辟了实现受控热核聚变反应的新途径激光核聚变。</a:t>
            </a:r>
            <a:endParaRPr lang="zh-CN" altLang="en-US" sz="1800"/>
          </a:p>
        </p:txBody>
      </p:sp>
      <p:sp>
        <p:nvSpPr>
          <p:cNvPr id="3" name="文本框 2"/>
          <p:cNvSpPr txBox="1"/>
          <p:nvPr/>
        </p:nvSpPr>
        <p:spPr>
          <a:xfrm>
            <a:off x="971550" y="5372735"/>
            <a:ext cx="3484880" cy="398780"/>
          </a:xfrm>
          <a:prstGeom prst="rect">
            <a:avLst/>
          </a:prstGeom>
          <a:noFill/>
        </p:spPr>
        <p:txBody>
          <a:bodyPr wrap="none" rtlCol="0" anchor="t">
            <a:spAutoFit/>
          </a:bodyPr>
          <a:p>
            <a:r>
              <a:rPr lang="zh-CN" altLang="en-US" sz="2000" smtClean="0">
                <a:solidFill>
                  <a:srgbClr val="FF0000"/>
                </a:solidFill>
                <a:sym typeface="+mn-ea"/>
              </a:rPr>
              <a:t>思政：我国的可控核聚变技术</a:t>
            </a:r>
            <a:endParaRPr lang="zh-CN" altLang="en-US" sz="2000" smtClean="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2"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1073785" y="1600200"/>
            <a:ext cx="4087495" cy="4526280"/>
          </a:xfrm>
        </p:spPr>
        <p:txBody>
          <a:bodyPr/>
          <a:lstStyle/>
          <a:p>
            <a:pPr marL="371475" lvl="2" indent="28575" eaLnBrk="1" hangingPunct="1"/>
            <a:r>
              <a:rPr lang="zh-CN" altLang="en-US" sz="2000" smtClean="0"/>
              <a:t>确定地月距离</a:t>
            </a:r>
            <a:endParaRPr lang="zh-CN" altLang="en-US" sz="2000" smtClean="0"/>
          </a:p>
          <a:p>
            <a:pPr marL="592455" lvl="3" indent="-12700" eaLnBrk="1" hangingPunct="1"/>
            <a:r>
              <a:rPr lang="zh-CN" altLang="en-US" sz="2000" smtClean="0"/>
              <a:t>登月是</a:t>
            </a:r>
            <a:r>
              <a:rPr lang="en-US" altLang="zh-CN" sz="2000" smtClean="0"/>
              <a:t>20</a:t>
            </a:r>
            <a:r>
              <a:rPr lang="zh-CN" altLang="en-US" sz="2000" smtClean="0"/>
              <a:t>世纪最大的骗局？</a:t>
            </a:r>
            <a:endParaRPr lang="zh-CN" altLang="en-US" sz="2000" smtClean="0"/>
          </a:p>
          <a:p>
            <a:pPr marL="592455" lvl="3" indent="-12700" eaLnBrk="1" hangingPunct="1"/>
            <a:r>
              <a:rPr lang="zh-CN" altLang="en-US" sz="2000" smtClean="0"/>
              <a:t>阿波罗</a:t>
            </a:r>
            <a:r>
              <a:rPr lang="en-US" altLang="zh-CN" sz="2000" smtClean="0"/>
              <a:t>15</a:t>
            </a:r>
            <a:r>
              <a:rPr lang="zh-CN" altLang="en-US" sz="2000" smtClean="0"/>
              <a:t>号在登月时带上了一套特别设备</a:t>
            </a:r>
            <a:r>
              <a:rPr lang="en-US" altLang="zh-CN" sz="2000" smtClean="0"/>
              <a:t>——</a:t>
            </a:r>
            <a:r>
              <a:rPr lang="zh-CN" altLang="en-US" sz="2000" smtClean="0"/>
              <a:t>大型角反射器，用来反射从地球发射过来的激光光束，通过记录往返时间来计算地月距离。</a:t>
            </a:r>
            <a:endParaRPr lang="zh-CN" altLang="en-US" sz="2000" smtClean="0"/>
          </a:p>
          <a:p>
            <a:pPr marL="592455" lvl="3" indent="-12700" eaLnBrk="1" hangingPunct="1"/>
            <a:r>
              <a:rPr lang="zh-CN" altLang="en-US" sz="2000" smtClean="0"/>
              <a:t>激光发散角很小，其光斑半径在月面上小于</a:t>
            </a:r>
            <a:r>
              <a:rPr lang="en-US" altLang="zh-CN" sz="2000" smtClean="0"/>
              <a:t>1km</a:t>
            </a:r>
            <a:r>
              <a:rPr lang="zh-CN" altLang="en-US" sz="2000" smtClean="0"/>
              <a:t>，而普通探照灯的光斑在月面上会大于月球的直径。</a:t>
            </a:r>
            <a:endParaRPr lang="zh-CN" altLang="en-US" sz="2000" smtClean="0"/>
          </a:p>
        </p:txBody>
      </p:sp>
      <p:pic>
        <p:nvPicPr>
          <p:cNvPr id="36868" name="Picture 4" descr="APOLLO15"/>
          <p:cNvPicPr>
            <a:picLocks noChangeAspect="1" noChangeArrowheads="1"/>
          </p:cNvPicPr>
          <p:nvPr/>
        </p:nvPicPr>
        <p:blipFill>
          <a:blip r:embed="rId1" cstate="print"/>
          <a:srcRect/>
          <a:stretch>
            <a:fillRect/>
          </a:stretch>
        </p:blipFill>
        <p:spPr bwMode="auto">
          <a:xfrm>
            <a:off x="5219383" y="1556703"/>
            <a:ext cx="2117725" cy="2479675"/>
          </a:xfrm>
          <a:prstGeom prst="rect">
            <a:avLst/>
          </a:prstGeom>
          <a:noFill/>
          <a:ln w="9525">
            <a:noFill/>
            <a:miter lim="800000"/>
            <a:headEnd/>
            <a:tailEnd/>
          </a:ln>
        </p:spPr>
      </p:pic>
      <p:pic>
        <p:nvPicPr>
          <p:cNvPr id="36869" name="Picture 5" descr="F13"/>
          <p:cNvPicPr>
            <a:picLocks noChangeAspect="1" noChangeArrowheads="1"/>
          </p:cNvPicPr>
          <p:nvPr/>
        </p:nvPicPr>
        <p:blipFill>
          <a:blip r:embed="rId2" cstate="print"/>
          <a:srcRect/>
          <a:stretch>
            <a:fillRect/>
          </a:stretch>
        </p:blipFill>
        <p:spPr bwMode="auto">
          <a:xfrm>
            <a:off x="5219700" y="3933190"/>
            <a:ext cx="2117090" cy="2235835"/>
          </a:xfrm>
          <a:prstGeom prst="rect">
            <a:avLst/>
          </a:prstGeom>
          <a:noFill/>
          <a:ln w="9525">
            <a:noFill/>
            <a:miter lim="800000"/>
            <a:headEnd/>
            <a:tailEnd/>
          </a:ln>
        </p:spPr>
      </p:pic>
      <p:sp>
        <p:nvSpPr>
          <p:cNvPr id="6" name="日期占位符 5"/>
          <p:cNvSpPr>
            <a:spLocks noGrp="1"/>
          </p:cNvSpPr>
          <p:nvPr>
            <p:ph type="dt" sz="half" idx="10"/>
          </p:nvPr>
        </p:nvSpPr>
        <p:spPr/>
        <p:txBody>
          <a:bodyPr/>
          <a:lstStyle/>
          <a:p>
            <a:pPr>
              <a:defRPr/>
            </a:pPr>
            <a:fld id="{6E2E8A68-678C-496B-B044-B86224836143}"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linds(horizontal)">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blinds(horizontal)">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blinds(horizontal)">
                                      <p:cBhvr>
                                        <p:cTn id="17" dur="500"/>
                                        <p:tgtEl>
                                          <p:spTgt spid="36867">
                                            <p:txEl>
                                              <p:pRg st="2" end="2"/>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36869"/>
                                        </p:tgtEl>
                                        <p:attrNameLst>
                                          <p:attrName>style.visibility</p:attrName>
                                        </p:attrNameLst>
                                      </p:cBhvr>
                                      <p:to>
                                        <p:strVal val="visible"/>
                                      </p:to>
                                    </p:set>
                                    <p:animEffect transition="in" filter="blinds(horizontal)">
                                      <p:cBhvr>
                                        <p:cTn id="21" dur="500"/>
                                        <p:tgtEl>
                                          <p:spTgt spid="3686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6867">
                                            <p:txEl>
                                              <p:pRg st="3" end="3"/>
                                            </p:txEl>
                                          </p:spTgt>
                                        </p:tgtEl>
                                        <p:attrNameLst>
                                          <p:attrName>style.visibility</p:attrName>
                                        </p:attrNameLst>
                                      </p:cBhvr>
                                      <p:to>
                                        <p:strVal val="visible"/>
                                      </p:to>
                                    </p:set>
                                    <p:animEffect transition="in" filter="blinds(horizontal)">
                                      <p:cBhvr>
                                        <p:cTn id="26" dur="500"/>
                                        <p:tgtEl>
                                          <p:spTgt spid="3686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6868"/>
                                        </p:tgtEl>
                                        <p:attrNameLst>
                                          <p:attrName>style.visibility</p:attrName>
                                        </p:attrNameLst>
                                      </p:cBhvr>
                                      <p:to>
                                        <p:strVal val="visible"/>
                                      </p:to>
                                    </p:set>
                                    <p:animEffect transition="in" filter="blinds(horizontal)">
                                      <p:cBhvr>
                                        <p:cTn id="31"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a:ln>
            <a:miter lim="800000"/>
          </a:ln>
        </p:spPr>
        <p:txBody>
          <a:bodyPr/>
          <a:lstStyle/>
          <a:p>
            <a:fld id="{3A898F57-49C2-4889-AF29-C8100541682E}" type="datetime1">
              <a:rPr lang="zh-CN" altLang="en-US" smtClean="0">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9219" name="灯片编号占位符 5"/>
          <p:cNvSpPr>
            <a:spLocks noGrp="1"/>
          </p:cNvSpPr>
          <p:nvPr>
            <p:ph type="sldNum" sz="quarter" idx="12"/>
          </p:nvPr>
        </p:nvSpPr>
        <p:spPr>
          <a:noFill/>
          <a:ln>
            <a:miter lim="800000"/>
          </a:ln>
        </p:spPr>
        <p:txBody>
          <a:bodyPr/>
          <a:lstStyle/>
          <a:p>
            <a:fld id="{81677FC1-8BA6-4C7C-83A0-075B8560900C}" type="slidenum">
              <a:rPr lang="en-US" altLang="zh-CN">
                <a:solidFill>
                  <a:srgbClr val="FFFFFF"/>
                </a:solidFill>
                <a:ea typeface="宋体" panose="02010600030101010101" pitchFamily="2" charset="-122"/>
              </a:rPr>
            </a:fld>
            <a:endParaRPr lang="en-US" altLang="zh-CN">
              <a:solidFill>
                <a:srgbClr val="FFFFFF"/>
              </a:solidFill>
              <a:ea typeface="宋体" panose="02010600030101010101" pitchFamily="2" charset="-122"/>
            </a:endParaRPr>
          </a:p>
        </p:txBody>
      </p:sp>
      <p:sp>
        <p:nvSpPr>
          <p:cNvPr id="9220" name="Rectangle 42"/>
          <p:cNvSpPr>
            <a:spLocks noChangeArrowheads="1"/>
          </p:cNvSpPr>
          <p:nvPr/>
        </p:nvSpPr>
        <p:spPr bwMode="auto">
          <a:xfrm>
            <a:off x="0" y="5805488"/>
            <a:ext cx="9144000" cy="719137"/>
          </a:xfrm>
          <a:prstGeom prst="rect">
            <a:avLst/>
          </a:prstGeom>
          <a:solidFill>
            <a:srgbClr val="0000FF"/>
          </a:solidFill>
          <a:ln w="9525">
            <a:noFill/>
            <a:miter lim="800000"/>
          </a:ln>
          <a:effectLst/>
        </p:spPr>
        <p:txBody>
          <a:bodyPr wrap="none" anchor="ctr"/>
          <a:lstStyle/>
          <a:p>
            <a:endParaRPr lang="zh-CN" altLang="en-US" sz="1800">
              <a:solidFill>
                <a:srgbClr val="FFFFFF"/>
              </a:solidFill>
              <a:latin typeface="Times New Roman" panose="02020603050405020304" pitchFamily="18" charset="0"/>
              <a:ea typeface="宋体" panose="02010600030101010101" pitchFamily="2" charset="-122"/>
            </a:endParaRPr>
          </a:p>
        </p:txBody>
      </p:sp>
      <p:sp>
        <p:nvSpPr>
          <p:cNvPr id="9222" name="Rectangle 3"/>
          <p:cNvSpPr>
            <a:spLocks noGrp="1" noChangeArrowheads="1"/>
          </p:cNvSpPr>
          <p:nvPr>
            <p:ph type="body" idx="1"/>
          </p:nvPr>
        </p:nvSpPr>
        <p:spPr>
          <a:xfrm>
            <a:off x="1187450" y="1341120"/>
            <a:ext cx="6881495" cy="3101975"/>
          </a:xfrm>
        </p:spPr>
        <p:txBody>
          <a:bodyPr/>
          <a:lstStyle/>
          <a:p>
            <a:pPr algn="just" eaLnBrk="1" hangingPunct="1"/>
            <a:r>
              <a:rPr lang="zh-CN" altLang="en-US" sz="2000" b="1" dirty="0" smtClean="0">
                <a:solidFill>
                  <a:schemeClr val="tx2"/>
                </a:solidFill>
                <a:latin typeface="Times New Roman" panose="02020603050405020304" pitchFamily="18" charset="0"/>
                <a:ea typeface="宋体" panose="02010600030101010101" pitchFamily="2" charset="-122"/>
              </a:rPr>
              <a:t>激光器</a:t>
            </a:r>
            <a:r>
              <a:rPr lang="en-US" altLang="zh-CN" sz="2000" b="1" dirty="0" smtClean="0">
                <a:solidFill>
                  <a:schemeClr val="tx2"/>
                </a:solidFill>
                <a:ea typeface="宋体" panose="02010600030101010101" pitchFamily="2" charset="-122"/>
              </a:rPr>
              <a:t>(LASER)</a:t>
            </a:r>
            <a:r>
              <a:rPr lang="zh-CN" altLang="en-US" sz="2000" b="1" dirty="0" smtClean="0">
                <a:latin typeface="Times New Roman" panose="02020603050405020304" pitchFamily="18" charset="0"/>
                <a:ea typeface="宋体" panose="02010600030101010101" pitchFamily="2" charset="-122"/>
              </a:rPr>
              <a:t>是电子学中微波量子放大器</a:t>
            </a:r>
            <a:r>
              <a:rPr lang="en-US" altLang="zh-CN" sz="2000" b="1" dirty="0" smtClean="0">
                <a:ea typeface="宋体" panose="02010600030101010101" pitchFamily="2" charset="-122"/>
              </a:rPr>
              <a:t>(MASER)</a:t>
            </a:r>
            <a:r>
              <a:rPr lang="zh-CN" altLang="en-US" sz="2000" b="1" dirty="0" smtClean="0">
                <a:latin typeface="Times New Roman" panose="02020603050405020304" pitchFamily="18" charset="0"/>
                <a:ea typeface="宋体" panose="02010600030101010101" pitchFamily="2" charset="-122"/>
              </a:rPr>
              <a:t>在波长上的延伸。</a:t>
            </a:r>
            <a:endParaRPr lang="zh-CN" altLang="en-US" sz="2000" b="1" dirty="0" smtClean="0">
              <a:latin typeface="Times New Roman" panose="02020603050405020304" pitchFamily="18" charset="0"/>
              <a:ea typeface="宋体" panose="02010600030101010101" pitchFamily="2" charset="-122"/>
            </a:endParaRPr>
          </a:p>
          <a:p>
            <a:pPr algn="just" eaLnBrk="1" hangingPunct="1"/>
            <a:r>
              <a:rPr lang="en-US" altLang="zh-CN" sz="2000" b="1" dirty="0" smtClean="0">
                <a:ea typeface="宋体" panose="02010600030101010101" pitchFamily="2" charset="-122"/>
                <a:sym typeface="+mn-ea"/>
              </a:rPr>
              <a:t>1960</a:t>
            </a:r>
            <a:r>
              <a:rPr lang="zh-CN" altLang="en-US" sz="2000" b="1" dirty="0" smtClean="0">
                <a:latin typeface="Times New Roman" panose="02020603050405020304" pitchFamily="18" charset="0"/>
                <a:ea typeface="宋体" panose="02010600030101010101" pitchFamily="2" charset="-122"/>
                <a:sym typeface="+mn-ea"/>
              </a:rPr>
              <a:t>年</a:t>
            </a:r>
            <a:r>
              <a:rPr lang="zh-CN" altLang="en-US" sz="2000" b="1" dirty="0" smtClean="0">
                <a:latin typeface="Times New Roman" panose="02020603050405020304" pitchFamily="18" charset="0"/>
                <a:ea typeface="宋体" panose="02010600030101010101" pitchFamily="2" charset="-122"/>
              </a:rPr>
              <a:t>激光器的发明不仅提供了光频波段的相干电磁波振荡源，而且对时至今日的无线电频率下的许多电子学的概念、理论和技术原则上均可延伸到光频波段，如振荡、放大、倍频、混频、参量、调制、信息处理、通信、雷达以至计算机等</a:t>
            </a:r>
            <a:r>
              <a:rPr lang="zh-CN" altLang="en-US" sz="2000" b="1" dirty="0" smtClean="0">
                <a:ea typeface="宋体" panose="02010600030101010101" pitchFamily="2" charset="-122"/>
              </a:rPr>
              <a:t> 。</a:t>
            </a:r>
            <a:endParaRPr lang="zh-CN" altLang="en-US" sz="2000" dirty="0" smtClean="0">
              <a:ea typeface="宋体" panose="02010600030101010101" pitchFamily="2" charset="-122"/>
            </a:endParaRPr>
          </a:p>
        </p:txBody>
      </p:sp>
      <p:sp>
        <p:nvSpPr>
          <p:cNvPr id="45" name="页脚占位符 44"/>
          <p:cNvSpPr>
            <a:spLocks noGrp="1"/>
          </p:cNvSpPr>
          <p:nvPr>
            <p:ph type="ftr" sz="quarter" idx="11"/>
          </p:nvPr>
        </p:nvSpPr>
        <p:spPr/>
        <p:txBody>
          <a:bodyPr/>
          <a:lstStyle/>
          <a:p>
            <a:pPr>
              <a:defRPr/>
            </a:pPr>
            <a:r>
              <a:rPr lang="zh-CN" altLang="en-US" smtClean="0">
                <a:solidFill>
                  <a:srgbClr val="FFFFFF"/>
                </a:solidFill>
              </a:rPr>
              <a:t>南京邮电大学贝尔英才学院</a:t>
            </a:r>
            <a:endParaRPr lang="en-US" altLang="zh-CN">
              <a:solidFill>
                <a:srgbClr val="FFFFFF"/>
              </a:solidFill>
            </a:endParaRPr>
          </a:p>
        </p:txBody>
      </p:sp>
      <p:pic>
        <p:nvPicPr>
          <p:cNvPr id="10249" name="Picture 6" descr="jg2"/>
          <p:cNvPicPr>
            <a:picLocks noChangeAspect="1" noChangeArrowheads="1"/>
          </p:cNvPicPr>
          <p:nvPr/>
        </p:nvPicPr>
        <p:blipFill>
          <a:blip r:embed="rId1" cstate="print"/>
          <a:srcRect/>
          <a:stretch>
            <a:fillRect/>
          </a:stretch>
        </p:blipFill>
        <p:spPr bwMode="auto">
          <a:xfrm>
            <a:off x="1907540" y="4077335"/>
            <a:ext cx="3053715" cy="704215"/>
          </a:xfrm>
          <a:prstGeom prst="rect">
            <a:avLst/>
          </a:prstGeom>
          <a:noFill/>
          <a:ln w="9525">
            <a:noFill/>
            <a:miter lim="800000"/>
            <a:headEnd/>
            <a:tailEnd/>
          </a:ln>
          <a:effectLst/>
        </p:spPr>
      </p:pic>
      <p:pic>
        <p:nvPicPr>
          <p:cNvPr id="10247" name="Picture 4" descr="T.H. Maiman :"/>
          <p:cNvPicPr>
            <a:picLocks noChangeAspect="1" noChangeArrowheads="1"/>
          </p:cNvPicPr>
          <p:nvPr/>
        </p:nvPicPr>
        <p:blipFill>
          <a:blip r:embed="rId2" cstate="print"/>
          <a:srcRect/>
          <a:stretch>
            <a:fillRect/>
          </a:stretch>
        </p:blipFill>
        <p:spPr bwMode="auto">
          <a:xfrm>
            <a:off x="5147945" y="3789045"/>
            <a:ext cx="1694180" cy="1929765"/>
          </a:xfrm>
          <a:prstGeom prst="rect">
            <a:avLst/>
          </a:prstGeom>
          <a:noFill/>
          <a:ln w="9525">
            <a:noFill/>
            <a:miter lim="800000"/>
            <a:headEnd/>
            <a:tailEnd/>
          </a:ln>
        </p:spPr>
      </p:pic>
      <p:sp>
        <p:nvSpPr>
          <p:cNvPr id="2" name="文本框 1"/>
          <p:cNvSpPr txBox="1"/>
          <p:nvPr/>
        </p:nvSpPr>
        <p:spPr>
          <a:xfrm>
            <a:off x="827405" y="621030"/>
            <a:ext cx="4572000" cy="583565"/>
          </a:xfrm>
          <a:prstGeom prst="rect">
            <a:avLst/>
          </a:prstGeom>
          <a:noFill/>
        </p:spPr>
        <p:txBody>
          <a:bodyPr wrap="square" rtlCol="0" anchor="t">
            <a:spAutoFit/>
          </a:bodyPr>
          <a:p>
            <a:r>
              <a:rPr lang="zh-CN" altLang="en-US" sz="3200" b="1" smtClean="0">
                <a:solidFill>
                  <a:schemeClr val="tx2"/>
                </a:solidFill>
                <a:latin typeface="楷体" panose="02010609060101010101" charset="-122"/>
                <a:ea typeface="楷体" panose="02010609060101010101" charset="-122"/>
                <a:cs typeface="楷体" panose="02010609060101010101" charset="-122"/>
                <a:sym typeface="+mn-ea"/>
              </a:rPr>
              <a:t>器件</a:t>
            </a:r>
            <a:endParaRPr lang="zh-CN" altLang="en-US" sz="3200" b="1" smtClean="0">
              <a:solidFill>
                <a:schemeClr val="tx2"/>
              </a:solidFill>
              <a:latin typeface="楷体" panose="02010609060101010101" charset="-122"/>
              <a:ea typeface="楷体" panose="02010609060101010101" charset="-122"/>
              <a:cs typeface="楷体" panose="02010609060101010101" charset="-122"/>
              <a:sym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395605" y="1340485"/>
            <a:ext cx="8229600" cy="3575685"/>
          </a:xfrm>
        </p:spPr>
        <p:txBody>
          <a:bodyPr/>
          <a:lstStyle/>
          <a:p>
            <a:pPr lvl="1" eaLnBrk="1" hangingPunct="1"/>
            <a:r>
              <a:rPr lang="en-US" altLang="zh-CN" sz="2400" smtClean="0">
                <a:solidFill>
                  <a:srgbClr val="FF0000"/>
                </a:solidFill>
              </a:rPr>
              <a:t>2.</a:t>
            </a:r>
            <a:r>
              <a:rPr lang="zh-CN" altLang="en-US" sz="2400" smtClean="0">
                <a:solidFill>
                  <a:srgbClr val="FF0000"/>
                </a:solidFill>
              </a:rPr>
              <a:t>医疗</a:t>
            </a:r>
            <a:r>
              <a:rPr lang="zh-CN" altLang="en-US" sz="2400" smtClean="0"/>
              <a:t>：</a:t>
            </a:r>
            <a:endParaRPr lang="zh-CN" altLang="en-US" sz="2400" smtClean="0"/>
          </a:p>
          <a:p>
            <a:pPr lvl="2" eaLnBrk="1" hangingPunct="1"/>
            <a:r>
              <a:rPr lang="zh-CN" altLang="en-US" smtClean="0"/>
              <a:t>最早的激光医疗应用：</a:t>
            </a:r>
            <a:r>
              <a:rPr lang="en-US" altLang="zh-CN" smtClean="0"/>
              <a:t>1961</a:t>
            </a:r>
            <a:r>
              <a:rPr lang="zh-CN" altLang="en-US" smtClean="0"/>
              <a:t>年</a:t>
            </a:r>
            <a:r>
              <a:rPr lang="en-US" altLang="zh-CN" smtClean="0"/>
              <a:t>12</a:t>
            </a:r>
            <a:r>
              <a:rPr lang="zh-CN" altLang="en-US" smtClean="0"/>
              <a:t>月在哥伦比亚长老会医院用红宝石激光器进行了视网膜肿瘤治疗；</a:t>
            </a:r>
            <a:endParaRPr lang="zh-CN" altLang="en-US" smtClean="0"/>
          </a:p>
          <a:p>
            <a:pPr lvl="2" eaLnBrk="1" hangingPunct="1"/>
            <a:r>
              <a:rPr lang="zh-CN" altLang="en-US" smtClean="0"/>
              <a:t>肿瘤治疗；</a:t>
            </a:r>
            <a:endParaRPr lang="zh-CN" altLang="en-US" smtClean="0"/>
          </a:p>
          <a:p>
            <a:pPr lvl="2" eaLnBrk="1" hangingPunct="1"/>
            <a:r>
              <a:rPr lang="zh-CN" altLang="en-US" smtClean="0"/>
              <a:t>眼科手术：视网膜焊接、近视治疗；</a:t>
            </a:r>
            <a:endParaRPr lang="zh-CN" altLang="en-US" smtClean="0"/>
          </a:p>
          <a:p>
            <a:pPr lvl="2" eaLnBrk="1" hangingPunct="1"/>
            <a:r>
              <a:rPr lang="zh-CN" altLang="en-US" smtClean="0"/>
              <a:t>美容；</a:t>
            </a:r>
            <a:endParaRPr lang="zh-CN" altLang="en-US" smtClean="0"/>
          </a:p>
          <a:p>
            <a:pPr lvl="2" eaLnBrk="1" hangingPunct="1"/>
            <a:r>
              <a:rPr lang="zh-CN" altLang="en-US" smtClean="0"/>
              <a:t>外科手术等。</a:t>
            </a:r>
            <a:endParaRPr lang="zh-CN" altLang="en-US" smtClean="0"/>
          </a:p>
          <a:p>
            <a:pPr marL="457200" lvl="1" indent="0" eaLnBrk="1" hangingPunct="1">
              <a:buNone/>
            </a:pPr>
            <a:endParaRPr lang="zh-CN" altLang="en-US" smtClean="0"/>
          </a:p>
        </p:txBody>
      </p:sp>
      <p:sp>
        <p:nvSpPr>
          <p:cNvPr id="4" name="日期占位符 3"/>
          <p:cNvSpPr>
            <a:spLocks noGrp="1"/>
          </p:cNvSpPr>
          <p:nvPr>
            <p:ph type="dt" sz="half" idx="10"/>
          </p:nvPr>
        </p:nvSpPr>
        <p:spPr/>
        <p:txBody>
          <a:bodyPr/>
          <a:lstStyle/>
          <a:p>
            <a:pPr>
              <a:defRPr/>
            </a:pPr>
            <a:fld id="{8162CEB5-EB05-4F61-AC0C-1DFAA624CD23}"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2" dur="500"/>
                                        <p:tgtEl>
                                          <p:spTgt spid="35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22" dur="500"/>
                                        <p:tgtEl>
                                          <p:spTgt spid="358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7" dur="500"/>
                                        <p:tgtEl>
                                          <p:spTgt spid="358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843">
                                            <p:txEl>
                                              <p:pRg st="5" end="5"/>
                                            </p:txEl>
                                          </p:spTgt>
                                        </p:tgtEl>
                                        <p:attrNameLst>
                                          <p:attrName>style.visibility</p:attrName>
                                        </p:attrNameLst>
                                      </p:cBhvr>
                                      <p:to>
                                        <p:strVal val="visible"/>
                                      </p:to>
                                    </p:set>
                                    <p:animEffect transition="in" filter="blinds(horizontal)">
                                      <p:cBhvr>
                                        <p:cTn id="32"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467360" y="1124585"/>
            <a:ext cx="8229600" cy="4495800"/>
          </a:xfrm>
        </p:spPr>
        <p:txBody>
          <a:bodyPr/>
          <a:lstStyle/>
          <a:p>
            <a:pPr lvl="1" eaLnBrk="1" hangingPunct="1">
              <a:buFontTx/>
              <a:buNone/>
            </a:pPr>
            <a:r>
              <a:rPr lang="en-US" altLang="zh-CN" sz="2400" smtClean="0">
                <a:solidFill>
                  <a:srgbClr val="FF0000"/>
                </a:solidFill>
              </a:rPr>
              <a:t>3.</a:t>
            </a:r>
            <a:r>
              <a:rPr lang="zh-CN" altLang="en-US" sz="2400" smtClean="0">
                <a:solidFill>
                  <a:srgbClr val="FF0000"/>
                </a:solidFill>
              </a:rPr>
              <a:t>工业应用</a:t>
            </a:r>
            <a:r>
              <a:rPr lang="zh-CN" altLang="en-US" sz="2400" smtClean="0"/>
              <a:t>：</a:t>
            </a:r>
            <a:endParaRPr lang="zh-CN" altLang="en-US" sz="2400" smtClean="0"/>
          </a:p>
          <a:p>
            <a:pPr lvl="2" eaLnBrk="1" hangingPunct="1"/>
            <a:r>
              <a:rPr lang="zh-CN" altLang="en-US" sz="2000" smtClean="0"/>
              <a:t>切割：速度快、无接触、精度高、切缝光滑；</a:t>
            </a:r>
            <a:endParaRPr lang="zh-CN" altLang="en-US" sz="2000" smtClean="0"/>
          </a:p>
          <a:p>
            <a:pPr lvl="2" eaLnBrk="1" hangingPunct="1"/>
            <a:r>
              <a:rPr lang="zh-CN" altLang="en-US" sz="2000" smtClean="0"/>
              <a:t>焊接：焊接点均匀、美观、精度高；</a:t>
            </a:r>
            <a:endParaRPr lang="zh-CN" altLang="en-US" sz="2000" smtClean="0"/>
          </a:p>
          <a:p>
            <a:pPr lvl="2" eaLnBrk="1" hangingPunct="1"/>
            <a:r>
              <a:rPr lang="zh-CN" altLang="en-US" sz="2000" smtClean="0"/>
              <a:t>表面处理；</a:t>
            </a:r>
            <a:endParaRPr lang="zh-CN" altLang="en-US" sz="2000" smtClean="0"/>
          </a:p>
          <a:p>
            <a:pPr lvl="2" eaLnBrk="1" hangingPunct="1"/>
            <a:r>
              <a:rPr lang="zh-CN" altLang="en-US" sz="2000" smtClean="0"/>
              <a:t>芯片刻蚀等。</a:t>
            </a:r>
            <a:endParaRPr lang="zh-CN" altLang="en-US" sz="2000" smtClean="0"/>
          </a:p>
        </p:txBody>
      </p:sp>
      <p:pic>
        <p:nvPicPr>
          <p:cNvPr id="34820" name="Picture 4" descr="1laser"/>
          <p:cNvPicPr>
            <a:picLocks noChangeAspect="1" noChangeArrowheads="1"/>
          </p:cNvPicPr>
          <p:nvPr/>
        </p:nvPicPr>
        <p:blipFill>
          <a:blip r:embed="rId1" cstate="print"/>
          <a:srcRect/>
          <a:stretch>
            <a:fillRect/>
          </a:stretch>
        </p:blipFill>
        <p:spPr bwMode="auto">
          <a:xfrm>
            <a:off x="611188" y="4076700"/>
            <a:ext cx="1970087" cy="2022475"/>
          </a:xfrm>
          <a:prstGeom prst="rect">
            <a:avLst/>
          </a:prstGeom>
          <a:noFill/>
          <a:ln w="9525">
            <a:noFill/>
            <a:miter lim="800000"/>
            <a:headEnd/>
            <a:tailEnd/>
          </a:ln>
        </p:spPr>
      </p:pic>
      <p:pic>
        <p:nvPicPr>
          <p:cNvPr id="34821" name="Picture 5" descr="LASERWELDING"/>
          <p:cNvPicPr>
            <a:picLocks noChangeAspect="1" noChangeArrowheads="1"/>
          </p:cNvPicPr>
          <p:nvPr/>
        </p:nvPicPr>
        <p:blipFill>
          <a:blip r:embed="rId2" cstate="print"/>
          <a:srcRect/>
          <a:stretch>
            <a:fillRect/>
          </a:stretch>
        </p:blipFill>
        <p:spPr bwMode="auto">
          <a:xfrm>
            <a:off x="5867400" y="4005263"/>
            <a:ext cx="2808288" cy="2105025"/>
          </a:xfrm>
          <a:prstGeom prst="rect">
            <a:avLst/>
          </a:prstGeom>
          <a:noFill/>
          <a:ln w="9525">
            <a:noFill/>
            <a:miter lim="800000"/>
            <a:headEnd/>
            <a:tailEnd/>
          </a:ln>
        </p:spPr>
      </p:pic>
      <p:pic>
        <p:nvPicPr>
          <p:cNvPr id="34822" name="Picture 6" descr="LASERPRDUCTING2"/>
          <p:cNvPicPr>
            <a:picLocks noChangeAspect="1" noChangeArrowheads="1"/>
          </p:cNvPicPr>
          <p:nvPr/>
        </p:nvPicPr>
        <p:blipFill>
          <a:blip r:embed="rId3" cstate="print"/>
          <a:srcRect/>
          <a:stretch>
            <a:fillRect/>
          </a:stretch>
        </p:blipFill>
        <p:spPr bwMode="auto">
          <a:xfrm>
            <a:off x="2914650" y="4076700"/>
            <a:ext cx="2736850" cy="2052638"/>
          </a:xfrm>
          <a:prstGeom prst="rect">
            <a:avLst/>
          </a:prstGeom>
          <a:noFill/>
          <a:ln w="9525">
            <a:noFill/>
            <a:miter lim="800000"/>
            <a:headEnd/>
            <a:tailEnd/>
          </a:ln>
        </p:spPr>
      </p:pic>
      <p:sp>
        <p:nvSpPr>
          <p:cNvPr id="7" name="日期占位符 6"/>
          <p:cNvSpPr>
            <a:spLocks noGrp="1"/>
          </p:cNvSpPr>
          <p:nvPr>
            <p:ph type="dt" sz="half" idx="10"/>
          </p:nvPr>
        </p:nvSpPr>
        <p:spPr/>
        <p:txBody>
          <a:bodyPr/>
          <a:lstStyle/>
          <a:p>
            <a:pPr>
              <a:defRPr/>
            </a:pPr>
            <a:fld id="{2D4CF836-D13B-4350-8480-127C0C6D765B}" type="datetime1">
              <a:rPr lang="zh-CN" altLang="en-US" smtClean="0"/>
            </a:fld>
            <a:endParaRPr lang="en-US" altLang="zh-CN"/>
          </a:p>
        </p:txBody>
      </p:sp>
      <p:sp>
        <p:nvSpPr>
          <p:cNvPr id="8" name="灯片编号占位符 7"/>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9" name="页脚占位符 8"/>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linds(horizontal)">
                                      <p:cBhvr>
                                        <p:cTn id="7" dur="500"/>
                                        <p:tgtEl>
                                          <p:spTgt spid="348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blinds(horizontal)">
                                      <p:cBhvr>
                                        <p:cTn id="12" dur="500"/>
                                        <p:tgtEl>
                                          <p:spTgt spid="348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820"/>
                                        </p:tgtEl>
                                        <p:attrNameLst>
                                          <p:attrName>style.visibility</p:attrName>
                                        </p:attrNameLst>
                                      </p:cBhvr>
                                      <p:to>
                                        <p:strVal val="visible"/>
                                      </p:to>
                                    </p:set>
                                    <p:animEffect transition="in" filter="blinds(horizontal)">
                                      <p:cBhvr>
                                        <p:cTn id="17" dur="500"/>
                                        <p:tgtEl>
                                          <p:spTgt spid="348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822"/>
                                        </p:tgtEl>
                                        <p:attrNameLst>
                                          <p:attrName>style.visibility</p:attrName>
                                        </p:attrNameLst>
                                      </p:cBhvr>
                                      <p:to>
                                        <p:strVal val="visible"/>
                                      </p:to>
                                    </p:set>
                                    <p:animEffect transition="in" filter="blinds(horizontal)">
                                      <p:cBhvr>
                                        <p:cTn id="22" dur="500"/>
                                        <p:tgtEl>
                                          <p:spTgt spid="348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819">
                                            <p:txEl>
                                              <p:pRg st="2" end="2"/>
                                            </p:txEl>
                                          </p:spTgt>
                                        </p:tgtEl>
                                        <p:attrNameLst>
                                          <p:attrName>style.visibility</p:attrName>
                                        </p:attrNameLst>
                                      </p:cBhvr>
                                      <p:to>
                                        <p:strVal val="visible"/>
                                      </p:to>
                                    </p:set>
                                    <p:animEffect transition="in" filter="blinds(horizontal)">
                                      <p:cBhvr>
                                        <p:cTn id="27" dur="500"/>
                                        <p:tgtEl>
                                          <p:spTgt spid="3481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821"/>
                                        </p:tgtEl>
                                        <p:attrNameLst>
                                          <p:attrName>style.visibility</p:attrName>
                                        </p:attrNameLst>
                                      </p:cBhvr>
                                      <p:to>
                                        <p:strVal val="visible"/>
                                      </p:to>
                                    </p:set>
                                    <p:animEffect transition="in" filter="blinds(horizontal)">
                                      <p:cBhvr>
                                        <p:cTn id="32" dur="500"/>
                                        <p:tgtEl>
                                          <p:spTgt spid="348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37" dur="500"/>
                                        <p:tgtEl>
                                          <p:spTgt spid="3481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42"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zhongtaijiguang_200751681255"/>
          <p:cNvPicPr>
            <a:picLocks noChangeAspect="1" noChangeArrowheads="1"/>
          </p:cNvPicPr>
          <p:nvPr/>
        </p:nvPicPr>
        <p:blipFill>
          <a:blip r:embed="rId1" cstate="print"/>
          <a:srcRect/>
          <a:stretch>
            <a:fillRect/>
          </a:stretch>
        </p:blipFill>
        <p:spPr bwMode="auto">
          <a:xfrm>
            <a:off x="1447800" y="609600"/>
            <a:ext cx="5867400" cy="4733925"/>
          </a:xfrm>
          <a:prstGeom prst="rect">
            <a:avLst/>
          </a:prstGeom>
          <a:noFill/>
          <a:ln w="9525">
            <a:noFill/>
            <a:miter lim="800000"/>
            <a:headEnd/>
            <a:tailEnd/>
          </a:ln>
        </p:spPr>
      </p:pic>
      <p:sp>
        <p:nvSpPr>
          <p:cNvPr id="79875" name="Text Box 3"/>
          <p:cNvSpPr txBox="1">
            <a:spLocks noChangeArrowheads="1"/>
          </p:cNvSpPr>
          <p:nvPr/>
        </p:nvSpPr>
        <p:spPr bwMode="auto">
          <a:xfrm>
            <a:off x="2819400" y="5562600"/>
            <a:ext cx="4467225" cy="646113"/>
          </a:xfrm>
          <a:prstGeom prst="rect">
            <a:avLst/>
          </a:prstGeom>
          <a:noFill/>
          <a:ln w="9525">
            <a:noFill/>
            <a:miter lim="800000"/>
          </a:ln>
        </p:spPr>
        <p:txBody>
          <a:bodyPr>
            <a:spAutoFit/>
          </a:bodyPr>
          <a:lstStyle/>
          <a:p>
            <a:pPr>
              <a:spcBef>
                <a:spcPct val="50000"/>
              </a:spcBef>
            </a:pPr>
            <a:r>
              <a:rPr lang="zh-CN" altLang="en-US" b="1">
                <a:solidFill>
                  <a:srgbClr val="FFFF00"/>
                </a:solidFill>
              </a:rPr>
              <a:t>贝壳激光雕刻加工</a:t>
            </a:r>
            <a:endParaRPr lang="zh-CN" altLang="en-US" b="1">
              <a:solidFill>
                <a:srgbClr val="FFFF00"/>
              </a:solidFill>
            </a:endParaRPr>
          </a:p>
        </p:txBody>
      </p:sp>
      <p:sp>
        <p:nvSpPr>
          <p:cNvPr id="4" name="日期占位符 3"/>
          <p:cNvSpPr>
            <a:spLocks noGrp="1"/>
          </p:cNvSpPr>
          <p:nvPr>
            <p:ph type="dt" sz="quarter" idx="10"/>
          </p:nvPr>
        </p:nvSpPr>
        <p:spPr/>
        <p:txBody>
          <a:bodyPr/>
          <a:lstStyle/>
          <a:p>
            <a:pPr>
              <a:defRPr/>
            </a:pPr>
            <a:fld id="{98D117C9-35F2-4258-84C0-A0014B47AC3B}"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36659E32-DBED-46AC-AA37-E2766920FD9B}" type="slidenum">
              <a:rPr lang="en-US" altLang="zh-CN"/>
            </a:fld>
            <a:endParaRPr lang="en-US" altLang="zh-CN" dirty="0"/>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zhongtaijiguang_200751680760"/>
          <p:cNvPicPr>
            <a:picLocks noChangeAspect="1" noChangeArrowheads="1"/>
          </p:cNvPicPr>
          <p:nvPr/>
        </p:nvPicPr>
        <p:blipFill>
          <a:blip r:embed="rId1" cstate="print"/>
          <a:srcRect/>
          <a:stretch>
            <a:fillRect/>
          </a:stretch>
        </p:blipFill>
        <p:spPr bwMode="auto">
          <a:xfrm>
            <a:off x="1357313" y="890588"/>
            <a:ext cx="5572125" cy="4495800"/>
          </a:xfrm>
          <a:prstGeom prst="rect">
            <a:avLst/>
          </a:prstGeom>
          <a:noFill/>
          <a:ln w="9525">
            <a:noFill/>
            <a:miter lim="800000"/>
            <a:headEnd/>
            <a:tailEnd/>
          </a:ln>
        </p:spPr>
      </p:pic>
      <p:sp>
        <p:nvSpPr>
          <p:cNvPr id="80899" name="Text Box 3"/>
          <p:cNvSpPr txBox="1">
            <a:spLocks noChangeArrowheads="1"/>
          </p:cNvSpPr>
          <p:nvPr/>
        </p:nvSpPr>
        <p:spPr bwMode="auto">
          <a:xfrm>
            <a:off x="2214563" y="5500688"/>
            <a:ext cx="4029075" cy="646112"/>
          </a:xfrm>
          <a:prstGeom prst="rect">
            <a:avLst/>
          </a:prstGeom>
          <a:noFill/>
          <a:ln w="9525">
            <a:noFill/>
            <a:miter lim="800000"/>
          </a:ln>
        </p:spPr>
        <p:txBody>
          <a:bodyPr>
            <a:spAutoFit/>
          </a:bodyPr>
          <a:lstStyle/>
          <a:p>
            <a:pPr>
              <a:spcBef>
                <a:spcPct val="50000"/>
              </a:spcBef>
            </a:pPr>
            <a:r>
              <a:rPr lang="zh-CN" altLang="en-US" b="1">
                <a:solidFill>
                  <a:srgbClr val="FFFF00"/>
                </a:solidFill>
              </a:rPr>
              <a:t>木盒激光雕刻加工</a:t>
            </a:r>
            <a:endParaRPr lang="zh-CN" altLang="en-US" b="1">
              <a:solidFill>
                <a:srgbClr val="FFFF00"/>
              </a:solidFill>
            </a:endParaRPr>
          </a:p>
        </p:txBody>
      </p:sp>
      <p:sp>
        <p:nvSpPr>
          <p:cNvPr id="4" name="日期占位符 3"/>
          <p:cNvSpPr>
            <a:spLocks noGrp="1"/>
          </p:cNvSpPr>
          <p:nvPr>
            <p:ph type="dt" sz="quarter" idx="10"/>
          </p:nvPr>
        </p:nvSpPr>
        <p:spPr/>
        <p:txBody>
          <a:bodyPr/>
          <a:lstStyle/>
          <a:p>
            <a:pPr>
              <a:defRPr/>
            </a:pPr>
            <a:fld id="{C324B262-6F90-4E1F-938D-DDD913AAD24F}"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F42A6442-6486-4A00-AE4B-F6722B97B77E}" type="slidenum">
              <a:rPr lang="en-US" altLang="zh-CN"/>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ChangeArrowheads="1"/>
          </p:cNvSpPr>
          <p:nvPr/>
        </p:nvSpPr>
        <p:spPr bwMode="auto">
          <a:xfrm>
            <a:off x="1066800" y="785813"/>
            <a:ext cx="184150" cy="579437"/>
          </a:xfrm>
          <a:prstGeom prst="rect">
            <a:avLst/>
          </a:prstGeom>
          <a:noFill/>
          <a:ln w="9525">
            <a:noFill/>
            <a:miter lim="800000"/>
          </a:ln>
        </p:spPr>
        <p:txBody>
          <a:bodyPr wrap="none">
            <a:spAutoFit/>
          </a:bodyPr>
          <a:lstStyle/>
          <a:p>
            <a:endParaRPr kumimoji="1" lang="zh-CN" altLang="en-US">
              <a:latin typeface="Times New Roman" panose="02020603050405020304" pitchFamily="18" charset="0"/>
            </a:endParaRPr>
          </a:p>
        </p:txBody>
      </p:sp>
      <p:pic>
        <p:nvPicPr>
          <p:cNvPr id="81923" name="Picture 19" descr="无标题"/>
          <p:cNvPicPr>
            <a:picLocks noChangeAspect="1" noChangeArrowheads="1"/>
          </p:cNvPicPr>
          <p:nvPr>
            <p:ph sz="half" idx="1"/>
          </p:nvPr>
        </p:nvPicPr>
        <p:blipFill>
          <a:blip r:embed="rId1" cstate="print"/>
          <a:srcRect/>
          <a:stretch>
            <a:fillRect/>
          </a:stretch>
        </p:blipFill>
        <p:spPr>
          <a:xfrm>
            <a:off x="1979613" y="333375"/>
            <a:ext cx="4608512" cy="3344863"/>
          </a:xfrm>
          <a:noFill/>
        </p:spPr>
      </p:pic>
      <p:pic>
        <p:nvPicPr>
          <p:cNvPr id="81924" name="Picture 24" descr="He-Ne基模"/>
          <p:cNvPicPr>
            <a:picLocks noChangeAspect="1" noChangeArrowheads="1"/>
          </p:cNvPicPr>
          <p:nvPr>
            <p:ph sz="quarter" idx="2"/>
          </p:nvPr>
        </p:nvPicPr>
        <p:blipFill>
          <a:blip r:embed="rId2" cstate="print"/>
          <a:srcRect/>
          <a:stretch>
            <a:fillRect/>
          </a:stretch>
        </p:blipFill>
        <p:spPr>
          <a:xfrm>
            <a:off x="611188" y="3933825"/>
            <a:ext cx="3095625" cy="2420938"/>
          </a:xfrm>
          <a:noFill/>
        </p:spPr>
      </p:pic>
      <p:pic>
        <p:nvPicPr>
          <p:cNvPr id="81925" name="Picture 27" descr="多模1"/>
          <p:cNvPicPr>
            <a:picLocks noChangeAspect="1" noChangeArrowheads="1"/>
          </p:cNvPicPr>
          <p:nvPr>
            <p:ph sz="quarter" idx="3"/>
          </p:nvPr>
        </p:nvPicPr>
        <p:blipFill>
          <a:blip r:embed="rId3" cstate="print"/>
          <a:srcRect/>
          <a:stretch>
            <a:fillRect/>
          </a:stretch>
        </p:blipFill>
        <p:spPr>
          <a:xfrm>
            <a:off x="5003800" y="3933825"/>
            <a:ext cx="2736850" cy="2435225"/>
          </a:xfrm>
          <a:noFill/>
        </p:spPr>
      </p:pic>
      <p:sp>
        <p:nvSpPr>
          <p:cNvPr id="6" name="日期占位符 5"/>
          <p:cNvSpPr>
            <a:spLocks noGrp="1"/>
          </p:cNvSpPr>
          <p:nvPr>
            <p:ph type="dt" sz="half" idx="10"/>
          </p:nvPr>
        </p:nvSpPr>
        <p:spPr/>
        <p:txBody>
          <a:bodyPr/>
          <a:lstStyle/>
          <a:p>
            <a:pPr>
              <a:defRPr/>
            </a:pPr>
            <a:fld id="{02153784-9BC0-4D74-A4E1-F4964F38C345}" type="datetime1">
              <a:rPr lang="zh-CN" altLang="en-US" smtClean="0"/>
            </a:fld>
            <a:endParaRPr lang="en-US" altLang="zh-CN"/>
          </a:p>
        </p:txBody>
      </p:sp>
      <p:sp>
        <p:nvSpPr>
          <p:cNvPr id="7" name="灯片编号占位符 6"/>
          <p:cNvSpPr>
            <a:spLocks noGrp="1"/>
          </p:cNvSpPr>
          <p:nvPr>
            <p:ph type="sldNum" sz="quarter" idx="12"/>
          </p:nvPr>
        </p:nvSpPr>
        <p:spPr/>
        <p:txBody>
          <a:bodyPr/>
          <a:lstStyle/>
          <a:p>
            <a:pPr>
              <a:defRPr/>
            </a:pPr>
            <a:fld id="{303D79D8-75EA-4880-948E-46DD4D46AC85}" type="slidenum">
              <a:rPr lang="en-US" altLang="zh-CN" smtClean="0"/>
            </a:fld>
            <a:endParaRPr lang="en-US" altLang="zh-CN"/>
          </a:p>
        </p:txBody>
      </p:sp>
      <p:sp>
        <p:nvSpPr>
          <p:cNvPr id="8" name="页脚占位符 7"/>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p:txBody>
          <a:bodyPr/>
          <a:lstStyle/>
          <a:p>
            <a:pPr eaLnBrk="1" hangingPunct="1"/>
            <a:r>
              <a:rPr lang="en-US" altLang="zh-CN" smtClean="0">
                <a:solidFill>
                  <a:srgbClr val="FF0000"/>
                </a:solidFill>
              </a:rPr>
              <a:t>4.</a:t>
            </a:r>
            <a:r>
              <a:rPr lang="zh-CN" altLang="en-US" smtClean="0">
                <a:solidFill>
                  <a:srgbClr val="FF0000"/>
                </a:solidFill>
              </a:rPr>
              <a:t>军事</a:t>
            </a:r>
            <a:endParaRPr lang="zh-CN" altLang="en-US" smtClean="0">
              <a:solidFill>
                <a:srgbClr val="FF0000"/>
              </a:solidFill>
            </a:endParaRPr>
          </a:p>
          <a:p>
            <a:pPr lvl="1" eaLnBrk="1" hangingPunct="1"/>
            <a:r>
              <a:rPr lang="zh-CN" altLang="en-US" smtClean="0"/>
              <a:t>激光测距</a:t>
            </a:r>
            <a:endParaRPr lang="zh-CN" altLang="en-US" smtClean="0"/>
          </a:p>
          <a:p>
            <a:pPr lvl="1" eaLnBrk="1" hangingPunct="1"/>
            <a:r>
              <a:rPr lang="zh-CN" altLang="en-US" smtClean="0"/>
              <a:t>直接摧毁</a:t>
            </a:r>
            <a:endParaRPr lang="zh-CN" altLang="en-US" smtClean="0"/>
          </a:p>
          <a:p>
            <a:pPr lvl="1" eaLnBrk="1" hangingPunct="1"/>
            <a:r>
              <a:rPr lang="zh-CN" altLang="en-US" smtClean="0"/>
              <a:t>激光制导</a:t>
            </a:r>
            <a:endParaRPr lang="zh-CN" altLang="en-US" smtClean="0"/>
          </a:p>
        </p:txBody>
      </p:sp>
      <p:pic>
        <p:nvPicPr>
          <p:cNvPr id="37892" name="Picture 4" descr="alphalas.jpg (22633 bytes)"/>
          <p:cNvPicPr>
            <a:picLocks noChangeAspect="1" noChangeArrowheads="1"/>
          </p:cNvPicPr>
          <p:nvPr/>
        </p:nvPicPr>
        <p:blipFill>
          <a:blip r:embed="rId1" cstate="print"/>
          <a:srcRect/>
          <a:stretch>
            <a:fillRect/>
          </a:stretch>
        </p:blipFill>
        <p:spPr bwMode="auto">
          <a:xfrm>
            <a:off x="3630613" y="1916113"/>
            <a:ext cx="1517650" cy="2160587"/>
          </a:xfrm>
          <a:prstGeom prst="rect">
            <a:avLst/>
          </a:prstGeom>
          <a:noFill/>
          <a:ln w="9525">
            <a:noFill/>
            <a:miter lim="800000"/>
            <a:headEnd/>
            <a:tailEnd/>
          </a:ln>
        </p:spPr>
      </p:pic>
      <p:pic>
        <p:nvPicPr>
          <p:cNvPr id="37895" name="Picture 7" descr="abl7"/>
          <p:cNvPicPr>
            <a:picLocks noChangeAspect="1" noChangeArrowheads="1"/>
          </p:cNvPicPr>
          <p:nvPr/>
        </p:nvPicPr>
        <p:blipFill>
          <a:blip r:embed="rId2" cstate="print"/>
          <a:srcRect/>
          <a:stretch>
            <a:fillRect/>
          </a:stretch>
        </p:blipFill>
        <p:spPr bwMode="auto">
          <a:xfrm>
            <a:off x="395288" y="4460875"/>
            <a:ext cx="2592387" cy="1824038"/>
          </a:xfrm>
          <a:prstGeom prst="rect">
            <a:avLst/>
          </a:prstGeom>
          <a:noFill/>
          <a:ln w="9525">
            <a:solidFill>
              <a:schemeClr val="accent1"/>
            </a:solidFill>
            <a:miter lim="800000"/>
            <a:headEnd/>
            <a:tailEnd/>
          </a:ln>
        </p:spPr>
      </p:pic>
      <p:pic>
        <p:nvPicPr>
          <p:cNvPr id="37896" name="Picture 8" descr="Art298078_97"/>
          <p:cNvPicPr>
            <a:picLocks noChangeAspect="1" noChangeArrowheads="1"/>
          </p:cNvPicPr>
          <p:nvPr/>
        </p:nvPicPr>
        <p:blipFill>
          <a:blip r:embed="rId3" cstate="print">
            <a:lum contrast="30000"/>
          </a:blip>
          <a:srcRect/>
          <a:stretch>
            <a:fillRect/>
          </a:stretch>
        </p:blipFill>
        <p:spPr bwMode="auto">
          <a:xfrm>
            <a:off x="3203575" y="4437063"/>
            <a:ext cx="2592388" cy="1798637"/>
          </a:xfrm>
          <a:prstGeom prst="rect">
            <a:avLst/>
          </a:prstGeom>
          <a:noFill/>
          <a:ln w="38100">
            <a:solidFill>
              <a:srgbClr val="FF6600"/>
            </a:solidFill>
            <a:miter lim="800000"/>
            <a:headEnd/>
            <a:tailEnd/>
          </a:ln>
        </p:spPr>
      </p:pic>
      <p:pic>
        <p:nvPicPr>
          <p:cNvPr id="37897" name="Picture 9" descr="martin-marietta"/>
          <p:cNvPicPr>
            <a:picLocks noChangeAspect="1" noChangeArrowheads="1"/>
          </p:cNvPicPr>
          <p:nvPr/>
        </p:nvPicPr>
        <p:blipFill>
          <a:blip r:embed="rId4" cstate="print"/>
          <a:srcRect/>
          <a:stretch>
            <a:fillRect/>
          </a:stretch>
        </p:blipFill>
        <p:spPr bwMode="auto">
          <a:xfrm>
            <a:off x="5716588" y="1916113"/>
            <a:ext cx="2743200" cy="2178050"/>
          </a:xfrm>
          <a:prstGeom prst="rect">
            <a:avLst/>
          </a:prstGeom>
          <a:noFill/>
          <a:ln w="38100" cmpd="dbl">
            <a:solidFill>
              <a:schemeClr val="accent1"/>
            </a:solidFill>
            <a:miter lim="800000"/>
            <a:headEnd/>
            <a:tailEnd/>
          </a:ln>
        </p:spPr>
      </p:pic>
      <p:pic>
        <p:nvPicPr>
          <p:cNvPr id="37898" name="Picture 10"/>
          <p:cNvPicPr>
            <a:picLocks noChangeAspect="1" noChangeArrowheads="1"/>
          </p:cNvPicPr>
          <p:nvPr/>
        </p:nvPicPr>
        <p:blipFill>
          <a:blip r:embed="rId5" cstate="print"/>
          <a:srcRect l="10921" r="16800" b="23137"/>
          <a:stretch>
            <a:fillRect/>
          </a:stretch>
        </p:blipFill>
        <p:spPr bwMode="auto">
          <a:xfrm>
            <a:off x="6156325" y="4437063"/>
            <a:ext cx="2514600" cy="1824037"/>
          </a:xfrm>
          <a:prstGeom prst="rect">
            <a:avLst/>
          </a:prstGeom>
          <a:noFill/>
          <a:ln w="9525">
            <a:noFill/>
            <a:miter lim="800000"/>
            <a:headEnd/>
            <a:tailEnd/>
          </a:ln>
        </p:spPr>
      </p:pic>
      <p:sp>
        <p:nvSpPr>
          <p:cNvPr id="9" name="日期占位符 8"/>
          <p:cNvSpPr>
            <a:spLocks noGrp="1"/>
          </p:cNvSpPr>
          <p:nvPr>
            <p:ph type="dt" sz="half" idx="10"/>
          </p:nvPr>
        </p:nvSpPr>
        <p:spPr/>
        <p:txBody>
          <a:bodyPr/>
          <a:lstStyle/>
          <a:p>
            <a:pPr>
              <a:defRPr/>
            </a:pPr>
            <a:fld id="{28D19A06-78B5-48B5-BDD9-BA3F3ED0DF95}" type="datetime1">
              <a:rPr lang="zh-CN" altLang="en-US" smtClean="0"/>
            </a:fld>
            <a:endParaRPr lang="en-US" altLang="zh-CN"/>
          </a:p>
        </p:txBody>
      </p:sp>
      <p:sp>
        <p:nvSpPr>
          <p:cNvPr id="10" name="灯片编号占位符 9"/>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11" name="页脚占位符 10"/>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898"/>
                                        </p:tgtEl>
                                        <p:attrNameLst>
                                          <p:attrName>style.visibility</p:attrName>
                                        </p:attrNameLst>
                                      </p:cBhvr>
                                      <p:to>
                                        <p:strVal val="visible"/>
                                      </p:to>
                                    </p:set>
                                    <p:animEffect transition="in" filter="blinds(horizontal)">
                                      <p:cBhvr>
                                        <p:cTn id="17" dur="500"/>
                                        <p:tgtEl>
                                          <p:spTgt spid="378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22" dur="500"/>
                                        <p:tgtEl>
                                          <p:spTgt spid="378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blinds(horizontal)">
                                      <p:cBhvr>
                                        <p:cTn id="27" dur="500"/>
                                        <p:tgtEl>
                                          <p:spTgt spid="3789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7892"/>
                                        </p:tgtEl>
                                        <p:attrNameLst>
                                          <p:attrName>style.visibility</p:attrName>
                                        </p:attrNameLst>
                                      </p:cBhvr>
                                      <p:to>
                                        <p:strVal val="visible"/>
                                      </p:to>
                                    </p:set>
                                    <p:animEffect transition="in" filter="blinds(horizontal)">
                                      <p:cBhvr>
                                        <p:cTn id="32" dur="500"/>
                                        <p:tgtEl>
                                          <p:spTgt spid="3789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7895"/>
                                        </p:tgtEl>
                                        <p:attrNameLst>
                                          <p:attrName>style.visibility</p:attrName>
                                        </p:attrNameLst>
                                      </p:cBhvr>
                                      <p:to>
                                        <p:strVal val="visible"/>
                                      </p:to>
                                    </p:set>
                                    <p:animEffect transition="in" filter="blinds(horizontal)">
                                      <p:cBhvr>
                                        <p:cTn id="37" dur="500"/>
                                        <p:tgtEl>
                                          <p:spTgt spid="3789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896"/>
                                        </p:tgtEl>
                                        <p:attrNameLst>
                                          <p:attrName>style.visibility</p:attrName>
                                        </p:attrNameLst>
                                      </p:cBhvr>
                                      <p:to>
                                        <p:strVal val="visible"/>
                                      </p:to>
                                    </p:set>
                                    <p:animEffect transition="in" filter="blinds(horizontal)">
                                      <p:cBhvr>
                                        <p:cTn id="42" dur="500"/>
                                        <p:tgtEl>
                                          <p:spTgt spid="3789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7891">
                                            <p:txEl>
                                              <p:pRg st="3" end="3"/>
                                            </p:txEl>
                                          </p:spTgt>
                                        </p:tgtEl>
                                        <p:attrNameLst>
                                          <p:attrName>style.visibility</p:attrName>
                                        </p:attrNameLst>
                                      </p:cBhvr>
                                      <p:to>
                                        <p:strVal val="visible"/>
                                      </p:to>
                                    </p:set>
                                    <p:animEffect transition="in" filter="blinds(horizontal)">
                                      <p:cBhvr>
                                        <p:cTn id="47" dur="500"/>
                                        <p:tgtEl>
                                          <p:spTgt spid="378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激光武器6"/>
          <p:cNvPicPr>
            <a:picLocks noChangeAspect="1" noChangeArrowheads="1"/>
          </p:cNvPicPr>
          <p:nvPr/>
        </p:nvPicPr>
        <p:blipFill>
          <a:blip r:embed="rId1" cstate="print"/>
          <a:srcRect/>
          <a:stretch>
            <a:fillRect/>
          </a:stretch>
        </p:blipFill>
        <p:spPr bwMode="auto">
          <a:xfrm>
            <a:off x="990600" y="381000"/>
            <a:ext cx="7239000" cy="5429250"/>
          </a:xfrm>
          <a:prstGeom prst="rect">
            <a:avLst/>
          </a:prstGeom>
          <a:noFill/>
          <a:ln w="9525">
            <a:noFill/>
            <a:miter lim="800000"/>
            <a:headEnd/>
            <a:tailEnd/>
          </a:ln>
        </p:spPr>
      </p:pic>
      <p:sp>
        <p:nvSpPr>
          <p:cNvPr id="86019" name="Text Box 3"/>
          <p:cNvSpPr txBox="1">
            <a:spLocks noChangeArrowheads="1"/>
          </p:cNvSpPr>
          <p:nvPr/>
        </p:nvSpPr>
        <p:spPr bwMode="auto">
          <a:xfrm>
            <a:off x="2209800" y="5867400"/>
            <a:ext cx="4724400" cy="579438"/>
          </a:xfrm>
          <a:prstGeom prst="rect">
            <a:avLst/>
          </a:prstGeom>
          <a:noFill/>
          <a:ln w="9525">
            <a:noFill/>
            <a:miter lim="800000"/>
          </a:ln>
        </p:spPr>
        <p:txBody>
          <a:bodyPr>
            <a:spAutoFit/>
          </a:bodyPr>
          <a:lstStyle/>
          <a:p>
            <a:pPr>
              <a:spcBef>
                <a:spcPct val="50000"/>
              </a:spcBef>
            </a:pPr>
            <a:r>
              <a:rPr lang="zh-CN" altLang="en-US"/>
              <a:t>特种作战激光枪</a:t>
            </a:r>
            <a:endParaRPr lang="zh-CN" altLang="en-US"/>
          </a:p>
        </p:txBody>
      </p:sp>
      <p:sp>
        <p:nvSpPr>
          <p:cNvPr id="4" name="日期占位符 3"/>
          <p:cNvSpPr>
            <a:spLocks noGrp="1"/>
          </p:cNvSpPr>
          <p:nvPr>
            <p:ph type="dt" sz="quarter" idx="10"/>
          </p:nvPr>
        </p:nvSpPr>
        <p:spPr/>
        <p:txBody>
          <a:bodyPr/>
          <a:lstStyle/>
          <a:p>
            <a:pPr>
              <a:defRPr/>
            </a:pPr>
            <a:fld id="{D841BE8E-6EE8-4510-B612-1C0B851C4562}"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DB6A7DE6-97F6-497A-8CF7-886C5700A1D5}" type="slidenum">
              <a:rPr lang="en-US" altLang="zh-CN"/>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激光冲锋枪"/>
          <p:cNvPicPr>
            <a:picLocks noChangeAspect="1" noChangeArrowheads="1"/>
          </p:cNvPicPr>
          <p:nvPr/>
        </p:nvPicPr>
        <p:blipFill>
          <a:blip r:embed="rId1" cstate="print"/>
          <a:srcRect/>
          <a:stretch>
            <a:fillRect/>
          </a:stretch>
        </p:blipFill>
        <p:spPr bwMode="auto">
          <a:xfrm>
            <a:off x="914400" y="685800"/>
            <a:ext cx="6858000" cy="4621213"/>
          </a:xfrm>
          <a:prstGeom prst="rect">
            <a:avLst/>
          </a:prstGeom>
          <a:noFill/>
          <a:ln w="9525">
            <a:noFill/>
            <a:miter lim="800000"/>
            <a:headEnd/>
            <a:tailEnd/>
          </a:ln>
        </p:spPr>
      </p:pic>
      <p:sp>
        <p:nvSpPr>
          <p:cNvPr id="87043" name="Text Box 3"/>
          <p:cNvSpPr txBox="1">
            <a:spLocks noChangeArrowheads="1"/>
          </p:cNvSpPr>
          <p:nvPr/>
        </p:nvSpPr>
        <p:spPr bwMode="auto">
          <a:xfrm>
            <a:off x="1524000" y="5562600"/>
            <a:ext cx="6096000" cy="579438"/>
          </a:xfrm>
          <a:prstGeom prst="rect">
            <a:avLst/>
          </a:prstGeom>
          <a:noFill/>
          <a:ln w="9525">
            <a:noFill/>
            <a:miter lim="800000"/>
          </a:ln>
        </p:spPr>
        <p:txBody>
          <a:bodyPr>
            <a:spAutoFit/>
          </a:bodyPr>
          <a:lstStyle/>
          <a:p>
            <a:pPr>
              <a:spcBef>
                <a:spcPct val="50000"/>
              </a:spcBef>
            </a:pPr>
            <a:r>
              <a:rPr lang="zh-CN" altLang="en-US" b="1"/>
              <a:t>装有激光瞄具的</a:t>
            </a:r>
            <a:r>
              <a:rPr lang="en-US" altLang="zh-CN" b="1"/>
              <a:t>MP5K</a:t>
            </a:r>
            <a:r>
              <a:rPr lang="zh-CN" altLang="en-US" b="1"/>
              <a:t>冲锋枪</a:t>
            </a:r>
            <a:endParaRPr lang="zh-CN" altLang="en-US" b="1"/>
          </a:p>
        </p:txBody>
      </p:sp>
      <p:sp>
        <p:nvSpPr>
          <p:cNvPr id="4" name="日期占位符 3"/>
          <p:cNvSpPr>
            <a:spLocks noGrp="1"/>
          </p:cNvSpPr>
          <p:nvPr>
            <p:ph type="dt" sz="quarter" idx="10"/>
          </p:nvPr>
        </p:nvSpPr>
        <p:spPr/>
        <p:txBody>
          <a:bodyPr/>
          <a:lstStyle/>
          <a:p>
            <a:pPr>
              <a:defRPr/>
            </a:pPr>
            <a:fld id="{71712A90-A9EF-41D3-9904-904EAA4659BC}" type="datetime1">
              <a:rPr lang="zh-CN" altLang="en-US" smtClean="0"/>
            </a:fld>
            <a:endParaRPr lang="en-US" altLang="zh-CN"/>
          </a:p>
        </p:txBody>
      </p:sp>
      <p:sp>
        <p:nvSpPr>
          <p:cNvPr id="5" name="灯片编号占位符 4"/>
          <p:cNvSpPr>
            <a:spLocks noGrp="1"/>
          </p:cNvSpPr>
          <p:nvPr>
            <p:ph type="sldNum" sz="quarter" idx="12"/>
          </p:nvPr>
        </p:nvSpPr>
        <p:spPr/>
        <p:txBody>
          <a:bodyPr/>
          <a:lstStyle/>
          <a:p>
            <a:pPr>
              <a:defRPr/>
            </a:pPr>
            <a:fld id="{33F31C40-BA51-44E0-86E5-F221150F0B00}" type="slidenum">
              <a:rPr lang="en-US" altLang="zh-CN"/>
            </a:fld>
            <a:endParaRPr lang="en-US" altLang="zh-CN"/>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7A9C476-F26A-473E-8E28-4FC5A8F5C364}" type="datetime1">
              <a:rPr lang="zh-CN" altLang="en-US" smtClean="0"/>
            </a:fld>
            <a:endParaRPr lang="en-US" altLang="zh-CN"/>
          </a:p>
        </p:txBody>
      </p:sp>
      <p:sp>
        <p:nvSpPr>
          <p:cNvPr id="9" name="灯片编号占位符 3"/>
          <p:cNvSpPr>
            <a:spLocks noGrp="1"/>
          </p:cNvSpPr>
          <p:nvPr>
            <p:ph type="sldNum" sz="quarter" idx="12"/>
          </p:nvPr>
        </p:nvSpPr>
        <p:spPr/>
        <p:txBody>
          <a:bodyPr/>
          <a:lstStyle/>
          <a:p>
            <a:pPr>
              <a:defRPr/>
            </a:pPr>
            <a:fld id="{B805C2FF-9501-486E-9EB3-EABFC88AE575}" type="slidenum">
              <a:rPr lang="en-US" altLang="zh-CN"/>
            </a:fld>
            <a:endParaRPr lang="en-US" altLang="zh-CN"/>
          </a:p>
        </p:txBody>
      </p:sp>
      <p:sp>
        <p:nvSpPr>
          <p:cNvPr id="60419" name="Text Box 3"/>
          <p:cNvSpPr txBox="1">
            <a:spLocks noChangeArrowheads="1"/>
          </p:cNvSpPr>
          <p:nvPr/>
        </p:nvSpPr>
        <p:spPr bwMode="auto">
          <a:xfrm>
            <a:off x="858838" y="1393825"/>
            <a:ext cx="1409700" cy="457200"/>
          </a:xfrm>
          <a:prstGeom prst="rect">
            <a:avLst/>
          </a:prstGeom>
          <a:noFill/>
          <a:ln w="9525">
            <a:noFill/>
            <a:miter lim="800000"/>
          </a:ln>
        </p:spPr>
        <p:txBody>
          <a:bodyPr wrap="none">
            <a:spAutoFit/>
          </a:bodyPr>
          <a:lstStyle/>
          <a:p>
            <a:r>
              <a:rPr lang="zh-CN" altLang="en-US" sz="2400" b="1">
                <a:solidFill>
                  <a:srgbClr val="FF0066"/>
                </a:solidFill>
                <a:ea typeface="楷体_GB2312" pitchFamily="49" charset="-122"/>
              </a:rPr>
              <a:t>激光制导</a:t>
            </a:r>
            <a:endParaRPr lang="zh-CN" altLang="en-US" sz="2400" b="1">
              <a:solidFill>
                <a:srgbClr val="FF0066"/>
              </a:solidFill>
              <a:ea typeface="楷体_GB2312" pitchFamily="49" charset="-122"/>
            </a:endParaRPr>
          </a:p>
        </p:txBody>
      </p:sp>
      <p:sp>
        <p:nvSpPr>
          <p:cNvPr id="60420" name="Text Box 4"/>
          <p:cNvSpPr txBox="1">
            <a:spLocks noChangeArrowheads="1"/>
          </p:cNvSpPr>
          <p:nvPr/>
        </p:nvSpPr>
        <p:spPr bwMode="auto">
          <a:xfrm>
            <a:off x="852488" y="801688"/>
            <a:ext cx="1409700" cy="457200"/>
          </a:xfrm>
          <a:prstGeom prst="rect">
            <a:avLst/>
          </a:prstGeom>
          <a:noFill/>
          <a:ln w="9525">
            <a:noFill/>
            <a:miter lim="800000"/>
          </a:ln>
        </p:spPr>
        <p:txBody>
          <a:bodyPr wrap="none">
            <a:spAutoFit/>
          </a:bodyPr>
          <a:lstStyle/>
          <a:p>
            <a:r>
              <a:rPr lang="zh-CN" altLang="en-US" sz="2400" b="1">
                <a:ea typeface="楷体_GB2312" pitchFamily="49" charset="-122"/>
              </a:rPr>
              <a:t>激光测距</a:t>
            </a:r>
            <a:endParaRPr lang="zh-CN" altLang="en-US" sz="2400" b="1">
              <a:ea typeface="楷体_GB2312" pitchFamily="49" charset="-122"/>
            </a:endParaRPr>
          </a:p>
        </p:txBody>
      </p:sp>
      <p:pic>
        <p:nvPicPr>
          <p:cNvPr id="60421" name="Picture 5" descr="9-1"/>
          <p:cNvPicPr>
            <a:picLocks noChangeAspect="1" noChangeArrowheads="1"/>
          </p:cNvPicPr>
          <p:nvPr/>
        </p:nvPicPr>
        <p:blipFill>
          <a:blip r:embed="rId1" cstate="print"/>
          <a:srcRect/>
          <a:stretch>
            <a:fillRect/>
          </a:stretch>
        </p:blipFill>
        <p:spPr bwMode="auto">
          <a:xfrm>
            <a:off x="898525" y="2339975"/>
            <a:ext cx="7639050" cy="3025775"/>
          </a:xfrm>
          <a:prstGeom prst="rect">
            <a:avLst/>
          </a:prstGeom>
          <a:noFill/>
          <a:ln w="9525">
            <a:noFill/>
            <a:miter lim="800000"/>
            <a:headEnd/>
            <a:tailEnd/>
          </a:ln>
        </p:spPr>
      </p:pic>
      <p:sp>
        <p:nvSpPr>
          <p:cNvPr id="60422" name="Text Box 6"/>
          <p:cNvSpPr txBox="1">
            <a:spLocks noChangeArrowheads="1"/>
          </p:cNvSpPr>
          <p:nvPr/>
        </p:nvSpPr>
        <p:spPr bwMode="auto">
          <a:xfrm>
            <a:off x="2479675" y="800100"/>
            <a:ext cx="1409700" cy="457200"/>
          </a:xfrm>
          <a:prstGeom prst="rect">
            <a:avLst/>
          </a:prstGeom>
          <a:noFill/>
          <a:ln w="9525">
            <a:noFill/>
            <a:miter lim="800000"/>
          </a:ln>
        </p:spPr>
        <p:txBody>
          <a:bodyPr wrap="none">
            <a:spAutoFit/>
          </a:bodyPr>
          <a:lstStyle/>
          <a:p>
            <a:r>
              <a:rPr lang="zh-CN" altLang="en-US" sz="2400" b="1">
                <a:ea typeface="楷体_GB2312" pitchFamily="49" charset="-122"/>
              </a:rPr>
              <a:t>激光侦察</a:t>
            </a:r>
            <a:endParaRPr lang="zh-CN" altLang="en-US" sz="2400" b="1">
              <a:ea typeface="楷体_GB2312" pitchFamily="49" charset="-122"/>
            </a:endParaRPr>
          </a:p>
        </p:txBody>
      </p:sp>
      <p:sp>
        <p:nvSpPr>
          <p:cNvPr id="60423" name="Text Box 7"/>
          <p:cNvSpPr txBox="1">
            <a:spLocks noChangeArrowheads="1"/>
          </p:cNvSpPr>
          <p:nvPr/>
        </p:nvSpPr>
        <p:spPr bwMode="auto">
          <a:xfrm>
            <a:off x="4030663" y="788988"/>
            <a:ext cx="2022475" cy="457200"/>
          </a:xfrm>
          <a:prstGeom prst="rect">
            <a:avLst/>
          </a:prstGeom>
          <a:noFill/>
          <a:ln w="9525">
            <a:noFill/>
            <a:miter lim="800000"/>
          </a:ln>
        </p:spPr>
        <p:txBody>
          <a:bodyPr wrap="none">
            <a:spAutoFit/>
          </a:bodyPr>
          <a:lstStyle/>
          <a:p>
            <a:r>
              <a:rPr lang="zh-CN" altLang="en-US" sz="2400" b="1">
                <a:ea typeface="楷体_GB2312" pitchFamily="49" charset="-122"/>
              </a:rPr>
              <a:t>大气激光通信</a:t>
            </a:r>
            <a:endParaRPr lang="zh-CN" altLang="en-US" sz="2400" b="1">
              <a:ea typeface="楷体_GB2312" pitchFamily="49" charset="-122"/>
            </a:endParaRPr>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checkerboard(across)">
                                      <p:cBhvr>
                                        <p:cTn id="7" dur="5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checkerboard(across)">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0423"/>
                                        </p:tgtEl>
                                        <p:attrNameLst>
                                          <p:attrName>style.visibility</p:attrName>
                                        </p:attrNameLst>
                                      </p:cBhvr>
                                      <p:to>
                                        <p:strVal val="visible"/>
                                      </p:to>
                                    </p:set>
                                    <p:animEffect transition="in" filter="checkerboard(across)">
                                      <p:cBhvr>
                                        <p:cTn id="17" dur="500"/>
                                        <p:tgtEl>
                                          <p:spTgt spid="6042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0419"/>
                                        </p:tgtEl>
                                        <p:attrNameLst>
                                          <p:attrName>style.visibility</p:attrName>
                                        </p:attrNameLst>
                                      </p:cBhvr>
                                      <p:to>
                                        <p:strVal val="visible"/>
                                      </p:to>
                                    </p:set>
                                    <p:animEffect transition="in" filter="checkerboard(across)">
                                      <p:cBhvr>
                                        <p:cTn id="22" dur="500"/>
                                        <p:tgtEl>
                                          <p:spTgt spid="604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421"/>
                                        </p:tgtEl>
                                        <p:attrNameLst>
                                          <p:attrName>style.visibility</p:attrName>
                                        </p:attrNameLst>
                                      </p:cBhvr>
                                      <p:to>
                                        <p:strVal val="visible"/>
                                      </p:to>
                                    </p:set>
                                    <p:animEffect transition="in" filter="blinds(horizontal)">
                                      <p:cBhvr>
                                        <p:cTn id="27"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P spid="60420" grpId="0" autoUpdateAnimBg="0"/>
      <p:bldP spid="60422" grpId="0" autoUpdateAnimBg="0"/>
      <p:bldP spid="60423"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6472200A-4F9C-4EBD-9ECE-AB9CCD33D82C}" type="datetime1">
              <a:rPr lang="zh-CN" altLang="en-US" smtClean="0"/>
            </a:fld>
            <a:endParaRPr lang="en-US" altLang="zh-CN"/>
          </a:p>
        </p:txBody>
      </p:sp>
      <p:sp>
        <p:nvSpPr>
          <p:cNvPr id="5" name="灯片编号占位符 3"/>
          <p:cNvSpPr>
            <a:spLocks noGrp="1"/>
          </p:cNvSpPr>
          <p:nvPr>
            <p:ph type="sldNum" sz="quarter" idx="12"/>
          </p:nvPr>
        </p:nvSpPr>
        <p:spPr/>
        <p:txBody>
          <a:bodyPr/>
          <a:lstStyle/>
          <a:p>
            <a:pPr>
              <a:defRPr/>
            </a:pPr>
            <a:fld id="{E55DC4FE-5209-4CC2-8E85-5BA706C80B24}" type="slidenum">
              <a:rPr lang="en-US" altLang="zh-CN"/>
            </a:fld>
            <a:endParaRPr lang="en-US" altLang="zh-CN"/>
          </a:p>
        </p:txBody>
      </p:sp>
      <p:pic>
        <p:nvPicPr>
          <p:cNvPr id="61442" name="Picture 2" descr="9-2"/>
          <p:cNvPicPr>
            <a:picLocks noChangeAspect="1" noChangeArrowheads="1"/>
          </p:cNvPicPr>
          <p:nvPr/>
        </p:nvPicPr>
        <p:blipFill>
          <a:blip r:embed="rId1" cstate="print"/>
          <a:srcRect/>
          <a:stretch>
            <a:fillRect/>
          </a:stretch>
        </p:blipFill>
        <p:spPr bwMode="auto">
          <a:xfrm>
            <a:off x="898525" y="1135063"/>
            <a:ext cx="7138988" cy="3765550"/>
          </a:xfrm>
          <a:prstGeom prst="rect">
            <a:avLst/>
          </a:prstGeom>
          <a:noFill/>
          <a:ln w="9525">
            <a:noFill/>
            <a:miter lim="800000"/>
            <a:headEnd/>
            <a:tailEnd/>
          </a:ln>
        </p:spPr>
      </p:pic>
      <p:sp>
        <p:nvSpPr>
          <p:cNvPr id="61443" name="Text Box 3"/>
          <p:cNvSpPr txBox="1">
            <a:spLocks noChangeArrowheads="1"/>
          </p:cNvSpPr>
          <p:nvPr/>
        </p:nvSpPr>
        <p:spPr bwMode="auto">
          <a:xfrm>
            <a:off x="539750" y="260350"/>
            <a:ext cx="1409700" cy="457200"/>
          </a:xfrm>
          <a:prstGeom prst="rect">
            <a:avLst/>
          </a:prstGeom>
          <a:noFill/>
          <a:ln w="9525">
            <a:noFill/>
            <a:miter lim="800000"/>
          </a:ln>
        </p:spPr>
        <p:txBody>
          <a:bodyPr wrap="none">
            <a:spAutoFit/>
          </a:bodyPr>
          <a:lstStyle/>
          <a:p>
            <a:r>
              <a:rPr lang="zh-CN" altLang="en-US" sz="2400" b="1">
                <a:ea typeface="楷体_GB2312" pitchFamily="49" charset="-122"/>
              </a:rPr>
              <a:t>激光武器</a:t>
            </a:r>
            <a:endParaRPr lang="zh-CN" altLang="en-US" sz="2400" b="1">
              <a:ea typeface="楷体_GB2312" pitchFamily="49" charset="-122"/>
            </a:endParaRPr>
          </a:p>
        </p:txBody>
      </p:sp>
      <p:sp>
        <p:nvSpPr>
          <p:cNvPr id="6"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linds(horizontal)">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42"/>
                                        </p:tgtEl>
                                        <p:attrNameLst>
                                          <p:attrName>style.visibility</p:attrName>
                                        </p:attrNameLst>
                                      </p:cBhvr>
                                      <p:to>
                                        <p:strVal val="visible"/>
                                      </p:to>
                                    </p:set>
                                    <p:animEffect transition="in" filter="blinds(horizontal)">
                                      <p:cBhvr>
                                        <p:cTn id="12"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3"/>
          <p:cNvSpPr txBox="1">
            <a:spLocks noChangeArrowheads="1"/>
          </p:cNvSpPr>
          <p:nvPr/>
        </p:nvSpPr>
        <p:spPr bwMode="auto">
          <a:xfrm>
            <a:off x="1547495" y="621030"/>
            <a:ext cx="4427538" cy="521970"/>
          </a:xfrm>
          <a:prstGeom prst="rect">
            <a:avLst/>
          </a:prstGeom>
          <a:noFill/>
          <a:ln w="9525">
            <a:noFill/>
            <a:miter lim="800000"/>
          </a:ln>
        </p:spPr>
        <p:txBody>
          <a:bodyPr>
            <a:spAutoFit/>
          </a:bodyPr>
          <a:lstStyle/>
          <a:p>
            <a:r>
              <a:rPr lang="en-US" altLang="zh-CN" sz="2400" b="1" dirty="0" smtClean="0"/>
              <a:t>·</a:t>
            </a:r>
            <a:r>
              <a:rPr lang="zh-CN" altLang="en-US" sz="2800" b="1" dirty="0">
                <a:solidFill>
                  <a:srgbClr val="FFFF00"/>
                </a:solidFill>
              </a:rPr>
              <a:t>低损耗光纤</a:t>
            </a:r>
            <a:endParaRPr lang="zh-CN" altLang="en-US" sz="2800" b="1" dirty="0">
              <a:solidFill>
                <a:schemeClr val="tx2"/>
              </a:solidFill>
            </a:endParaRPr>
          </a:p>
        </p:txBody>
      </p:sp>
      <p:sp>
        <p:nvSpPr>
          <p:cNvPr id="94212" name="Text Box 4"/>
          <p:cNvSpPr txBox="1">
            <a:spLocks noChangeArrowheads="1"/>
          </p:cNvSpPr>
          <p:nvPr/>
        </p:nvSpPr>
        <p:spPr bwMode="auto">
          <a:xfrm>
            <a:off x="749300" y="1196975"/>
            <a:ext cx="7283450" cy="4246245"/>
          </a:xfrm>
          <a:prstGeom prst="rect">
            <a:avLst/>
          </a:prstGeom>
          <a:noFill/>
          <a:ln w="9525">
            <a:noFill/>
            <a:miter lim="800000"/>
          </a:ln>
        </p:spPr>
        <p:txBody>
          <a:bodyPr wrap="square">
            <a:spAutoFit/>
          </a:bodyPr>
          <a:lstStyle/>
          <a:p>
            <a:pPr marL="342900" indent="-342900" eaLnBrk="1" latinLnBrk="0" hangingPunct="1">
              <a:lnSpc>
                <a:spcPct val="150000"/>
              </a:lnSpc>
              <a:buFont typeface="Arial" panose="020B0604020202020204" pitchFamily="34" charset="0"/>
              <a:buChar char="•"/>
            </a:pPr>
            <a:r>
              <a:rPr lang="en-US" altLang="zh-CN" sz="2000" b="1" dirty="0" smtClean="0">
                <a:latin typeface="楷体_GB2312" pitchFamily="49" charset="-122"/>
                <a:ea typeface="楷体_GB2312" pitchFamily="49" charset="-122"/>
                <a:sym typeface="+mn-ea"/>
              </a:rPr>
              <a:t>从1957年开始，高锟即从事光导纤维在通讯领域运用的研究。1964年，他提出在电话网络中以光代替电流，以玻璃纤维代替导线 。</a:t>
            </a:r>
            <a:endParaRPr lang="en-US" altLang="zh-CN" sz="2000" b="1" dirty="0" smtClean="0">
              <a:latin typeface="楷体_GB2312" pitchFamily="49" charset="-122"/>
              <a:ea typeface="楷体_GB2312" pitchFamily="49" charset="-122"/>
              <a:sym typeface="+mn-ea"/>
            </a:endParaRPr>
          </a:p>
          <a:p>
            <a:pPr marL="342900" indent="-342900" eaLnBrk="1" latinLnBrk="0" hangingPunct="1">
              <a:lnSpc>
                <a:spcPct val="150000"/>
              </a:lnSpc>
              <a:buFont typeface="Arial" panose="020B0604020202020204" pitchFamily="34" charset="0"/>
              <a:buChar char="•"/>
            </a:pPr>
            <a:r>
              <a:rPr lang="en-US" altLang="zh-CN" sz="2000" b="1" dirty="0" smtClean="0">
                <a:latin typeface="楷体_GB2312" pitchFamily="49" charset="-122"/>
                <a:ea typeface="楷体_GB2312" pitchFamily="49" charset="-122"/>
                <a:sym typeface="+mn-ea"/>
              </a:rPr>
              <a:t>1965年，高锟与霍克汉姆共同得出结论，玻璃光衰减的基本限制在</a:t>
            </a:r>
            <a:r>
              <a:rPr lang="en-US" altLang="zh-CN" sz="2000" b="1" dirty="0" smtClean="0">
                <a:solidFill>
                  <a:srgbClr val="FF0000"/>
                </a:solidFill>
                <a:latin typeface="楷体_GB2312" pitchFamily="49" charset="-122"/>
                <a:ea typeface="楷体_GB2312" pitchFamily="49" charset="-122"/>
                <a:sym typeface="+mn-ea"/>
              </a:rPr>
              <a:t>20dB/km</a:t>
            </a:r>
            <a:r>
              <a:rPr lang="en-US" altLang="zh-CN" sz="2000" b="1" dirty="0" smtClean="0">
                <a:latin typeface="楷体_GB2312" pitchFamily="49" charset="-122"/>
                <a:ea typeface="楷体_GB2312" pitchFamily="49" charset="-122"/>
                <a:sym typeface="+mn-ea"/>
              </a:rPr>
              <a:t>以下这是光通信的关键阈值。然而，光纤通常表现出高达</a:t>
            </a:r>
            <a:r>
              <a:rPr lang="en-US" altLang="zh-CN" sz="2000" b="1" dirty="0" smtClean="0">
                <a:solidFill>
                  <a:srgbClr val="FF0000"/>
                </a:solidFill>
                <a:latin typeface="楷体_GB2312" pitchFamily="49" charset="-122"/>
                <a:ea typeface="楷体_GB2312" pitchFamily="49" charset="-122"/>
                <a:sym typeface="+mn-ea"/>
              </a:rPr>
              <a:t>1000</a:t>
            </a:r>
            <a:r>
              <a:rPr lang="en-US" altLang="zh-CN" sz="2000" b="1" dirty="0" smtClean="0">
                <a:solidFill>
                  <a:srgbClr val="FF0000"/>
                </a:solidFill>
                <a:latin typeface="楷体_GB2312" pitchFamily="49" charset="-122"/>
                <a:ea typeface="楷体_GB2312" pitchFamily="49" charset="-122"/>
                <a:sym typeface="+mn-ea"/>
              </a:rPr>
              <a:t>dB</a:t>
            </a:r>
            <a:r>
              <a:rPr lang="en-US" altLang="zh-CN" sz="2000" b="1" dirty="0" smtClean="0">
                <a:solidFill>
                  <a:srgbClr val="FF0000"/>
                </a:solidFill>
                <a:latin typeface="楷体_GB2312" pitchFamily="49" charset="-122"/>
                <a:ea typeface="楷体_GB2312" pitchFamily="49" charset="-122"/>
                <a:sym typeface="+mn-ea"/>
              </a:rPr>
              <a:t>/</a:t>
            </a:r>
            <a:r>
              <a:rPr lang="en-US" altLang="zh-CN" sz="2000" b="1" dirty="0" smtClean="0">
                <a:solidFill>
                  <a:srgbClr val="FF0000"/>
                </a:solidFill>
                <a:latin typeface="楷体_GB2312" pitchFamily="49" charset="-122"/>
                <a:ea typeface="楷体_GB2312" pitchFamily="49" charset="-122"/>
                <a:sym typeface="+mn-ea"/>
              </a:rPr>
              <a:t>km</a:t>
            </a:r>
            <a:r>
              <a:rPr lang="en-US" altLang="zh-CN" sz="2000" b="1" dirty="0" smtClean="0">
                <a:latin typeface="楷体_GB2312" pitchFamily="49" charset="-122"/>
                <a:ea typeface="楷体_GB2312" pitchFamily="49" charset="-122"/>
                <a:sym typeface="+mn-ea"/>
              </a:rPr>
              <a:t>甚至更多的光损耗。</a:t>
            </a:r>
            <a:endParaRPr lang="en-US" altLang="zh-CN" sz="2000" b="1" dirty="0" smtClean="0">
              <a:latin typeface="楷体_GB2312" pitchFamily="49" charset="-122"/>
              <a:ea typeface="楷体_GB2312" pitchFamily="49" charset="-122"/>
              <a:sym typeface="+mn-ea"/>
            </a:endParaRPr>
          </a:p>
          <a:p>
            <a:pPr marL="342900" indent="-342900" eaLnBrk="1" latinLnBrk="0" hangingPunct="1">
              <a:lnSpc>
                <a:spcPct val="150000"/>
              </a:lnSpc>
              <a:buFont typeface="Arial" panose="020B0604020202020204" pitchFamily="34" charset="0"/>
              <a:buChar char="•"/>
            </a:pPr>
            <a:r>
              <a:rPr lang="en-US" altLang="zh-CN" sz="2000" b="1" dirty="0" smtClean="0">
                <a:latin typeface="楷体_GB2312" pitchFamily="49" charset="-122"/>
                <a:ea typeface="楷体_GB2312" pitchFamily="49" charset="-122"/>
                <a:sym typeface="+mn-ea"/>
              </a:rPr>
              <a:t>1966</a:t>
            </a:r>
            <a:r>
              <a:rPr lang="zh-CN" altLang="en-US" sz="2000" b="1" dirty="0" smtClean="0">
                <a:latin typeface="楷体_GB2312" pitchFamily="49" charset="-122"/>
                <a:ea typeface="楷体_GB2312" pitchFamily="49" charset="-122"/>
                <a:sym typeface="+mn-ea"/>
              </a:rPr>
              <a:t>年，高锟发表了一篇论文</a:t>
            </a:r>
            <a:r>
              <a:rPr lang="en-US" altLang="zh-CN" sz="2000" b="1" dirty="0" smtClean="0">
                <a:solidFill>
                  <a:srgbClr val="FF0000"/>
                </a:solidFill>
                <a:latin typeface="楷体_GB2312" pitchFamily="49" charset="-122"/>
                <a:ea typeface="楷体_GB2312" pitchFamily="49" charset="-122"/>
                <a:sym typeface="+mn-ea"/>
              </a:rPr>
              <a:t>《</a:t>
            </a:r>
            <a:r>
              <a:rPr lang="zh-CN" altLang="en-US" sz="2000" b="1" dirty="0" smtClean="0">
                <a:solidFill>
                  <a:srgbClr val="FF0000"/>
                </a:solidFill>
                <a:latin typeface="楷体_GB2312" pitchFamily="49" charset="-122"/>
                <a:ea typeface="楷体_GB2312" pitchFamily="49" charset="-122"/>
                <a:sym typeface="+mn-ea"/>
              </a:rPr>
              <a:t>光频率的介质纤维表面波导</a:t>
            </a:r>
            <a:r>
              <a:rPr lang="en-US" altLang="zh-CN" sz="2000" b="1" dirty="0" smtClean="0">
                <a:solidFill>
                  <a:srgbClr val="FF0000"/>
                </a:solidFill>
                <a:latin typeface="楷体_GB2312" pitchFamily="49" charset="-122"/>
                <a:ea typeface="楷体_GB2312" pitchFamily="49" charset="-122"/>
                <a:sym typeface="+mn-ea"/>
              </a:rPr>
              <a:t>》</a:t>
            </a:r>
            <a:r>
              <a:rPr lang="zh-CN" altLang="en-US" sz="2000" b="1" dirty="0" smtClean="0">
                <a:latin typeface="楷体_GB2312" pitchFamily="49" charset="-122"/>
                <a:ea typeface="楷体_GB2312" pitchFamily="49" charset="-122"/>
                <a:sym typeface="+mn-ea"/>
              </a:rPr>
              <a:t>，开创性地指出，只要解决好</a:t>
            </a:r>
            <a:r>
              <a:rPr lang="zh-CN" altLang="en-US" sz="2000" b="1" dirty="0" smtClean="0">
                <a:solidFill>
                  <a:srgbClr val="FF0000"/>
                </a:solidFill>
                <a:latin typeface="楷体_GB2312" pitchFamily="49" charset="-122"/>
                <a:ea typeface="楷体_GB2312" pitchFamily="49" charset="-122"/>
                <a:sym typeface="+mn-ea"/>
              </a:rPr>
              <a:t>玻璃纯度和成分</a:t>
            </a:r>
            <a:r>
              <a:rPr lang="zh-CN" altLang="en-US" sz="2000" b="1" dirty="0" smtClean="0">
                <a:latin typeface="楷体_GB2312" pitchFamily="49" charset="-122"/>
                <a:ea typeface="楷体_GB2312" pitchFamily="49" charset="-122"/>
                <a:sym typeface="+mn-ea"/>
              </a:rPr>
              <a:t>等问题，就能够利用玻璃制作光学纤维，从而高效传输信息。</a:t>
            </a:r>
            <a:endParaRPr lang="zh-CN" altLang="en-US" sz="2000" dirty="0">
              <a:solidFill>
                <a:srgbClr val="FF0000"/>
              </a:solidFill>
            </a:endParaRPr>
          </a:p>
        </p:txBody>
      </p:sp>
      <p:sp>
        <p:nvSpPr>
          <p:cNvPr id="33797" name="AutoShape 6">
            <a:hlinkClick r:id="" highlightClick="1"/>
          </p:cNvPr>
          <p:cNvSpPr>
            <a:spLocks noChangeArrowheads="1"/>
          </p:cNvSpPr>
          <p:nvPr/>
        </p:nvSpPr>
        <p:spPr bwMode="auto">
          <a:xfrm>
            <a:off x="8459788" y="0"/>
            <a:ext cx="684212" cy="765175"/>
          </a:xfrm>
          <a:prstGeom prst="actionButtonHome">
            <a:avLst/>
          </a:prstGeom>
          <a:solidFill>
            <a:schemeClr val="accent1"/>
          </a:solidFill>
          <a:ln w="9525">
            <a:noFill/>
            <a:miter lim="800000"/>
          </a:ln>
        </p:spPr>
        <p:txBody>
          <a:bodyPr wrap="none" anchor="ctr"/>
          <a:lstStyle/>
          <a:p>
            <a:endParaRPr lang="zh-CN" altLang="en-US"/>
          </a:p>
        </p:txBody>
      </p:sp>
      <p:sp>
        <p:nvSpPr>
          <p:cNvPr id="33798" name="AutoShape 7">
            <a:hlinkClick r:id="" action="ppaction://hlinkshowjump?jump=previousslide" highlightClick="1"/>
          </p:cNvPr>
          <p:cNvSpPr>
            <a:spLocks noChangeArrowheads="1"/>
          </p:cNvSpPr>
          <p:nvPr/>
        </p:nvSpPr>
        <p:spPr bwMode="auto">
          <a:xfrm>
            <a:off x="8101013" y="6381750"/>
            <a:ext cx="361950" cy="287338"/>
          </a:xfrm>
          <a:prstGeom prst="actionButtonBackPrevious">
            <a:avLst/>
          </a:prstGeom>
          <a:solidFill>
            <a:schemeClr val="accent1"/>
          </a:solidFill>
          <a:ln w="9525">
            <a:noFill/>
            <a:miter lim="800000"/>
          </a:ln>
        </p:spPr>
        <p:txBody>
          <a:bodyPr wrap="none" anchor="ctr"/>
          <a:lstStyle/>
          <a:p>
            <a:endParaRPr lang="zh-CN" altLang="en-US"/>
          </a:p>
        </p:txBody>
      </p:sp>
      <p:sp>
        <p:nvSpPr>
          <p:cNvPr id="33799" name="AutoShape 8">
            <a:hlinkClick r:id="" action="ppaction://hlinkshowjump?jump=nextslide" highlightClick="1"/>
          </p:cNvPr>
          <p:cNvSpPr>
            <a:spLocks noChangeArrowheads="1"/>
          </p:cNvSpPr>
          <p:nvPr/>
        </p:nvSpPr>
        <p:spPr bwMode="auto">
          <a:xfrm>
            <a:off x="8604250" y="6381750"/>
            <a:ext cx="358775" cy="287338"/>
          </a:xfrm>
          <a:prstGeom prst="actionButtonForwardNext">
            <a:avLst/>
          </a:prstGeom>
          <a:solidFill>
            <a:schemeClr val="accent1"/>
          </a:solidFill>
          <a:ln w="9525">
            <a:noFill/>
            <a:miter lim="800000"/>
          </a:ln>
        </p:spPr>
        <p:txBody>
          <a:bodyPr wrap="none" anchor="ctr"/>
          <a:lstStyle/>
          <a:p>
            <a:endParaRPr lang="zh-CN" altLang="en-US"/>
          </a:p>
        </p:txBody>
      </p:sp>
      <p:sp>
        <p:nvSpPr>
          <p:cNvPr id="11" name="日期占位符 10"/>
          <p:cNvSpPr>
            <a:spLocks noGrp="1"/>
          </p:cNvSpPr>
          <p:nvPr>
            <p:ph type="dt" sz="half" idx="10"/>
          </p:nvPr>
        </p:nvSpPr>
        <p:spPr/>
        <p:txBody>
          <a:bodyPr/>
          <a:lstStyle/>
          <a:p>
            <a:pPr>
              <a:defRPr/>
            </a:pPr>
            <a:fld id="{8E53D773-B20B-4D54-A19F-6B7DD7928F1D}" type="datetime1">
              <a:rPr lang="zh-CN" altLang="en-US" smtClean="0"/>
            </a:fld>
            <a:endParaRPr lang="en-US" altLang="zh-CN"/>
          </a:p>
        </p:txBody>
      </p:sp>
      <p:sp>
        <p:nvSpPr>
          <p:cNvPr id="12" name="灯片编号占位符 11"/>
          <p:cNvSpPr>
            <a:spLocks noGrp="1"/>
          </p:cNvSpPr>
          <p:nvPr>
            <p:ph type="sldNum" sz="quarter" idx="12"/>
          </p:nvPr>
        </p:nvSpPr>
        <p:spPr/>
        <p:txBody>
          <a:bodyPr/>
          <a:lstStyle/>
          <a:p>
            <a:pPr>
              <a:defRPr/>
            </a:pPr>
            <a:fld id="{17C4B62E-4AC1-4D94-9D74-D8AA2B1E097F}" type="slidenum">
              <a:rPr lang="en-US" altLang="zh-CN" smtClean="0"/>
            </a:fld>
            <a:endParaRPr lang="en-US" altLang="zh-CN"/>
          </a:p>
        </p:txBody>
      </p:sp>
      <p:sp>
        <p:nvSpPr>
          <p:cNvPr id="13" name="页脚占位符 12"/>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212"/>
                                        </p:tgtEl>
                                        <p:attrNameLst>
                                          <p:attrName>style.visibility</p:attrName>
                                        </p:attrNameLst>
                                      </p:cBhvr>
                                      <p:to>
                                        <p:strVal val="visible"/>
                                      </p:to>
                                    </p:set>
                                    <p:anim calcmode="lin" valueType="num">
                                      <p:cBhvr additive="base">
                                        <p:cTn id="13" dur="500" fill="hold"/>
                                        <p:tgtEl>
                                          <p:spTgt spid="94212"/>
                                        </p:tgtEl>
                                        <p:attrNameLst>
                                          <p:attrName>ppt_x</p:attrName>
                                        </p:attrNameLst>
                                      </p:cBhvr>
                                      <p:tavLst>
                                        <p:tav tm="0">
                                          <p:val>
                                            <p:strVal val="#ppt_x"/>
                                          </p:val>
                                        </p:tav>
                                        <p:tav tm="100000">
                                          <p:val>
                                            <p:strVal val="#ppt_x"/>
                                          </p:val>
                                        </p:tav>
                                      </p:tavLst>
                                    </p:anim>
                                    <p:anim calcmode="lin" valueType="num">
                                      <p:cBhvr additive="base">
                                        <p:cTn id="14" dur="500" fill="hold"/>
                                        <p:tgtEl>
                                          <p:spTgt spid="94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1"/>
          <p:cNvSpPr>
            <a:spLocks noGrp="1"/>
          </p:cNvSpPr>
          <p:nvPr>
            <p:ph type="dt" sz="quarter" idx="10"/>
          </p:nvPr>
        </p:nvSpPr>
        <p:spPr/>
        <p:txBody>
          <a:bodyPr/>
          <a:lstStyle/>
          <a:p>
            <a:pPr>
              <a:defRPr/>
            </a:pPr>
            <a:fld id="{21F83B86-B5E1-4CA4-BBDC-E9CEA12518DE}" type="datetime1">
              <a:rPr lang="zh-CN" altLang="en-US" smtClean="0"/>
            </a:fld>
            <a:endParaRPr lang="en-US" altLang="zh-CN"/>
          </a:p>
        </p:txBody>
      </p:sp>
      <p:sp>
        <p:nvSpPr>
          <p:cNvPr id="6" name="灯片编号占位符 3"/>
          <p:cNvSpPr>
            <a:spLocks noGrp="1"/>
          </p:cNvSpPr>
          <p:nvPr>
            <p:ph type="sldNum" sz="quarter" idx="12"/>
          </p:nvPr>
        </p:nvSpPr>
        <p:spPr/>
        <p:txBody>
          <a:bodyPr/>
          <a:lstStyle/>
          <a:p>
            <a:pPr>
              <a:defRPr/>
            </a:pPr>
            <a:fld id="{E2D6E89F-48AA-468D-8EA3-93FFAE745D11}" type="slidenum">
              <a:rPr lang="en-US" altLang="zh-CN"/>
            </a:fld>
            <a:endParaRPr lang="en-US" altLang="zh-CN"/>
          </a:p>
        </p:txBody>
      </p:sp>
      <p:sp>
        <p:nvSpPr>
          <p:cNvPr id="64514" name="Text Box 2"/>
          <p:cNvSpPr txBox="1">
            <a:spLocks noChangeArrowheads="1"/>
          </p:cNvSpPr>
          <p:nvPr/>
        </p:nvSpPr>
        <p:spPr bwMode="auto">
          <a:xfrm>
            <a:off x="363538" y="304800"/>
            <a:ext cx="2667000" cy="457200"/>
          </a:xfrm>
          <a:prstGeom prst="rect">
            <a:avLst/>
          </a:prstGeom>
          <a:noFill/>
          <a:ln w="9525">
            <a:noFill/>
            <a:miter lim="800000"/>
          </a:ln>
        </p:spPr>
        <p:txBody>
          <a:bodyPr wrap="none">
            <a:spAutoFit/>
          </a:bodyPr>
          <a:lstStyle/>
          <a:p>
            <a:r>
              <a:rPr lang="en-US" altLang="zh-CN" sz="2400" b="1">
                <a:solidFill>
                  <a:srgbClr val="FF0000"/>
                </a:solidFill>
                <a:ea typeface="楷体_GB2312" pitchFamily="49" charset="-122"/>
              </a:rPr>
              <a:t>5. </a:t>
            </a:r>
            <a:r>
              <a:rPr lang="zh-CN" altLang="en-US" sz="2400" b="1">
                <a:solidFill>
                  <a:srgbClr val="FF0000"/>
                </a:solidFill>
                <a:ea typeface="楷体_GB2312" pitchFamily="49" charset="-122"/>
              </a:rPr>
              <a:t>通信领域的应用</a:t>
            </a:r>
            <a:endParaRPr lang="zh-CN" altLang="en-US" sz="2400" b="1">
              <a:solidFill>
                <a:srgbClr val="FF0000"/>
              </a:solidFill>
              <a:ea typeface="楷体_GB2312" pitchFamily="49" charset="-122"/>
            </a:endParaRPr>
          </a:p>
        </p:txBody>
      </p:sp>
      <p:sp>
        <p:nvSpPr>
          <p:cNvPr id="64515" name="Text Box 3"/>
          <p:cNvSpPr txBox="1">
            <a:spLocks noChangeArrowheads="1"/>
          </p:cNvSpPr>
          <p:nvPr/>
        </p:nvSpPr>
        <p:spPr bwMode="auto">
          <a:xfrm>
            <a:off x="374650" y="855663"/>
            <a:ext cx="4143375" cy="457200"/>
          </a:xfrm>
          <a:prstGeom prst="rect">
            <a:avLst/>
          </a:prstGeom>
          <a:noFill/>
          <a:ln w="9525">
            <a:noFill/>
            <a:miter lim="800000"/>
          </a:ln>
        </p:spPr>
        <p:txBody>
          <a:bodyPr wrap="none">
            <a:spAutoFit/>
          </a:bodyPr>
          <a:lstStyle/>
          <a:p>
            <a:r>
              <a:rPr lang="en-US" altLang="zh-CN" sz="2400" b="1">
                <a:solidFill>
                  <a:srgbClr val="FF0066"/>
                </a:solidFill>
                <a:ea typeface="楷体_GB2312" pitchFamily="49" charset="-122"/>
              </a:rPr>
              <a:t>    </a:t>
            </a:r>
            <a:r>
              <a:rPr lang="zh-CN" altLang="en-US" sz="2400" b="1">
                <a:solidFill>
                  <a:srgbClr val="FFFF00"/>
                </a:solidFill>
                <a:ea typeface="楷体_GB2312" pitchFamily="49" charset="-122"/>
              </a:rPr>
              <a:t>光纤通信   光空间激光通信</a:t>
            </a:r>
            <a:endParaRPr lang="zh-CN" altLang="en-US" sz="2400" b="1">
              <a:solidFill>
                <a:srgbClr val="FFFF00"/>
              </a:solidFill>
              <a:ea typeface="楷体_GB2312" pitchFamily="49" charset="-122"/>
            </a:endParaRPr>
          </a:p>
        </p:txBody>
      </p:sp>
      <p:graphicFrame>
        <p:nvGraphicFramePr>
          <p:cNvPr id="64516" name="Object 4"/>
          <p:cNvGraphicFramePr>
            <a:graphicFrameLocks noChangeAspect="1"/>
          </p:cNvGraphicFramePr>
          <p:nvPr/>
        </p:nvGraphicFramePr>
        <p:xfrm>
          <a:off x="1308100" y="1522413"/>
          <a:ext cx="6864350" cy="3878262"/>
        </p:xfrm>
        <a:graphic>
          <a:graphicData uri="http://schemas.openxmlformats.org/presentationml/2006/ole">
            <mc:AlternateContent xmlns:mc="http://schemas.openxmlformats.org/markup-compatibility/2006">
              <mc:Choice xmlns:v="urn:schemas-microsoft-com:vml" Requires="v">
                <p:oleObj spid="_x0000_s17409" name="位图图像" r:id="rId1" imgW="6238875" imgH="3524250" progId="Paint.Picture">
                  <p:embed/>
                </p:oleObj>
              </mc:Choice>
              <mc:Fallback>
                <p:oleObj name="位图图像" r:id="rId1" imgW="6238875" imgH="3524250" progId="Paint.Picture">
                  <p:embed/>
                  <p:pic>
                    <p:nvPicPr>
                      <p:cNvPr id="0" name="Object 4"/>
                      <p:cNvPicPr>
                        <a:picLocks noChangeAspect="1"/>
                      </p:cNvPicPr>
                      <p:nvPr/>
                    </p:nvPicPr>
                    <p:blipFill>
                      <a:blip r:embed="rId2"/>
                      <a:stretch>
                        <a:fillRect/>
                      </a:stretch>
                    </p:blipFill>
                    <p:spPr>
                      <a:xfrm>
                        <a:off x="1308100" y="1522413"/>
                        <a:ext cx="6864350" cy="3878262"/>
                      </a:xfrm>
                      <a:prstGeom prst="rect">
                        <a:avLst/>
                      </a:prstGeom>
                      <a:noFill/>
                      <a:ln w="9525">
                        <a:noFill/>
                      </a:ln>
                    </p:spPr>
                  </p:pic>
                </p:oleObj>
              </mc:Fallback>
            </mc:AlternateContent>
          </a:graphicData>
        </a:graphic>
      </p:graphicFrame>
      <p:sp>
        <p:nvSpPr>
          <p:cNvPr id="7" name="页脚占位符 6"/>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blinds(horizontal)">
                                      <p:cBhvr>
                                        <p:cTn id="7" dur="500"/>
                                        <p:tgtEl>
                                          <p:spTgt spid="645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515"/>
                                        </p:tgtEl>
                                        <p:attrNameLst>
                                          <p:attrName>style.visibility</p:attrName>
                                        </p:attrNameLst>
                                      </p:cBhvr>
                                      <p:to>
                                        <p:strVal val="visible"/>
                                      </p:to>
                                    </p:set>
                                    <p:animEffect transition="in" filter="blinds(horizontal)">
                                      <p:cBhvr>
                                        <p:cTn id="12" dur="500"/>
                                        <p:tgtEl>
                                          <p:spTgt spid="645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16"/>
                                        </p:tgtEl>
                                        <p:attrNameLst>
                                          <p:attrName>style.visibility</p:attrName>
                                        </p:attrNameLst>
                                      </p:cBhvr>
                                      <p:to>
                                        <p:strVal val="visible"/>
                                      </p:to>
                                    </p:set>
                                    <p:animEffect transition="in" filter="blinds(horizontal)">
                                      <p:cBhvr>
                                        <p:cTn id="1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p:bldP spid="6451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C4EB8CB5-B870-4047-8F4D-EEAB4B6645F4}" type="datetime1">
              <a:rPr lang="zh-CN" altLang="en-US" smtClean="0"/>
            </a:fld>
            <a:endParaRPr lang="en-US" altLang="zh-CN"/>
          </a:p>
        </p:txBody>
      </p:sp>
      <p:sp>
        <p:nvSpPr>
          <p:cNvPr id="11" name="灯片编号占位符 3"/>
          <p:cNvSpPr>
            <a:spLocks noGrp="1"/>
          </p:cNvSpPr>
          <p:nvPr>
            <p:ph type="sldNum" sz="quarter" idx="12"/>
          </p:nvPr>
        </p:nvSpPr>
        <p:spPr/>
        <p:txBody>
          <a:bodyPr/>
          <a:lstStyle/>
          <a:p>
            <a:pPr>
              <a:defRPr/>
            </a:pPr>
            <a:fld id="{55817AED-9BA7-4495-AD33-32045E465FCB}" type="slidenum">
              <a:rPr lang="en-US" altLang="zh-CN"/>
            </a:fld>
            <a:endParaRPr lang="en-US" altLang="zh-CN"/>
          </a:p>
        </p:txBody>
      </p:sp>
      <p:sp>
        <p:nvSpPr>
          <p:cNvPr id="62466" name="Text Box 2"/>
          <p:cNvSpPr txBox="1">
            <a:spLocks noChangeArrowheads="1"/>
          </p:cNvSpPr>
          <p:nvPr/>
        </p:nvSpPr>
        <p:spPr bwMode="auto">
          <a:xfrm>
            <a:off x="323850" y="260350"/>
            <a:ext cx="1745615" cy="460375"/>
          </a:xfrm>
          <a:prstGeom prst="rect">
            <a:avLst/>
          </a:prstGeom>
          <a:noFill/>
          <a:ln w="9525">
            <a:noFill/>
            <a:miter lim="800000"/>
          </a:ln>
        </p:spPr>
        <p:txBody>
          <a:bodyPr wrap="none">
            <a:spAutoFit/>
          </a:bodyPr>
          <a:lstStyle/>
          <a:p>
            <a:r>
              <a:rPr lang="en-US" altLang="zh-CN" sz="2400" b="1">
                <a:ea typeface="楷体_GB2312" pitchFamily="49" charset="-122"/>
              </a:rPr>
              <a:t>6. </a:t>
            </a:r>
            <a:r>
              <a:rPr lang="zh-CN" altLang="en-US" sz="2400" b="1">
                <a:ea typeface="楷体_GB2312" pitchFamily="49" charset="-122"/>
              </a:rPr>
              <a:t>日常应用</a:t>
            </a:r>
            <a:endParaRPr lang="zh-CN" altLang="en-US" sz="2400" b="1">
              <a:ea typeface="楷体_GB2312" pitchFamily="49" charset="-122"/>
            </a:endParaRPr>
          </a:p>
        </p:txBody>
      </p:sp>
      <p:sp>
        <p:nvSpPr>
          <p:cNvPr id="62467" name="Text Box 3"/>
          <p:cNvSpPr txBox="1">
            <a:spLocks noChangeArrowheads="1"/>
          </p:cNvSpPr>
          <p:nvPr/>
        </p:nvSpPr>
        <p:spPr bwMode="auto">
          <a:xfrm>
            <a:off x="700088" y="812800"/>
            <a:ext cx="1716087" cy="457200"/>
          </a:xfrm>
          <a:prstGeom prst="rect">
            <a:avLst/>
          </a:prstGeom>
          <a:noFill/>
          <a:ln w="9525">
            <a:noFill/>
            <a:miter lim="800000"/>
          </a:ln>
        </p:spPr>
        <p:txBody>
          <a:bodyPr wrap="none">
            <a:spAutoFit/>
          </a:bodyPr>
          <a:lstStyle/>
          <a:p>
            <a:r>
              <a:rPr lang="zh-CN" altLang="en-US" sz="2400" b="1">
                <a:ea typeface="楷体_GB2312" pitchFamily="49" charset="-122"/>
              </a:rPr>
              <a:t>激光打印机</a:t>
            </a:r>
            <a:endParaRPr lang="zh-CN" altLang="en-US" sz="2400" b="1">
              <a:ea typeface="楷体_GB2312" pitchFamily="49" charset="-122"/>
            </a:endParaRPr>
          </a:p>
        </p:txBody>
      </p:sp>
      <p:sp>
        <p:nvSpPr>
          <p:cNvPr id="62468" name="Text Box 4"/>
          <p:cNvSpPr txBox="1">
            <a:spLocks noChangeArrowheads="1"/>
          </p:cNvSpPr>
          <p:nvPr/>
        </p:nvSpPr>
        <p:spPr bwMode="auto">
          <a:xfrm>
            <a:off x="2647950" y="823913"/>
            <a:ext cx="1409700" cy="457200"/>
          </a:xfrm>
          <a:prstGeom prst="rect">
            <a:avLst/>
          </a:prstGeom>
          <a:noFill/>
          <a:ln w="9525">
            <a:noFill/>
            <a:miter lim="800000"/>
          </a:ln>
        </p:spPr>
        <p:txBody>
          <a:bodyPr wrap="none">
            <a:spAutoFit/>
          </a:bodyPr>
          <a:lstStyle/>
          <a:p>
            <a:r>
              <a:rPr lang="zh-CN" altLang="en-US" sz="2400" b="1">
                <a:ea typeface="楷体_GB2312" pitchFamily="49" charset="-122"/>
              </a:rPr>
              <a:t>电脑光驱</a:t>
            </a:r>
            <a:endParaRPr lang="zh-CN" altLang="en-US" sz="2400" b="1">
              <a:ea typeface="楷体_GB2312" pitchFamily="49" charset="-122"/>
            </a:endParaRPr>
          </a:p>
        </p:txBody>
      </p:sp>
      <p:sp>
        <p:nvSpPr>
          <p:cNvPr id="62469" name="Text Box 5"/>
          <p:cNvSpPr txBox="1">
            <a:spLocks noChangeArrowheads="1"/>
          </p:cNvSpPr>
          <p:nvPr/>
        </p:nvSpPr>
        <p:spPr bwMode="auto">
          <a:xfrm>
            <a:off x="695325" y="1963738"/>
            <a:ext cx="1354138" cy="457200"/>
          </a:xfrm>
          <a:prstGeom prst="rect">
            <a:avLst/>
          </a:prstGeom>
          <a:noFill/>
          <a:ln w="9525">
            <a:noFill/>
            <a:miter lim="800000"/>
          </a:ln>
        </p:spPr>
        <p:txBody>
          <a:bodyPr wrap="none">
            <a:spAutoFit/>
          </a:bodyPr>
          <a:lstStyle/>
          <a:p>
            <a:r>
              <a:rPr lang="en-US" altLang="zh-CN" sz="2400" b="1">
                <a:solidFill>
                  <a:srgbClr val="FF0066"/>
                </a:solidFill>
                <a:ea typeface="楷体_GB2312" pitchFamily="49" charset="-122"/>
              </a:rPr>
              <a:t>CD/VCD</a:t>
            </a:r>
            <a:endParaRPr lang="en-US" altLang="zh-CN" sz="2400" b="1">
              <a:solidFill>
                <a:srgbClr val="FF0066"/>
              </a:solidFill>
              <a:ea typeface="楷体_GB2312" pitchFamily="49" charset="-122"/>
            </a:endParaRPr>
          </a:p>
        </p:txBody>
      </p:sp>
      <p:sp>
        <p:nvSpPr>
          <p:cNvPr id="62470" name="Text Box 6"/>
          <p:cNvSpPr txBox="1">
            <a:spLocks noChangeArrowheads="1"/>
          </p:cNvSpPr>
          <p:nvPr/>
        </p:nvSpPr>
        <p:spPr bwMode="auto">
          <a:xfrm>
            <a:off x="4419600" y="822325"/>
            <a:ext cx="2022475" cy="457200"/>
          </a:xfrm>
          <a:prstGeom prst="rect">
            <a:avLst/>
          </a:prstGeom>
          <a:noFill/>
          <a:ln w="9525">
            <a:noFill/>
            <a:miter lim="800000"/>
          </a:ln>
        </p:spPr>
        <p:txBody>
          <a:bodyPr wrap="none">
            <a:spAutoFit/>
          </a:bodyPr>
          <a:lstStyle/>
          <a:p>
            <a:r>
              <a:rPr lang="zh-CN" altLang="en-US" sz="2400" b="1">
                <a:ea typeface="楷体_GB2312" pitchFamily="49" charset="-122"/>
              </a:rPr>
              <a:t>条形码扫描器</a:t>
            </a:r>
            <a:endParaRPr lang="zh-CN" altLang="en-US" sz="2400" b="1">
              <a:ea typeface="楷体_GB2312" pitchFamily="49" charset="-122"/>
            </a:endParaRPr>
          </a:p>
        </p:txBody>
      </p:sp>
      <p:sp>
        <p:nvSpPr>
          <p:cNvPr id="62471" name="Text Box 7"/>
          <p:cNvSpPr txBox="1">
            <a:spLocks noChangeArrowheads="1"/>
          </p:cNvSpPr>
          <p:nvPr/>
        </p:nvSpPr>
        <p:spPr bwMode="auto">
          <a:xfrm>
            <a:off x="714375" y="1397000"/>
            <a:ext cx="1409700" cy="457200"/>
          </a:xfrm>
          <a:prstGeom prst="rect">
            <a:avLst/>
          </a:prstGeom>
          <a:noFill/>
          <a:ln w="9525">
            <a:noFill/>
            <a:miter lim="800000"/>
          </a:ln>
        </p:spPr>
        <p:txBody>
          <a:bodyPr wrap="none">
            <a:spAutoFit/>
          </a:bodyPr>
          <a:lstStyle/>
          <a:p>
            <a:r>
              <a:rPr lang="zh-CN" altLang="en-US" sz="2400" b="1">
                <a:ea typeface="楷体_GB2312" pitchFamily="49" charset="-122"/>
              </a:rPr>
              <a:t>激光防伪</a:t>
            </a:r>
            <a:endParaRPr lang="zh-CN" altLang="en-US" sz="2400" b="1">
              <a:ea typeface="楷体_GB2312" pitchFamily="49" charset="-122"/>
            </a:endParaRPr>
          </a:p>
        </p:txBody>
      </p:sp>
      <p:sp>
        <p:nvSpPr>
          <p:cNvPr id="62472" name="Text Box 8"/>
          <p:cNvSpPr txBox="1">
            <a:spLocks noChangeArrowheads="1"/>
          </p:cNvSpPr>
          <p:nvPr/>
        </p:nvSpPr>
        <p:spPr bwMode="auto">
          <a:xfrm>
            <a:off x="2433638" y="1395413"/>
            <a:ext cx="1716087" cy="457200"/>
          </a:xfrm>
          <a:prstGeom prst="rect">
            <a:avLst/>
          </a:prstGeom>
          <a:noFill/>
          <a:ln w="9525">
            <a:noFill/>
            <a:miter lim="800000"/>
          </a:ln>
        </p:spPr>
        <p:txBody>
          <a:bodyPr wrap="none">
            <a:spAutoFit/>
          </a:bodyPr>
          <a:lstStyle/>
          <a:p>
            <a:r>
              <a:rPr lang="zh-CN" altLang="en-US" sz="2400" b="1">
                <a:ea typeface="楷体_GB2312" pitchFamily="49" charset="-122"/>
              </a:rPr>
              <a:t>激光霓虹灯</a:t>
            </a:r>
            <a:endParaRPr lang="zh-CN" altLang="en-US" sz="2400" b="1">
              <a:ea typeface="楷体_GB2312" pitchFamily="49" charset="-122"/>
            </a:endParaRPr>
          </a:p>
        </p:txBody>
      </p:sp>
      <p:pic>
        <p:nvPicPr>
          <p:cNvPr id="62473" name="Picture 9" descr="9-8"/>
          <p:cNvPicPr>
            <a:picLocks noChangeAspect="1" noChangeArrowheads="1"/>
          </p:cNvPicPr>
          <p:nvPr/>
        </p:nvPicPr>
        <p:blipFill>
          <a:blip r:embed="rId1" cstate="print"/>
          <a:srcRect/>
          <a:stretch>
            <a:fillRect/>
          </a:stretch>
        </p:blipFill>
        <p:spPr bwMode="auto">
          <a:xfrm>
            <a:off x="1295400" y="2568575"/>
            <a:ext cx="6724650" cy="2297113"/>
          </a:xfrm>
          <a:prstGeom prst="rect">
            <a:avLst/>
          </a:prstGeom>
          <a:noFill/>
          <a:ln w="9525">
            <a:noFill/>
            <a:miter lim="800000"/>
            <a:headEnd/>
            <a:tailEnd/>
          </a:ln>
        </p:spPr>
      </p:pic>
      <p:sp>
        <p:nvSpPr>
          <p:cNvPr id="12" name="页脚占位符 11"/>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linds(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checkerboard(across)">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checkerboard(across)">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2470"/>
                                        </p:tgtEl>
                                        <p:attrNameLst>
                                          <p:attrName>style.visibility</p:attrName>
                                        </p:attrNameLst>
                                      </p:cBhvr>
                                      <p:to>
                                        <p:strVal val="visible"/>
                                      </p:to>
                                    </p:set>
                                    <p:animEffect transition="in" filter="checkerboard(across)">
                                      <p:cBhvr>
                                        <p:cTn id="22" dur="500"/>
                                        <p:tgtEl>
                                          <p:spTgt spid="6247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checkerboard(across)">
                                      <p:cBhvr>
                                        <p:cTn id="27" dur="500"/>
                                        <p:tgtEl>
                                          <p:spTgt spid="6247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62472"/>
                                        </p:tgtEl>
                                        <p:attrNameLst>
                                          <p:attrName>style.visibility</p:attrName>
                                        </p:attrNameLst>
                                      </p:cBhvr>
                                      <p:to>
                                        <p:strVal val="visible"/>
                                      </p:to>
                                    </p:set>
                                    <p:animEffect transition="in" filter="checkerboard(across)">
                                      <p:cBhvr>
                                        <p:cTn id="32" dur="500"/>
                                        <p:tgtEl>
                                          <p:spTgt spid="6247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2469"/>
                                        </p:tgtEl>
                                        <p:attrNameLst>
                                          <p:attrName>style.visibility</p:attrName>
                                        </p:attrNameLst>
                                      </p:cBhvr>
                                      <p:to>
                                        <p:strVal val="visible"/>
                                      </p:to>
                                    </p:set>
                                    <p:animEffect transition="in" filter="blinds(horizontal)">
                                      <p:cBhvr>
                                        <p:cTn id="37" dur="500"/>
                                        <p:tgtEl>
                                          <p:spTgt spid="6246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2473"/>
                                        </p:tgtEl>
                                        <p:attrNameLst>
                                          <p:attrName>style.visibility</p:attrName>
                                        </p:attrNameLst>
                                      </p:cBhvr>
                                      <p:to>
                                        <p:strVal val="visible"/>
                                      </p:to>
                                    </p:set>
                                    <p:animEffect transition="in" filter="blinds(horizontal)">
                                      <p:cBhvr>
                                        <p:cTn id="42" dur="5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autoUpdateAnimBg="0"/>
      <p:bldP spid="62468" grpId="0" autoUpdateAnimBg="0"/>
      <p:bldP spid="62469" grpId="0" autoUpdateAnimBg="0"/>
      <p:bldP spid="62470" grpId="0" autoUpdateAnimBg="0"/>
      <p:bldP spid="62471" grpId="0" autoUpdateAnimBg="0"/>
      <p:bldP spid="6247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8EE305E5-F818-40F4-BD44-C271213B2130}"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A7BF558C-A7E7-436A-8976-CB297CBE4960}" type="slidenum">
              <a:rPr lang="en-US" altLang="zh-CN"/>
            </a:fld>
            <a:endParaRPr lang="en-US" altLang="zh-CN"/>
          </a:p>
        </p:txBody>
      </p:sp>
      <p:pic>
        <p:nvPicPr>
          <p:cNvPr id="63490" name="Picture 2" descr="9-9"/>
          <p:cNvPicPr>
            <a:picLocks noChangeAspect="1" noChangeArrowheads="1"/>
          </p:cNvPicPr>
          <p:nvPr/>
        </p:nvPicPr>
        <p:blipFill>
          <a:blip r:embed="rId1" cstate="print"/>
          <a:srcRect/>
          <a:stretch>
            <a:fillRect/>
          </a:stretch>
        </p:blipFill>
        <p:spPr bwMode="auto">
          <a:xfrm>
            <a:off x="2162175" y="968375"/>
            <a:ext cx="4859338" cy="4637088"/>
          </a:xfrm>
          <a:prstGeom prst="rect">
            <a:avLst/>
          </a:prstGeom>
          <a:noFill/>
          <a:ln w="9525">
            <a:noFill/>
            <a:miter lim="800000"/>
            <a:headEnd/>
            <a:tailEnd/>
          </a:ln>
        </p:spPr>
      </p:pic>
      <p:sp>
        <p:nvSpPr>
          <p:cNvPr id="5" name="页脚占位符 4"/>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linds(horizontal)">
                                      <p:cBhvr>
                                        <p:cTn id="7"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lstStyle/>
          <a:p>
            <a:pPr eaLnBrk="1" hangingPunct="1">
              <a:lnSpc>
                <a:spcPct val="80000"/>
              </a:lnSpc>
            </a:pPr>
            <a:r>
              <a:rPr lang="zh-CN" altLang="en-US" smtClean="0"/>
              <a:t>其他</a:t>
            </a:r>
            <a:r>
              <a:rPr lang="zh-CN" altLang="en-US" b="1">
                <a:ea typeface="楷体_GB2312" pitchFamily="49" charset="-122"/>
                <a:sym typeface="+mn-ea"/>
              </a:rPr>
              <a:t>日常应用</a:t>
            </a:r>
            <a:endParaRPr lang="zh-CN" altLang="en-US" smtClean="0"/>
          </a:p>
          <a:p>
            <a:pPr lvl="1" eaLnBrk="1" hangingPunct="1">
              <a:lnSpc>
                <a:spcPct val="80000"/>
              </a:lnSpc>
            </a:pPr>
            <a:r>
              <a:rPr lang="zh-CN" altLang="en-US" smtClean="0"/>
              <a:t>条码扫描</a:t>
            </a:r>
            <a:endParaRPr lang="zh-CN" altLang="en-US" smtClean="0"/>
          </a:p>
          <a:p>
            <a:pPr lvl="1" eaLnBrk="1" hangingPunct="1">
              <a:lnSpc>
                <a:spcPct val="80000"/>
              </a:lnSpc>
            </a:pPr>
            <a:r>
              <a:rPr lang="zh-CN" altLang="en-US" smtClean="0"/>
              <a:t>照明、成像</a:t>
            </a:r>
            <a:endParaRPr lang="zh-CN" altLang="en-US" smtClean="0"/>
          </a:p>
          <a:p>
            <a:pPr lvl="1" eaLnBrk="1" hangingPunct="1">
              <a:lnSpc>
                <a:spcPct val="80000"/>
              </a:lnSpc>
            </a:pPr>
            <a:r>
              <a:rPr lang="zh-CN" altLang="en-US" smtClean="0"/>
              <a:t>通讯</a:t>
            </a:r>
            <a:endParaRPr lang="zh-CN" altLang="en-US" smtClean="0"/>
          </a:p>
          <a:p>
            <a:pPr lvl="1" eaLnBrk="1" hangingPunct="1">
              <a:lnSpc>
                <a:spcPct val="80000"/>
              </a:lnSpc>
            </a:pPr>
            <a:r>
              <a:rPr lang="zh-CN" altLang="en-US" smtClean="0"/>
              <a:t>娱乐</a:t>
            </a:r>
            <a:endParaRPr lang="zh-CN" altLang="en-US" smtClean="0"/>
          </a:p>
        </p:txBody>
      </p:sp>
      <p:pic>
        <p:nvPicPr>
          <p:cNvPr id="38916" name="Picture 4" descr="激光表演2"/>
          <p:cNvPicPr>
            <a:picLocks noChangeAspect="1" noChangeArrowheads="1"/>
          </p:cNvPicPr>
          <p:nvPr/>
        </p:nvPicPr>
        <p:blipFill>
          <a:blip r:embed="rId1" cstate="print"/>
          <a:srcRect/>
          <a:stretch>
            <a:fillRect/>
          </a:stretch>
        </p:blipFill>
        <p:spPr bwMode="auto">
          <a:xfrm>
            <a:off x="3059113" y="3860800"/>
            <a:ext cx="3168650" cy="2379663"/>
          </a:xfrm>
          <a:prstGeom prst="rect">
            <a:avLst/>
          </a:prstGeom>
          <a:noFill/>
          <a:ln w="9525">
            <a:noFill/>
            <a:miter lim="800000"/>
            <a:headEnd/>
            <a:tailEnd/>
          </a:ln>
        </p:spPr>
      </p:pic>
      <p:pic>
        <p:nvPicPr>
          <p:cNvPr id="38918" name="Picture 6" descr="barcode_scan"/>
          <p:cNvPicPr>
            <a:picLocks noChangeAspect="1" noChangeArrowheads="1"/>
          </p:cNvPicPr>
          <p:nvPr/>
        </p:nvPicPr>
        <p:blipFill>
          <a:blip r:embed="rId2" cstate="print"/>
          <a:srcRect/>
          <a:stretch>
            <a:fillRect/>
          </a:stretch>
        </p:blipFill>
        <p:spPr bwMode="auto">
          <a:xfrm>
            <a:off x="468313" y="3862388"/>
            <a:ext cx="2374900" cy="2374900"/>
          </a:xfrm>
          <a:prstGeom prst="rect">
            <a:avLst/>
          </a:prstGeom>
          <a:noFill/>
          <a:ln w="9525">
            <a:noFill/>
            <a:miter lim="800000"/>
            <a:headEnd/>
            <a:tailEnd/>
          </a:ln>
        </p:spPr>
      </p:pic>
      <p:pic>
        <p:nvPicPr>
          <p:cNvPr id="38919" name="Picture 7" descr="Seven_Stars_F_01_Animation_Laser"/>
          <p:cNvPicPr>
            <a:picLocks noChangeAspect="1" noChangeArrowheads="1"/>
          </p:cNvPicPr>
          <p:nvPr/>
        </p:nvPicPr>
        <p:blipFill>
          <a:blip r:embed="rId3" cstate="print"/>
          <a:srcRect/>
          <a:stretch>
            <a:fillRect/>
          </a:stretch>
        </p:blipFill>
        <p:spPr bwMode="auto">
          <a:xfrm>
            <a:off x="6516688" y="3860800"/>
            <a:ext cx="2411412" cy="2354263"/>
          </a:xfrm>
          <a:prstGeom prst="rect">
            <a:avLst/>
          </a:prstGeom>
          <a:noFill/>
          <a:ln w="9525">
            <a:noFill/>
            <a:miter lim="800000"/>
            <a:headEnd/>
            <a:tailEnd/>
          </a:ln>
        </p:spPr>
      </p:pic>
      <p:pic>
        <p:nvPicPr>
          <p:cNvPr id="38920" name="Picture 8" descr="lvpan"/>
          <p:cNvPicPr>
            <a:picLocks noChangeAspect="1" noChangeArrowheads="1"/>
          </p:cNvPicPr>
          <p:nvPr/>
        </p:nvPicPr>
        <p:blipFill>
          <a:blip r:embed="rId4" cstate="print"/>
          <a:srcRect/>
          <a:stretch>
            <a:fillRect/>
          </a:stretch>
        </p:blipFill>
        <p:spPr bwMode="auto">
          <a:xfrm>
            <a:off x="6227763" y="1700213"/>
            <a:ext cx="2665412" cy="2000250"/>
          </a:xfrm>
          <a:prstGeom prst="rect">
            <a:avLst/>
          </a:prstGeom>
          <a:noFill/>
          <a:ln w="9525">
            <a:noFill/>
            <a:miter lim="800000"/>
            <a:headEnd/>
            <a:tailEnd/>
          </a:ln>
        </p:spPr>
      </p:pic>
      <p:sp>
        <p:nvSpPr>
          <p:cNvPr id="8" name="日期占位符 7"/>
          <p:cNvSpPr>
            <a:spLocks noGrp="1"/>
          </p:cNvSpPr>
          <p:nvPr>
            <p:ph type="dt" sz="half" idx="10"/>
          </p:nvPr>
        </p:nvSpPr>
        <p:spPr/>
        <p:txBody>
          <a:bodyPr/>
          <a:lstStyle/>
          <a:p>
            <a:pPr>
              <a:defRPr/>
            </a:pPr>
            <a:fld id="{6864B0B0-6365-4136-934C-D671CDAADCE8}" type="datetime1">
              <a:rPr lang="zh-CN" altLang="en-US" smtClean="0"/>
            </a:fld>
            <a:endParaRPr lang="en-US" altLang="zh-CN"/>
          </a:p>
        </p:txBody>
      </p:sp>
      <p:sp>
        <p:nvSpPr>
          <p:cNvPr id="9" name="灯片编号占位符 8"/>
          <p:cNvSpPr>
            <a:spLocks noGrp="1"/>
          </p:cNvSpPr>
          <p:nvPr>
            <p:ph type="sldNum" sz="quarter" idx="12"/>
          </p:nvPr>
        </p:nvSpPr>
        <p:spPr/>
        <p:txBody>
          <a:bodyPr/>
          <a:lstStyle/>
          <a:p>
            <a:pPr>
              <a:defRPr/>
            </a:pPr>
            <a:fld id="{BFD56CB5-8E27-4BCB-B90C-6B511E8E626B}" type="slidenum">
              <a:rPr lang="en-US" altLang="zh-CN" smtClean="0"/>
            </a:fld>
            <a:endParaRPr lang="en-US" altLang="zh-CN"/>
          </a:p>
        </p:txBody>
      </p:sp>
      <p:sp>
        <p:nvSpPr>
          <p:cNvPr id="10" name="页脚占位符 9"/>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linds(horizontal)">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5">
                                            <p:txEl>
                                              <p:pRg st="1" end="1"/>
                                            </p:txEl>
                                          </p:spTgt>
                                        </p:tgtEl>
                                        <p:attrNameLst>
                                          <p:attrName>style.visibility</p:attrName>
                                        </p:attrNameLst>
                                      </p:cBhvr>
                                      <p:to>
                                        <p:strVal val="visible"/>
                                      </p:to>
                                    </p:set>
                                    <p:animEffect transition="in" filter="blinds(horizontal)">
                                      <p:cBhvr>
                                        <p:cTn id="12" dur="500"/>
                                        <p:tgtEl>
                                          <p:spTgt spid="38915">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8918"/>
                                        </p:tgtEl>
                                        <p:attrNameLst>
                                          <p:attrName>style.visibility</p:attrName>
                                        </p:attrNameLst>
                                      </p:cBhvr>
                                      <p:to>
                                        <p:strVal val="visible"/>
                                      </p:to>
                                    </p:set>
                                    <p:animEffect transition="in" filter="blinds(horizontal)">
                                      <p:cBhvr>
                                        <p:cTn id="16" dur="500"/>
                                        <p:tgtEl>
                                          <p:spTgt spid="389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8915">
                                            <p:txEl>
                                              <p:pRg st="2" end="2"/>
                                            </p:txEl>
                                          </p:spTgt>
                                        </p:tgtEl>
                                        <p:attrNameLst>
                                          <p:attrName>style.visibility</p:attrName>
                                        </p:attrNameLst>
                                      </p:cBhvr>
                                      <p:to>
                                        <p:strVal val="visible"/>
                                      </p:to>
                                    </p:set>
                                    <p:animEffect transition="in" filter="blinds(horizontal)">
                                      <p:cBhvr>
                                        <p:cTn id="21" dur="500"/>
                                        <p:tgtEl>
                                          <p:spTgt spid="389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8915">
                                            <p:txEl>
                                              <p:pRg st="3" end="3"/>
                                            </p:txEl>
                                          </p:spTgt>
                                        </p:tgtEl>
                                        <p:attrNameLst>
                                          <p:attrName>style.visibility</p:attrName>
                                        </p:attrNameLst>
                                      </p:cBhvr>
                                      <p:to>
                                        <p:strVal val="visible"/>
                                      </p:to>
                                    </p:set>
                                    <p:animEffect transition="in" filter="blinds(horizontal)">
                                      <p:cBhvr>
                                        <p:cTn id="26" dur="500"/>
                                        <p:tgtEl>
                                          <p:spTgt spid="389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8915">
                                            <p:txEl>
                                              <p:pRg st="4" end="4"/>
                                            </p:txEl>
                                          </p:spTgt>
                                        </p:tgtEl>
                                        <p:attrNameLst>
                                          <p:attrName>style.visibility</p:attrName>
                                        </p:attrNameLst>
                                      </p:cBhvr>
                                      <p:to>
                                        <p:strVal val="visible"/>
                                      </p:to>
                                    </p:set>
                                    <p:animEffect transition="in" filter="blinds(horizontal)">
                                      <p:cBhvr>
                                        <p:cTn id="31" dur="500"/>
                                        <p:tgtEl>
                                          <p:spTgt spid="38915">
                                            <p:txEl>
                                              <p:pRg st="4" end="4"/>
                                            </p:txEl>
                                          </p:spTgt>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38919"/>
                                        </p:tgtEl>
                                        <p:attrNameLst>
                                          <p:attrName>style.visibility</p:attrName>
                                        </p:attrNameLst>
                                      </p:cBhvr>
                                      <p:to>
                                        <p:strVal val="visible"/>
                                      </p:to>
                                    </p:set>
                                    <p:animEffect transition="in" filter="blinds(horizontal)">
                                      <p:cBhvr>
                                        <p:cTn id="35" dur="500"/>
                                        <p:tgtEl>
                                          <p:spTgt spid="38919"/>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38920"/>
                                        </p:tgtEl>
                                        <p:attrNameLst>
                                          <p:attrName>style.visibility</p:attrName>
                                        </p:attrNameLst>
                                      </p:cBhvr>
                                      <p:to>
                                        <p:strVal val="visible"/>
                                      </p:to>
                                    </p:set>
                                    <p:animEffect transition="in" filter="blinds(horizontal)">
                                      <p:cBhvr>
                                        <p:cTn id="39" dur="500"/>
                                        <p:tgtEl>
                                          <p:spTgt spid="38920"/>
                                        </p:tgtEl>
                                      </p:cBhvr>
                                    </p:animEffect>
                                  </p:childTnLst>
                                </p:cTn>
                              </p:par>
                            </p:childTnLst>
                          </p:cTn>
                        </p:par>
                        <p:par>
                          <p:cTn id="40" fill="hold">
                            <p:stCondLst>
                              <p:cond delay="1500"/>
                            </p:stCondLst>
                            <p:childTnLst>
                              <p:par>
                                <p:cTn id="41" presetID="3" presetClass="entr" presetSubtype="10" fill="hold" nodeType="afterEffect">
                                  <p:stCondLst>
                                    <p:cond delay="0"/>
                                  </p:stCondLst>
                                  <p:childTnLst>
                                    <p:set>
                                      <p:cBhvr>
                                        <p:cTn id="42" dur="1" fill="hold">
                                          <p:stCondLst>
                                            <p:cond delay="0"/>
                                          </p:stCondLst>
                                        </p:cTn>
                                        <p:tgtEl>
                                          <p:spTgt spid="38916"/>
                                        </p:tgtEl>
                                        <p:attrNameLst>
                                          <p:attrName>style.visibility</p:attrName>
                                        </p:attrNameLst>
                                      </p:cBhvr>
                                      <p:to>
                                        <p:strVal val="visible"/>
                                      </p:to>
                                    </p:set>
                                    <p:animEffect transition="in" filter="blinds(horizontal)">
                                      <p:cBhvr>
                                        <p:cTn id="43"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AA5B31C3-089E-4F96-9A52-D18C1C10E3A1}" type="datetime1">
              <a:rPr lang="zh-CN" altLang="en-US" smtClean="0"/>
            </a:fld>
            <a:endParaRPr lang="en-US" altLang="zh-CN"/>
          </a:p>
        </p:txBody>
      </p:sp>
      <p:sp>
        <p:nvSpPr>
          <p:cNvPr id="11" name="灯片编号占位符 3"/>
          <p:cNvSpPr>
            <a:spLocks noGrp="1"/>
          </p:cNvSpPr>
          <p:nvPr>
            <p:ph type="sldNum" sz="quarter" idx="12"/>
          </p:nvPr>
        </p:nvSpPr>
        <p:spPr/>
        <p:txBody>
          <a:bodyPr/>
          <a:lstStyle/>
          <a:p>
            <a:pPr>
              <a:defRPr/>
            </a:pPr>
            <a:fld id="{1E3CEF02-9677-41ED-B68C-21731570DAE3}" type="slidenum">
              <a:rPr lang="en-US" altLang="zh-CN"/>
            </a:fld>
            <a:endParaRPr lang="en-US" altLang="zh-CN"/>
          </a:p>
        </p:txBody>
      </p:sp>
      <p:sp>
        <p:nvSpPr>
          <p:cNvPr id="65538" name="Text Box 2"/>
          <p:cNvSpPr txBox="1">
            <a:spLocks noChangeArrowheads="1"/>
          </p:cNvSpPr>
          <p:nvPr/>
        </p:nvSpPr>
        <p:spPr bwMode="auto">
          <a:xfrm>
            <a:off x="3635375" y="0"/>
            <a:ext cx="1000125" cy="579438"/>
          </a:xfrm>
          <a:prstGeom prst="rect">
            <a:avLst/>
          </a:prstGeom>
          <a:gradFill rotWithShape="0">
            <a:gsLst>
              <a:gs pos="0">
                <a:srgbClr val="CCFFFF"/>
              </a:gs>
              <a:gs pos="50000">
                <a:srgbClr val="FFFFFF"/>
              </a:gs>
              <a:gs pos="100000">
                <a:srgbClr val="CCFFFF"/>
              </a:gs>
            </a:gsLst>
            <a:lin ang="5400000" scaled="1"/>
          </a:gradFill>
          <a:ln w="9525">
            <a:noFill/>
            <a:miter lim="800000"/>
          </a:ln>
          <a:effectLst>
            <a:outerShdw dist="107763" dir="2700000" algn="ctr" rotWithShape="0">
              <a:schemeClr val="bg2"/>
            </a:outerShdw>
          </a:effectLst>
        </p:spPr>
        <p:txBody>
          <a:bodyPr wrap="none">
            <a:spAutoFit/>
          </a:bodyPr>
          <a:lstStyle/>
          <a:p>
            <a:pPr>
              <a:defRPr/>
            </a:pPr>
            <a:r>
              <a:rPr lang="zh-CN" altLang="en-US" sz="3200" b="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楷体_GB2312" pitchFamily="49" charset="-122"/>
              </a:rPr>
              <a:t>总结</a:t>
            </a:r>
            <a:endParaRPr lang="zh-CN" altLang="en-US" sz="3200" b="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
        <p:nvSpPr>
          <p:cNvPr id="93189" name="Text Box 3"/>
          <p:cNvSpPr txBox="1">
            <a:spLocks noChangeArrowheads="1"/>
          </p:cNvSpPr>
          <p:nvPr/>
        </p:nvSpPr>
        <p:spPr bwMode="auto">
          <a:xfrm>
            <a:off x="2206625" y="1008063"/>
            <a:ext cx="1717675" cy="466725"/>
          </a:xfrm>
          <a:prstGeom prst="rect">
            <a:avLst/>
          </a:prstGeom>
          <a:noFill/>
          <a:ln w="9525">
            <a:solidFill>
              <a:schemeClr val="tx1"/>
            </a:solidFill>
            <a:miter lim="800000"/>
          </a:ln>
        </p:spPr>
        <p:txBody>
          <a:bodyPr wrap="none">
            <a:spAutoFit/>
          </a:bodyPr>
          <a:lstStyle/>
          <a:p>
            <a:r>
              <a:rPr lang="zh-CN" altLang="en-US" sz="2400" b="1">
                <a:solidFill>
                  <a:srgbClr val="FFFF00"/>
                </a:solidFill>
                <a:ea typeface="楷体_GB2312" pitchFamily="49" charset="-122"/>
              </a:rPr>
              <a:t>激光的含义</a:t>
            </a:r>
            <a:endParaRPr lang="zh-CN" altLang="en-US" sz="2400" b="1">
              <a:solidFill>
                <a:srgbClr val="FFFF00"/>
              </a:solidFill>
              <a:ea typeface="楷体_GB2312" pitchFamily="49" charset="-122"/>
            </a:endParaRPr>
          </a:p>
        </p:txBody>
      </p:sp>
      <p:sp>
        <p:nvSpPr>
          <p:cNvPr id="93190" name="Text Box 4"/>
          <p:cNvSpPr txBox="1">
            <a:spLocks noChangeArrowheads="1"/>
          </p:cNvSpPr>
          <p:nvPr/>
        </p:nvSpPr>
        <p:spPr bwMode="auto">
          <a:xfrm>
            <a:off x="2195513" y="1628775"/>
            <a:ext cx="3278187" cy="461963"/>
          </a:xfrm>
          <a:prstGeom prst="rect">
            <a:avLst/>
          </a:prstGeom>
          <a:noFill/>
          <a:ln w="9525">
            <a:solidFill>
              <a:schemeClr val="tx1"/>
            </a:solidFill>
            <a:miter lim="800000"/>
          </a:ln>
        </p:spPr>
        <p:txBody>
          <a:bodyPr wrap="none">
            <a:spAutoFit/>
          </a:bodyPr>
          <a:lstStyle/>
          <a:p>
            <a:r>
              <a:rPr lang="zh-CN" altLang="en-US" sz="2400" b="1">
                <a:solidFill>
                  <a:srgbClr val="FFFF00"/>
                </a:solidFill>
                <a:ea typeface="楷体_GB2312" pitchFamily="49" charset="-122"/>
              </a:rPr>
              <a:t>光波参量及其物理意义</a:t>
            </a:r>
            <a:endParaRPr lang="zh-CN" altLang="en-US" sz="2400" b="1">
              <a:solidFill>
                <a:srgbClr val="FFFF00"/>
              </a:solidFill>
              <a:ea typeface="楷体_GB2312" pitchFamily="49" charset="-122"/>
            </a:endParaRPr>
          </a:p>
        </p:txBody>
      </p:sp>
      <p:sp>
        <p:nvSpPr>
          <p:cNvPr id="93191" name="Text Box 5"/>
          <p:cNvSpPr txBox="1">
            <a:spLocks noChangeArrowheads="1"/>
          </p:cNvSpPr>
          <p:nvPr/>
        </p:nvSpPr>
        <p:spPr bwMode="auto">
          <a:xfrm>
            <a:off x="2195513" y="2205038"/>
            <a:ext cx="60483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自发辐射、受激辐射的</a:t>
            </a:r>
            <a:r>
              <a:rPr lang="zh-CN" altLang="en-US" sz="2400" b="1">
                <a:ea typeface="楷体_GB2312" pitchFamily="49" charset="-122"/>
              </a:rPr>
              <a:t>含义、特点、区别</a:t>
            </a:r>
            <a:endParaRPr lang="zh-CN" altLang="en-US" sz="2400" b="1">
              <a:ea typeface="楷体_GB2312" pitchFamily="49" charset="-122"/>
            </a:endParaRPr>
          </a:p>
        </p:txBody>
      </p:sp>
      <p:sp>
        <p:nvSpPr>
          <p:cNvPr id="74760" name="Text Box 6"/>
          <p:cNvSpPr txBox="1">
            <a:spLocks noChangeArrowheads="1"/>
          </p:cNvSpPr>
          <p:nvPr/>
        </p:nvSpPr>
        <p:spPr bwMode="auto">
          <a:xfrm>
            <a:off x="755650" y="836613"/>
            <a:ext cx="1266825" cy="523875"/>
          </a:xfrm>
          <a:prstGeom prst="rect">
            <a:avLst/>
          </a:prstGeom>
          <a:gradFill rotWithShape="0">
            <a:gsLst>
              <a:gs pos="0">
                <a:srgbClr val="FFFFFF"/>
              </a:gs>
              <a:gs pos="50000">
                <a:srgbClr val="FFCCFF"/>
              </a:gs>
              <a:gs pos="100000">
                <a:srgbClr val="FFFFFF"/>
              </a:gs>
            </a:gsLst>
            <a:lin ang="5400000" scaled="1"/>
          </a:gradFill>
          <a:ln w="9525">
            <a:noFill/>
            <a:miter lim="800000"/>
          </a:ln>
        </p:spPr>
        <p:txBody>
          <a:bodyPr wrap="none">
            <a:spAutoFit/>
          </a:bodyPr>
          <a:lstStyle/>
          <a:p>
            <a:pPr>
              <a:defRPr/>
            </a:pPr>
            <a:r>
              <a:rPr lang="zh-CN" altLang="en-US" sz="2800" b="1" dirty="0">
                <a:solidFill>
                  <a:srgbClr val="FF0000"/>
                </a:solidFill>
                <a:effectLst>
                  <a:outerShdw blurRad="38100" dist="38100" dir="2700000" algn="tl">
                    <a:srgbClr val="000000">
                      <a:alpha val="43137"/>
                    </a:srgbClr>
                  </a:outerShdw>
                </a:effectLst>
                <a:latin typeface="Arial" panose="020B0604020202020204" pitchFamily="34" charset="0"/>
                <a:ea typeface="楷体_GB2312" pitchFamily="49" charset="-122"/>
              </a:rPr>
              <a:t>掌握：</a:t>
            </a:r>
            <a:endParaRPr lang="zh-CN" altLang="en-US" sz="2800" b="1" dirty="0">
              <a:solidFill>
                <a:srgbClr val="FF0000"/>
              </a:solidFill>
              <a:effectLst>
                <a:outerShdw blurRad="38100" dist="38100" dir="2700000" algn="tl">
                  <a:srgbClr val="000000">
                    <a:alpha val="43137"/>
                  </a:srgbClr>
                </a:outerShdw>
              </a:effectLst>
              <a:latin typeface="Arial" panose="020B0604020202020204" pitchFamily="34" charset="0"/>
              <a:ea typeface="楷体_GB2312" pitchFamily="49" charset="-122"/>
            </a:endParaRPr>
          </a:p>
        </p:txBody>
      </p:sp>
      <p:sp>
        <p:nvSpPr>
          <p:cNvPr id="93193" name="Text Box 7"/>
          <p:cNvSpPr txBox="1">
            <a:spLocks noChangeArrowheads="1"/>
          </p:cNvSpPr>
          <p:nvPr/>
        </p:nvSpPr>
        <p:spPr bwMode="auto">
          <a:xfrm>
            <a:off x="2195513" y="2852738"/>
            <a:ext cx="41560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光学谐振腔的构成及作用</a:t>
            </a:r>
            <a:endParaRPr lang="zh-CN" altLang="en-US" sz="2400" b="1">
              <a:solidFill>
                <a:srgbClr val="FFFF00"/>
              </a:solidFill>
              <a:ea typeface="楷体_GB2312" pitchFamily="49" charset="-122"/>
            </a:endParaRPr>
          </a:p>
        </p:txBody>
      </p:sp>
      <p:sp>
        <p:nvSpPr>
          <p:cNvPr id="93194" name="Text Box 8"/>
          <p:cNvSpPr txBox="1">
            <a:spLocks noChangeArrowheads="1"/>
          </p:cNvSpPr>
          <p:nvPr/>
        </p:nvSpPr>
        <p:spPr bwMode="auto">
          <a:xfrm>
            <a:off x="2195513" y="3500438"/>
            <a:ext cx="26447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激光产生的条件</a:t>
            </a:r>
            <a:endParaRPr lang="zh-CN" altLang="en-US" sz="2400" b="1">
              <a:solidFill>
                <a:srgbClr val="FFFF00"/>
              </a:solidFill>
              <a:ea typeface="楷体_GB2312" pitchFamily="49" charset="-122"/>
            </a:endParaRPr>
          </a:p>
        </p:txBody>
      </p:sp>
      <p:sp>
        <p:nvSpPr>
          <p:cNvPr id="93195" name="Text Box 9"/>
          <p:cNvSpPr txBox="1">
            <a:spLocks noChangeArrowheads="1"/>
          </p:cNvSpPr>
          <p:nvPr/>
        </p:nvSpPr>
        <p:spPr bwMode="auto">
          <a:xfrm>
            <a:off x="2195513" y="4149725"/>
            <a:ext cx="1954212"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激光的特性</a:t>
            </a:r>
            <a:endParaRPr lang="zh-CN" altLang="en-US" sz="2400" b="1">
              <a:solidFill>
                <a:srgbClr val="FFFF00"/>
              </a:solidFill>
              <a:ea typeface="楷体_GB2312" pitchFamily="49" charset="-122"/>
            </a:endParaRPr>
          </a:p>
        </p:txBody>
      </p:sp>
      <p:sp>
        <p:nvSpPr>
          <p:cNvPr id="12" name="页脚占位符 11"/>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quarter" idx="10"/>
          </p:nvPr>
        </p:nvSpPr>
        <p:spPr/>
        <p:txBody>
          <a:bodyPr/>
          <a:lstStyle/>
          <a:p>
            <a:pPr>
              <a:defRPr/>
            </a:pPr>
            <a:fld id="{5D07690F-C1B0-45F1-AFE0-9F757D52B691}" type="datetime1">
              <a:rPr lang="zh-CN" altLang="en-US" smtClean="0"/>
            </a:fld>
            <a:endParaRPr lang="en-US" altLang="zh-CN"/>
          </a:p>
        </p:txBody>
      </p:sp>
      <p:sp>
        <p:nvSpPr>
          <p:cNvPr id="12" name="灯片编号占位符 3"/>
          <p:cNvSpPr>
            <a:spLocks noGrp="1"/>
          </p:cNvSpPr>
          <p:nvPr>
            <p:ph type="sldNum" sz="quarter" idx="12"/>
          </p:nvPr>
        </p:nvSpPr>
        <p:spPr/>
        <p:txBody>
          <a:bodyPr/>
          <a:lstStyle/>
          <a:p>
            <a:pPr>
              <a:defRPr/>
            </a:pPr>
            <a:fld id="{3224F58E-EA69-460D-916D-560D9128A643}" type="slidenum">
              <a:rPr lang="en-US" altLang="zh-CN"/>
            </a:fld>
            <a:endParaRPr lang="en-US" altLang="zh-CN"/>
          </a:p>
        </p:txBody>
      </p:sp>
      <p:sp>
        <p:nvSpPr>
          <p:cNvPr id="94212" name="Text Box 2"/>
          <p:cNvSpPr txBox="1">
            <a:spLocks noChangeArrowheads="1"/>
          </p:cNvSpPr>
          <p:nvPr/>
        </p:nvSpPr>
        <p:spPr bwMode="auto">
          <a:xfrm>
            <a:off x="2339975" y="1341438"/>
            <a:ext cx="26447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受激辐射的相干性</a:t>
            </a:r>
            <a:endParaRPr lang="zh-CN" altLang="en-US" sz="2400" b="1">
              <a:solidFill>
                <a:srgbClr val="FFFF00"/>
              </a:solidFill>
              <a:ea typeface="楷体_GB2312" pitchFamily="49" charset="-122"/>
            </a:endParaRPr>
          </a:p>
        </p:txBody>
      </p:sp>
      <p:sp>
        <p:nvSpPr>
          <p:cNvPr id="94213" name="Text Box 3"/>
          <p:cNvSpPr txBox="1">
            <a:spLocks noChangeArrowheads="1"/>
          </p:cNvSpPr>
          <p:nvPr/>
        </p:nvSpPr>
        <p:spPr bwMode="auto">
          <a:xfrm>
            <a:off x="2339975" y="1989138"/>
            <a:ext cx="26447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粒子数反转</a:t>
            </a:r>
            <a:endParaRPr lang="zh-CN" altLang="en-US" sz="2400" b="1">
              <a:solidFill>
                <a:srgbClr val="FFFF00"/>
              </a:solidFill>
              <a:ea typeface="楷体_GB2312" pitchFamily="49" charset="-122"/>
            </a:endParaRPr>
          </a:p>
        </p:txBody>
      </p:sp>
      <p:sp>
        <p:nvSpPr>
          <p:cNvPr id="94214" name="Text Box 4"/>
          <p:cNvSpPr txBox="1">
            <a:spLocks noChangeArrowheads="1"/>
          </p:cNvSpPr>
          <p:nvPr/>
        </p:nvSpPr>
        <p:spPr bwMode="auto">
          <a:xfrm>
            <a:off x="684213" y="476250"/>
            <a:ext cx="1250950" cy="519113"/>
          </a:xfrm>
          <a:prstGeom prst="rect">
            <a:avLst/>
          </a:prstGeom>
          <a:gradFill rotWithShape="0">
            <a:gsLst>
              <a:gs pos="0">
                <a:srgbClr val="FFFFFF"/>
              </a:gs>
              <a:gs pos="50000">
                <a:srgbClr val="FFCCFF"/>
              </a:gs>
              <a:gs pos="100000">
                <a:srgbClr val="FFFFFF"/>
              </a:gs>
            </a:gsLst>
            <a:lin ang="5400000" scaled="1"/>
          </a:gradFill>
          <a:ln w="9525">
            <a:noFill/>
            <a:miter lim="800000"/>
          </a:ln>
        </p:spPr>
        <p:txBody>
          <a:bodyPr wrap="none">
            <a:spAutoFit/>
          </a:bodyPr>
          <a:lstStyle/>
          <a:p>
            <a:r>
              <a:rPr lang="zh-CN" altLang="en-US" sz="2800" b="1">
                <a:solidFill>
                  <a:srgbClr val="B31B34"/>
                </a:solidFill>
                <a:ea typeface="楷体_GB2312" pitchFamily="49" charset="-122"/>
              </a:rPr>
              <a:t>理解：</a:t>
            </a:r>
            <a:endParaRPr lang="zh-CN" altLang="en-US" sz="2800" b="1">
              <a:solidFill>
                <a:srgbClr val="B31B34"/>
              </a:solidFill>
              <a:ea typeface="楷体_GB2312" pitchFamily="49" charset="-122"/>
            </a:endParaRPr>
          </a:p>
        </p:txBody>
      </p:sp>
      <p:sp>
        <p:nvSpPr>
          <p:cNvPr id="94215" name="Text Box 5"/>
          <p:cNvSpPr txBox="1">
            <a:spLocks noChangeArrowheads="1"/>
          </p:cNvSpPr>
          <p:nvPr/>
        </p:nvSpPr>
        <p:spPr bwMode="auto">
          <a:xfrm>
            <a:off x="2214563" y="642938"/>
            <a:ext cx="3887787"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激光与普通光源的本质区别</a:t>
            </a:r>
            <a:endParaRPr lang="zh-CN" altLang="en-US" sz="2400" b="1">
              <a:solidFill>
                <a:srgbClr val="FFFF00"/>
              </a:solidFill>
              <a:ea typeface="楷体_GB2312" pitchFamily="49" charset="-122"/>
            </a:endParaRPr>
          </a:p>
        </p:txBody>
      </p:sp>
      <p:sp>
        <p:nvSpPr>
          <p:cNvPr id="94216" name="Text Box 6"/>
          <p:cNvSpPr txBox="1">
            <a:spLocks noChangeArrowheads="1"/>
          </p:cNvSpPr>
          <p:nvPr/>
        </p:nvSpPr>
        <p:spPr bwMode="auto">
          <a:xfrm>
            <a:off x="2339975" y="2781300"/>
            <a:ext cx="2644775" cy="466725"/>
          </a:xfrm>
          <a:prstGeom prst="rect">
            <a:avLst/>
          </a:prstGeom>
          <a:noFill/>
          <a:ln w="9525">
            <a:solidFill>
              <a:schemeClr val="tx1"/>
            </a:solidFill>
            <a:miter lim="800000"/>
          </a:ln>
        </p:spPr>
        <p:txBody>
          <a:bodyPr>
            <a:spAutoFit/>
          </a:bodyPr>
          <a:lstStyle/>
          <a:p>
            <a:r>
              <a:rPr lang="zh-CN" altLang="en-US" sz="2400" b="1">
                <a:solidFill>
                  <a:srgbClr val="FFFF00"/>
                </a:solidFill>
                <a:ea typeface="楷体_GB2312" pitchFamily="49" charset="-122"/>
              </a:rPr>
              <a:t>激光产生的过程</a:t>
            </a:r>
            <a:endParaRPr lang="zh-CN" altLang="en-US" sz="2400" b="1">
              <a:solidFill>
                <a:srgbClr val="FFFF00"/>
              </a:solidFill>
              <a:ea typeface="楷体_GB2312" pitchFamily="49" charset="-122"/>
            </a:endParaRPr>
          </a:p>
        </p:txBody>
      </p:sp>
      <p:sp>
        <p:nvSpPr>
          <p:cNvPr id="94217" name="Text Box 7"/>
          <p:cNvSpPr txBox="1">
            <a:spLocks noChangeArrowheads="1"/>
          </p:cNvSpPr>
          <p:nvPr/>
        </p:nvSpPr>
        <p:spPr bwMode="auto">
          <a:xfrm>
            <a:off x="755650" y="3573463"/>
            <a:ext cx="1250950" cy="519112"/>
          </a:xfrm>
          <a:prstGeom prst="rect">
            <a:avLst/>
          </a:prstGeom>
          <a:gradFill rotWithShape="0">
            <a:gsLst>
              <a:gs pos="0">
                <a:srgbClr val="FFFFFF"/>
              </a:gs>
              <a:gs pos="50000">
                <a:srgbClr val="FFCCFF"/>
              </a:gs>
              <a:gs pos="100000">
                <a:srgbClr val="FFFFFF"/>
              </a:gs>
            </a:gsLst>
            <a:lin ang="5400000" scaled="1"/>
          </a:gradFill>
          <a:ln w="9525">
            <a:noFill/>
            <a:miter lim="800000"/>
          </a:ln>
        </p:spPr>
        <p:txBody>
          <a:bodyPr wrap="none">
            <a:spAutoFit/>
          </a:bodyPr>
          <a:lstStyle/>
          <a:p>
            <a:r>
              <a:rPr lang="zh-CN" altLang="en-US" sz="2800" b="1">
                <a:solidFill>
                  <a:srgbClr val="0000FF"/>
                </a:solidFill>
                <a:ea typeface="楷体_GB2312" pitchFamily="49" charset="-122"/>
              </a:rPr>
              <a:t>了解：</a:t>
            </a:r>
            <a:endParaRPr lang="zh-CN" altLang="en-US" sz="2800" b="1">
              <a:solidFill>
                <a:srgbClr val="0000FF"/>
              </a:solidFill>
              <a:ea typeface="楷体_GB2312" pitchFamily="49" charset="-122"/>
            </a:endParaRPr>
          </a:p>
        </p:txBody>
      </p:sp>
      <p:sp>
        <p:nvSpPr>
          <p:cNvPr id="94218" name="Text Box 8"/>
          <p:cNvSpPr txBox="1">
            <a:spLocks noChangeArrowheads="1"/>
          </p:cNvSpPr>
          <p:nvPr/>
        </p:nvSpPr>
        <p:spPr bwMode="auto">
          <a:xfrm>
            <a:off x="2339975" y="5157788"/>
            <a:ext cx="1725613" cy="466725"/>
          </a:xfrm>
          <a:prstGeom prst="rect">
            <a:avLst/>
          </a:prstGeom>
          <a:noFill/>
          <a:ln w="9525">
            <a:solidFill>
              <a:schemeClr val="tx1"/>
            </a:solidFill>
            <a:miter lim="800000"/>
          </a:ln>
        </p:spPr>
        <p:txBody>
          <a:bodyPr wrap="none">
            <a:spAutoFit/>
          </a:bodyPr>
          <a:lstStyle/>
          <a:p>
            <a:r>
              <a:rPr lang="zh-CN" altLang="en-US" sz="2400" b="1">
                <a:ea typeface="楷体_GB2312" pitchFamily="49" charset="-122"/>
              </a:rPr>
              <a:t>激光的应用</a:t>
            </a:r>
            <a:endParaRPr lang="zh-CN" altLang="en-US" sz="2400" b="1">
              <a:ea typeface="楷体_GB2312" pitchFamily="49" charset="-122"/>
            </a:endParaRPr>
          </a:p>
        </p:txBody>
      </p:sp>
      <p:sp>
        <p:nvSpPr>
          <p:cNvPr id="94219" name="Text Box 9"/>
          <p:cNvSpPr txBox="1">
            <a:spLocks noChangeArrowheads="1"/>
          </p:cNvSpPr>
          <p:nvPr/>
        </p:nvSpPr>
        <p:spPr bwMode="auto">
          <a:xfrm>
            <a:off x="2339975" y="4437063"/>
            <a:ext cx="1419225" cy="466725"/>
          </a:xfrm>
          <a:prstGeom prst="rect">
            <a:avLst/>
          </a:prstGeom>
          <a:noFill/>
          <a:ln w="9525">
            <a:solidFill>
              <a:schemeClr val="tx1"/>
            </a:solidFill>
            <a:miter lim="800000"/>
          </a:ln>
        </p:spPr>
        <p:txBody>
          <a:bodyPr wrap="none">
            <a:spAutoFit/>
          </a:bodyPr>
          <a:lstStyle/>
          <a:p>
            <a:r>
              <a:rPr lang="zh-CN" altLang="en-US" sz="2400" b="1">
                <a:ea typeface="楷体_GB2312" pitchFamily="49" charset="-122"/>
              </a:rPr>
              <a:t>受激吸收</a:t>
            </a:r>
            <a:endParaRPr lang="zh-CN" altLang="en-US" sz="2400" b="1">
              <a:ea typeface="楷体_GB2312" pitchFamily="49" charset="-122"/>
            </a:endParaRPr>
          </a:p>
        </p:txBody>
      </p:sp>
      <p:sp>
        <p:nvSpPr>
          <p:cNvPr id="94220" name="Text Box 10"/>
          <p:cNvSpPr txBox="1">
            <a:spLocks noChangeArrowheads="1"/>
          </p:cNvSpPr>
          <p:nvPr/>
        </p:nvSpPr>
        <p:spPr bwMode="auto">
          <a:xfrm>
            <a:off x="2339975" y="3716338"/>
            <a:ext cx="2951163" cy="466725"/>
          </a:xfrm>
          <a:prstGeom prst="rect">
            <a:avLst/>
          </a:prstGeom>
          <a:noFill/>
          <a:ln w="9525">
            <a:solidFill>
              <a:schemeClr val="tx1"/>
            </a:solidFill>
            <a:miter lim="800000"/>
          </a:ln>
        </p:spPr>
        <p:txBody>
          <a:bodyPr wrap="none">
            <a:spAutoFit/>
          </a:bodyPr>
          <a:lstStyle/>
          <a:p>
            <a:r>
              <a:rPr lang="zh-CN" altLang="en-US" sz="2400" b="1">
                <a:ea typeface="楷体_GB2312" pitchFamily="49" charset="-122"/>
              </a:rPr>
              <a:t>激光技术的发展历史</a:t>
            </a:r>
            <a:endParaRPr lang="zh-CN" altLang="en-US" sz="2400" b="1">
              <a:ea typeface="楷体_GB2312" pitchFamily="49" charset="-122"/>
            </a:endParaRPr>
          </a:p>
        </p:txBody>
      </p:sp>
      <p:sp>
        <p:nvSpPr>
          <p:cNvPr id="13" name="页脚占位符 12"/>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282A855D-8AB9-40BD-A461-6AF5459FA93A}" type="datetime1">
              <a:rPr lang="zh-CN" altLang="en-US" smtClean="0"/>
            </a:fld>
            <a:endParaRPr lang="en-US" altLang="zh-CN"/>
          </a:p>
        </p:txBody>
      </p:sp>
      <p:sp>
        <p:nvSpPr>
          <p:cNvPr id="4" name="灯片编号占位符 3"/>
          <p:cNvSpPr>
            <a:spLocks noGrp="1"/>
          </p:cNvSpPr>
          <p:nvPr>
            <p:ph type="sldNum" sz="quarter" idx="12"/>
          </p:nvPr>
        </p:nvSpPr>
        <p:spPr/>
        <p:txBody>
          <a:bodyPr/>
          <a:lstStyle/>
          <a:p>
            <a:pPr>
              <a:defRPr/>
            </a:pPr>
            <a:fld id="{8D678F33-06F1-4729-AC5C-9943C4126493}" type="slidenum">
              <a:rPr lang="en-US" altLang="zh-CN"/>
            </a:fld>
            <a:endParaRPr lang="en-US" altLang="zh-CN"/>
          </a:p>
        </p:txBody>
      </p:sp>
      <p:sp>
        <p:nvSpPr>
          <p:cNvPr id="95236" name="Rectangle 5"/>
          <p:cNvSpPr>
            <a:spLocks noChangeArrowheads="1"/>
          </p:cNvSpPr>
          <p:nvPr/>
        </p:nvSpPr>
        <p:spPr bwMode="auto">
          <a:xfrm>
            <a:off x="1115060" y="1341120"/>
            <a:ext cx="7188835" cy="3353435"/>
          </a:xfrm>
          <a:prstGeom prst="rect">
            <a:avLst/>
          </a:prstGeom>
          <a:noFill/>
          <a:ln w="9525" algn="ctr">
            <a:noFill/>
            <a:miter lim="800000"/>
          </a:ln>
        </p:spPr>
        <p:txBody>
          <a:bodyPr wrap="square">
            <a:spAutoFit/>
          </a:bodyPr>
          <a:lstStyle/>
          <a:p>
            <a:pPr>
              <a:spcBef>
                <a:spcPct val="50000"/>
              </a:spcBef>
            </a:pPr>
            <a:r>
              <a:rPr lang="zh-CN" altLang="en-US" sz="3200" dirty="0"/>
              <a:t>习题：</a:t>
            </a:r>
            <a:endParaRPr lang="zh-CN" altLang="en-US" sz="3200" dirty="0"/>
          </a:p>
          <a:p>
            <a:pPr>
              <a:spcBef>
                <a:spcPct val="50000"/>
              </a:spcBef>
            </a:pPr>
            <a:r>
              <a:rPr lang="zh-CN" altLang="en-US" sz="2400" dirty="0"/>
              <a:t>1、</a:t>
            </a:r>
            <a:r>
              <a:rPr lang="zh-CN" altLang="en-US" sz="2400" dirty="0" smtClean="0"/>
              <a:t>与信息光电子技术相关的主要理论和器件有哪些？</a:t>
            </a:r>
            <a:endParaRPr lang="zh-CN" altLang="en-US" sz="2400" dirty="0" smtClean="0"/>
          </a:p>
          <a:p>
            <a:pPr>
              <a:spcBef>
                <a:spcPct val="50000"/>
              </a:spcBef>
            </a:pPr>
            <a:r>
              <a:rPr lang="en-US" altLang="zh-CN" sz="2400" dirty="0" smtClean="0"/>
              <a:t>2</a:t>
            </a:r>
            <a:r>
              <a:rPr lang="zh-CN" altLang="en-US" sz="2400" dirty="0" smtClean="0"/>
              <a:t>、简述光子技术优越性。</a:t>
            </a:r>
            <a:endParaRPr lang="zh-CN" altLang="en-US" sz="2400" dirty="0"/>
          </a:p>
          <a:p>
            <a:pPr>
              <a:spcBef>
                <a:spcPct val="50000"/>
              </a:spcBef>
            </a:pPr>
            <a:r>
              <a:rPr lang="en-US" altLang="zh-CN" sz="2400" dirty="0"/>
              <a:t>3</a:t>
            </a:r>
            <a:r>
              <a:rPr lang="zh-CN" altLang="en-US" sz="2400" dirty="0"/>
              <a:t>、</a:t>
            </a:r>
            <a:r>
              <a:rPr sz="2400" dirty="0"/>
              <a:t>简要介绍受激辐射概念和激光器的基本结构</a:t>
            </a:r>
            <a:r>
              <a:rPr lang="zh-CN" sz="2400" dirty="0"/>
              <a:t>。</a:t>
            </a:r>
            <a:endParaRPr sz="2400" dirty="0"/>
          </a:p>
          <a:p>
            <a:pPr>
              <a:spcBef>
                <a:spcPct val="50000"/>
              </a:spcBef>
            </a:pPr>
            <a:r>
              <a:rPr lang="en-US" altLang="zh-CN" sz="2400" dirty="0"/>
              <a:t>4</a:t>
            </a:r>
            <a:r>
              <a:rPr lang="zh-CN" altLang="en-US" sz="2400" dirty="0"/>
              <a:t>、激光器中谐振腔的作用。</a:t>
            </a:r>
            <a:endParaRPr lang="en-US" altLang="zh-CN" sz="2400" dirty="0"/>
          </a:p>
          <a:p>
            <a:pPr>
              <a:spcBef>
                <a:spcPct val="50000"/>
              </a:spcBef>
            </a:pPr>
            <a:r>
              <a:rPr lang="en-US" altLang="zh-CN" sz="2400" dirty="0"/>
              <a:t>5</a:t>
            </a:r>
            <a:r>
              <a:rPr lang="zh-CN" altLang="en-US" sz="2400" dirty="0"/>
              <a:t>、激光束的特点有哪些？</a:t>
            </a:r>
            <a:endParaRPr lang="zh-CN" altLang="en-US" sz="2400" dirty="0"/>
          </a:p>
        </p:txBody>
      </p:sp>
      <p:sp>
        <p:nvSpPr>
          <p:cNvPr id="5" name="页脚占位符 4"/>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quarter" idx="10"/>
          </p:nvPr>
        </p:nvSpPr>
        <p:spPr/>
        <p:txBody>
          <a:bodyPr/>
          <a:lstStyle/>
          <a:p>
            <a:pPr>
              <a:defRPr/>
            </a:pPr>
            <a:fld id="{85358716-449B-4822-BE3A-F355E1AEC728}" type="datetime1">
              <a:rPr lang="zh-CN" altLang="en-US" smtClean="0"/>
            </a:fld>
            <a:endParaRPr lang="en-US" altLang="zh-CN"/>
          </a:p>
        </p:txBody>
      </p:sp>
      <p:sp>
        <p:nvSpPr>
          <p:cNvPr id="8" name="页脚占位符 5"/>
          <p:cNvSpPr>
            <a:spLocks noGrp="1"/>
          </p:cNvSpPr>
          <p:nvPr>
            <p:ph type="ftr" sz="quarter" idx="11"/>
          </p:nvPr>
        </p:nvSpPr>
        <p:spPr/>
        <p:txBody>
          <a:bodyPr/>
          <a:lstStyle/>
          <a:p>
            <a:pPr>
              <a:defRPr/>
            </a:pPr>
            <a:r>
              <a:rPr lang="zh-CN" altLang="en-US" smtClean="0"/>
              <a:t>南京邮电大学贝尔英才学院</a:t>
            </a:r>
            <a:endParaRPr lang="en-US" altLang="zh-CN"/>
          </a:p>
        </p:txBody>
      </p:sp>
      <p:sp>
        <p:nvSpPr>
          <p:cNvPr id="9" name="灯片编号占位符 6"/>
          <p:cNvSpPr>
            <a:spLocks noGrp="1"/>
          </p:cNvSpPr>
          <p:nvPr>
            <p:ph type="sldNum" sz="quarter" idx="12"/>
          </p:nvPr>
        </p:nvSpPr>
        <p:spPr/>
        <p:txBody>
          <a:bodyPr/>
          <a:lstStyle/>
          <a:p>
            <a:pPr>
              <a:defRPr/>
            </a:pPr>
            <a:fld id="{F9CB5198-91CA-47C3-822A-4C685C0BE869}" type="slidenum">
              <a:rPr lang="en-US" altLang="zh-CN"/>
            </a:fld>
            <a:endParaRPr lang="en-US" altLang="zh-CN"/>
          </a:p>
        </p:txBody>
      </p:sp>
      <p:sp>
        <p:nvSpPr>
          <p:cNvPr id="96263" name="Rectangle 8"/>
          <p:cNvSpPr>
            <a:spLocks noChangeArrowheads="1"/>
          </p:cNvSpPr>
          <p:nvPr/>
        </p:nvSpPr>
        <p:spPr bwMode="auto">
          <a:xfrm>
            <a:off x="250825" y="1700213"/>
            <a:ext cx="8893175" cy="4608512"/>
          </a:xfrm>
          <a:prstGeom prst="rect">
            <a:avLst/>
          </a:prstGeom>
          <a:solidFill>
            <a:srgbClr val="00CCFF"/>
          </a:solidFill>
          <a:ln w="9525">
            <a:noFill/>
            <a:miter lim="800000"/>
          </a:ln>
        </p:spPr>
        <p:txBody>
          <a:bodyPr lIns="92075" tIns="46038" rIns="92075" bIns="46038" anchor="b"/>
          <a:lstStyle/>
          <a:p>
            <a:pPr algn="ctr"/>
            <a:br>
              <a:rPr kumimoji="1" lang="en-US" altLang="zh-CN" sz="6000">
                <a:solidFill>
                  <a:srgbClr val="FF0000"/>
                </a:solidFill>
                <a:latin typeface="Times New Roman" panose="02020603050405020304" pitchFamily="18" charset="0"/>
                <a:ea typeface="宋体" panose="02010600030101010101" pitchFamily="2" charset="-122"/>
              </a:rPr>
            </a:br>
            <a:br>
              <a:rPr kumimoji="1" lang="en-US" altLang="zh-CN" sz="6000">
                <a:solidFill>
                  <a:srgbClr val="FF0000"/>
                </a:solidFill>
                <a:latin typeface="Times New Roman" panose="02020603050405020304" pitchFamily="18" charset="0"/>
                <a:ea typeface="宋体" panose="02010600030101010101" pitchFamily="2" charset="-122"/>
              </a:rPr>
            </a:br>
            <a:endParaRPr kumimoji="1" lang="en-US" altLang="zh-CN" sz="6000">
              <a:solidFill>
                <a:srgbClr val="FF0000"/>
              </a:solidFill>
              <a:latin typeface="Times New Roman" panose="02020603050405020304" pitchFamily="18" charset="0"/>
              <a:ea typeface="宋体" panose="02010600030101010101" pitchFamily="2" charset="-122"/>
            </a:endParaRPr>
          </a:p>
        </p:txBody>
      </p:sp>
      <p:sp>
        <p:nvSpPr>
          <p:cNvPr id="96264" name="Text Box 11"/>
          <p:cNvSpPr txBox="1">
            <a:spLocks noChangeArrowheads="1"/>
          </p:cNvSpPr>
          <p:nvPr/>
        </p:nvSpPr>
        <p:spPr bwMode="auto">
          <a:xfrm>
            <a:off x="5408613" y="2205038"/>
            <a:ext cx="3735387" cy="1098550"/>
          </a:xfrm>
          <a:prstGeom prst="rect">
            <a:avLst/>
          </a:prstGeom>
          <a:noFill/>
          <a:ln w="3175" cap="sq">
            <a:noFill/>
            <a:miter lim="800000"/>
          </a:ln>
        </p:spPr>
        <p:txBody>
          <a:bodyPr>
            <a:spAutoFit/>
          </a:bodyPr>
          <a:lstStyle/>
          <a:p>
            <a:pPr algn="ctr">
              <a:spcBef>
                <a:spcPct val="50000"/>
              </a:spcBef>
            </a:pPr>
            <a:r>
              <a:rPr kumimoji="1" lang="en-US" altLang="zh-CN" sz="6600" b="1" i="1">
                <a:solidFill>
                  <a:srgbClr val="FF0000"/>
                </a:solidFill>
                <a:latin typeface="Times New Roman" panose="02020603050405020304" pitchFamily="18" charset="0"/>
                <a:ea typeface="宋体" panose="02010600030101010101" pitchFamily="2" charset="-122"/>
              </a:rPr>
              <a:t>Thanks</a:t>
            </a:r>
            <a:r>
              <a:rPr kumimoji="1" lang="zh-CN" altLang="en-US" sz="6600" b="1" i="1">
                <a:solidFill>
                  <a:srgbClr val="FF0000"/>
                </a:solidFill>
                <a:latin typeface="Times New Roman" panose="02020603050405020304" pitchFamily="18" charset="0"/>
                <a:ea typeface="宋体" panose="02010600030101010101" pitchFamily="2" charset="-122"/>
              </a:rPr>
              <a:t>！</a:t>
            </a:r>
            <a:endParaRPr kumimoji="1" lang="zh-CN" altLang="en-US" sz="6600" b="1" i="1">
              <a:solidFill>
                <a:srgbClr val="FF0000"/>
              </a:solidFill>
              <a:latin typeface="Times New Roman" panose="02020603050405020304" pitchFamily="18" charset="0"/>
              <a:ea typeface="宋体" panose="02010600030101010101" pitchFamily="2" charset="-122"/>
            </a:endParaRPr>
          </a:p>
        </p:txBody>
      </p:sp>
      <p:pic>
        <p:nvPicPr>
          <p:cNvPr id="96265" name="Picture 12" descr="DSC02997+"/>
          <p:cNvPicPr>
            <a:picLocks noChangeAspect="1" noChangeArrowheads="1"/>
          </p:cNvPicPr>
          <p:nvPr/>
        </p:nvPicPr>
        <p:blipFill>
          <a:blip r:embed="rId1" cstate="print"/>
          <a:srcRect/>
          <a:stretch>
            <a:fillRect/>
          </a:stretch>
        </p:blipFill>
        <p:spPr bwMode="auto">
          <a:xfrm>
            <a:off x="179388" y="1881188"/>
            <a:ext cx="5329237" cy="399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3"/>
          <p:cNvSpPr txBox="1">
            <a:spLocks noChangeArrowheads="1"/>
          </p:cNvSpPr>
          <p:nvPr/>
        </p:nvSpPr>
        <p:spPr bwMode="auto">
          <a:xfrm>
            <a:off x="1475105" y="981075"/>
            <a:ext cx="4427538" cy="521970"/>
          </a:xfrm>
          <a:prstGeom prst="rect">
            <a:avLst/>
          </a:prstGeom>
          <a:noFill/>
          <a:ln w="9525">
            <a:noFill/>
            <a:miter lim="800000"/>
          </a:ln>
        </p:spPr>
        <p:txBody>
          <a:bodyPr>
            <a:spAutoFit/>
          </a:bodyPr>
          <a:lstStyle/>
          <a:p>
            <a:r>
              <a:rPr lang="en-US" altLang="zh-CN" sz="2400" b="1" dirty="0" smtClean="0"/>
              <a:t>·</a:t>
            </a:r>
            <a:r>
              <a:rPr lang="zh-CN" altLang="en-US" sz="2800" b="1" dirty="0">
                <a:solidFill>
                  <a:srgbClr val="FFFF00"/>
                </a:solidFill>
              </a:rPr>
              <a:t>低损耗光纤</a:t>
            </a:r>
            <a:r>
              <a:rPr lang="en-US" altLang="zh-CN" sz="2800" b="1" dirty="0">
                <a:solidFill>
                  <a:srgbClr val="FFFF00"/>
                </a:solidFill>
              </a:rPr>
              <a:t>--</a:t>
            </a:r>
            <a:r>
              <a:rPr lang="zh-CN" altLang="en-US" sz="2800">
                <a:latin typeface="楷体" panose="02010609060101010101" charset="-122"/>
                <a:ea typeface="楷体" panose="02010609060101010101" charset="-122"/>
                <a:cs typeface="楷体" panose="02010609060101010101" charset="-122"/>
                <a:sym typeface="+mn-ea"/>
              </a:rPr>
              <a:t>光纤通信</a:t>
            </a:r>
            <a:endParaRPr lang="en-US" altLang="zh-CN" sz="2800" b="1" dirty="0">
              <a:solidFill>
                <a:srgbClr val="FFFF00"/>
              </a:solidFill>
            </a:endParaRPr>
          </a:p>
        </p:txBody>
      </p:sp>
      <p:sp>
        <p:nvSpPr>
          <p:cNvPr id="94212" name="Text Box 4"/>
          <p:cNvSpPr txBox="1">
            <a:spLocks noChangeArrowheads="1"/>
          </p:cNvSpPr>
          <p:nvPr/>
        </p:nvSpPr>
        <p:spPr bwMode="auto">
          <a:xfrm>
            <a:off x="1547495" y="1557020"/>
            <a:ext cx="5619115" cy="3169285"/>
          </a:xfrm>
          <a:prstGeom prst="rect">
            <a:avLst/>
          </a:prstGeom>
          <a:noFill/>
          <a:ln w="9525">
            <a:noFill/>
            <a:miter lim="800000"/>
          </a:ln>
        </p:spPr>
        <p:txBody>
          <a:bodyPr wrap="square">
            <a:spAutoFit/>
          </a:bodyPr>
          <a:lstStyle/>
          <a:p>
            <a:endParaRPr lang="zh-CN" altLang="en-US" sz="2000" dirty="0">
              <a:solidFill>
                <a:srgbClr val="FF0000"/>
              </a:solidFill>
            </a:endParaRPr>
          </a:p>
          <a:p>
            <a:pPr marL="0" indent="0" algn="just" eaLnBrk="1" latinLnBrk="0" hangingPunct="1">
              <a:lnSpc>
                <a:spcPct val="150000"/>
              </a:lnSpc>
            </a:pPr>
            <a:r>
              <a:rPr lang="en-US" altLang="zh-CN" sz="2000">
                <a:latin typeface="楷体" panose="02010609060101010101" charset="-122"/>
                <a:ea typeface="楷体" panose="02010609060101010101" charset="-122"/>
                <a:cs typeface="楷体" panose="02010609060101010101" charset="-122"/>
                <a:sym typeface="+mn-ea"/>
              </a:rPr>
              <a:t>·1970</a:t>
            </a:r>
            <a:r>
              <a:rPr lang="zh-CN" altLang="en-US" sz="2000">
                <a:latin typeface="楷体" panose="02010609060101010101" charset="-122"/>
                <a:ea typeface="楷体" panose="02010609060101010101" charset="-122"/>
                <a:cs typeface="楷体" panose="02010609060101010101" charset="-122"/>
                <a:sym typeface="+mn-ea"/>
              </a:rPr>
              <a:t>年  美国研制出损耗为</a:t>
            </a:r>
            <a:r>
              <a:rPr lang="en-US" altLang="zh-CN" sz="2000">
                <a:latin typeface="楷体" panose="02010609060101010101" charset="-122"/>
                <a:ea typeface="楷体" panose="02010609060101010101" charset="-122"/>
                <a:cs typeface="楷体" panose="02010609060101010101" charset="-122"/>
                <a:sym typeface="+mn-ea"/>
              </a:rPr>
              <a:t>20dB/KM</a:t>
            </a:r>
            <a:r>
              <a:rPr lang="zh-CN" altLang="en-US" sz="2000">
                <a:latin typeface="楷体" panose="02010609060101010101" charset="-122"/>
                <a:ea typeface="楷体" panose="02010609060101010101" charset="-122"/>
                <a:cs typeface="楷体" panose="02010609060101010101" charset="-122"/>
                <a:sym typeface="+mn-ea"/>
              </a:rPr>
              <a:t>的石英光纤和室温下连续工作的激光二极管</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使光纤通信成为现实</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这一年被公认为“光纤通信元年”</a:t>
            </a:r>
            <a:endParaRPr lang="zh-CN" altLang="en-US" sz="2000">
              <a:latin typeface="楷体" panose="02010609060101010101" charset="-122"/>
              <a:ea typeface="楷体" panose="02010609060101010101" charset="-122"/>
              <a:cs typeface="楷体" panose="02010609060101010101" charset="-122"/>
            </a:endParaRPr>
          </a:p>
          <a:p>
            <a:pPr marL="0" indent="0" algn="just" eaLnBrk="1" latinLnBrk="0" hangingPunct="1">
              <a:lnSpc>
                <a:spcPct val="150000"/>
              </a:lnSpc>
            </a:pPr>
            <a:r>
              <a:rPr lang="en-US" altLang="zh-CN" sz="2000">
                <a:latin typeface="楷体" panose="02010609060101010101" charset="-122"/>
                <a:ea typeface="楷体" panose="02010609060101010101" charset="-122"/>
                <a:cs typeface="楷体" panose="02010609060101010101" charset="-122"/>
                <a:sym typeface="+mn-ea"/>
              </a:rPr>
              <a:t>·80</a:t>
            </a:r>
            <a:r>
              <a:rPr lang="zh-CN" altLang="en-US" sz="2000">
                <a:latin typeface="楷体" panose="02010609060101010101" charset="-122"/>
                <a:ea typeface="楷体" panose="02010609060101010101" charset="-122"/>
                <a:cs typeface="楷体" panose="02010609060101010101" charset="-122"/>
                <a:sym typeface="+mn-ea"/>
              </a:rPr>
              <a:t>年代初   日本</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美国</a:t>
            </a:r>
            <a:r>
              <a:rPr lang="en-US" altLang="zh-CN" sz="2000">
                <a:latin typeface="楷体" panose="02010609060101010101" charset="-122"/>
                <a:ea typeface="楷体" panose="02010609060101010101" charset="-122"/>
                <a:cs typeface="楷体" panose="02010609060101010101" charset="-122"/>
                <a:sym typeface="+mn-ea"/>
              </a:rPr>
              <a:t>,</a:t>
            </a:r>
            <a:r>
              <a:rPr lang="zh-CN" altLang="en-US" sz="2000">
                <a:latin typeface="楷体" panose="02010609060101010101" charset="-122"/>
                <a:ea typeface="楷体" panose="02010609060101010101" charset="-122"/>
                <a:cs typeface="楷体" panose="02010609060101010101" charset="-122"/>
                <a:sym typeface="+mn-ea"/>
              </a:rPr>
              <a:t>英国相继建成全国干线光纤通信网</a:t>
            </a:r>
            <a:endParaRPr lang="zh-CN" altLang="en-US" sz="2000" dirty="0">
              <a:solidFill>
                <a:srgbClr val="FF0000"/>
              </a:solidFill>
              <a:latin typeface="楷体" panose="02010609060101010101" charset="-122"/>
              <a:ea typeface="楷体" panose="02010609060101010101" charset="-122"/>
              <a:cs typeface="楷体" panose="02010609060101010101" charset="-122"/>
            </a:endParaRPr>
          </a:p>
          <a:p>
            <a:pPr marL="0" indent="0" algn="just" eaLnBrk="1" latinLnBrk="0" hangingPunct="1">
              <a:lnSpc>
                <a:spcPct val="150000"/>
              </a:lnSpc>
            </a:pPr>
            <a:r>
              <a:rPr lang="en-US" altLang="zh-CN" sz="2000">
                <a:latin typeface="楷体" panose="02010609060101010101" charset="-122"/>
                <a:ea typeface="楷体" panose="02010609060101010101" charset="-122"/>
                <a:cs typeface="楷体" panose="02010609060101010101" charset="-122"/>
                <a:sym typeface="+mn-ea"/>
              </a:rPr>
              <a:t>·90</a:t>
            </a:r>
            <a:r>
              <a:rPr lang="zh-CN" altLang="en-US" sz="2000">
                <a:latin typeface="楷体" panose="02010609060101010101" charset="-122"/>
                <a:ea typeface="楷体" panose="02010609060101010101" charset="-122"/>
                <a:cs typeface="楷体" panose="02010609060101010101" charset="-122"/>
                <a:sym typeface="+mn-ea"/>
              </a:rPr>
              <a:t>年代初   光纤放大和波分复用技术诞生</a:t>
            </a:r>
            <a:endParaRPr lang="zh-CN" altLang="en-US" sz="2000" dirty="0">
              <a:solidFill>
                <a:srgbClr val="FF0000"/>
              </a:solidFill>
              <a:latin typeface="楷体" panose="02010609060101010101" charset="-122"/>
              <a:ea typeface="楷体" panose="02010609060101010101" charset="-122"/>
              <a:cs typeface="楷体" panose="02010609060101010101" charset="-122"/>
            </a:endParaRPr>
          </a:p>
        </p:txBody>
      </p:sp>
      <p:sp>
        <p:nvSpPr>
          <p:cNvPr id="33797" name="AutoShape 6">
            <a:hlinkClick r:id="" highlightClick="1"/>
          </p:cNvPr>
          <p:cNvSpPr>
            <a:spLocks noChangeArrowheads="1"/>
          </p:cNvSpPr>
          <p:nvPr/>
        </p:nvSpPr>
        <p:spPr bwMode="auto">
          <a:xfrm>
            <a:off x="8459788" y="0"/>
            <a:ext cx="684212" cy="765175"/>
          </a:xfrm>
          <a:prstGeom prst="actionButtonHome">
            <a:avLst/>
          </a:prstGeom>
          <a:solidFill>
            <a:schemeClr val="accent1"/>
          </a:solidFill>
          <a:ln w="9525">
            <a:noFill/>
            <a:miter lim="800000"/>
          </a:ln>
        </p:spPr>
        <p:txBody>
          <a:bodyPr wrap="none" anchor="ctr"/>
          <a:lstStyle/>
          <a:p>
            <a:endParaRPr lang="zh-CN" altLang="en-US"/>
          </a:p>
        </p:txBody>
      </p:sp>
      <p:sp>
        <p:nvSpPr>
          <p:cNvPr id="33798" name="AutoShape 7">
            <a:hlinkClick r:id="" action="ppaction://hlinkshowjump?jump=previousslide" highlightClick="1"/>
          </p:cNvPr>
          <p:cNvSpPr>
            <a:spLocks noChangeArrowheads="1"/>
          </p:cNvSpPr>
          <p:nvPr/>
        </p:nvSpPr>
        <p:spPr bwMode="auto">
          <a:xfrm>
            <a:off x="8101013" y="6381750"/>
            <a:ext cx="361950" cy="287338"/>
          </a:xfrm>
          <a:prstGeom prst="actionButtonBackPrevious">
            <a:avLst/>
          </a:prstGeom>
          <a:solidFill>
            <a:schemeClr val="accent1"/>
          </a:solidFill>
          <a:ln w="9525">
            <a:noFill/>
            <a:miter lim="800000"/>
          </a:ln>
        </p:spPr>
        <p:txBody>
          <a:bodyPr wrap="none" anchor="ctr"/>
          <a:lstStyle/>
          <a:p>
            <a:endParaRPr lang="zh-CN" altLang="en-US"/>
          </a:p>
        </p:txBody>
      </p:sp>
      <p:sp>
        <p:nvSpPr>
          <p:cNvPr id="33799" name="AutoShape 8">
            <a:hlinkClick r:id="" action="ppaction://hlinkshowjump?jump=nextslide" highlightClick="1"/>
          </p:cNvPr>
          <p:cNvSpPr>
            <a:spLocks noChangeArrowheads="1"/>
          </p:cNvSpPr>
          <p:nvPr/>
        </p:nvSpPr>
        <p:spPr bwMode="auto">
          <a:xfrm>
            <a:off x="8604250" y="6381750"/>
            <a:ext cx="358775" cy="287338"/>
          </a:xfrm>
          <a:prstGeom prst="actionButtonForwardNext">
            <a:avLst/>
          </a:prstGeom>
          <a:solidFill>
            <a:schemeClr val="accent1"/>
          </a:solidFill>
          <a:ln w="9525">
            <a:noFill/>
            <a:miter lim="800000"/>
          </a:ln>
        </p:spPr>
        <p:txBody>
          <a:bodyPr wrap="none" anchor="ctr"/>
          <a:lstStyle/>
          <a:p>
            <a:endParaRPr lang="zh-CN" altLang="en-US"/>
          </a:p>
        </p:txBody>
      </p:sp>
      <p:sp>
        <p:nvSpPr>
          <p:cNvPr id="11" name="日期占位符 10"/>
          <p:cNvSpPr>
            <a:spLocks noGrp="1"/>
          </p:cNvSpPr>
          <p:nvPr>
            <p:ph type="dt" sz="half" idx="10"/>
          </p:nvPr>
        </p:nvSpPr>
        <p:spPr/>
        <p:txBody>
          <a:bodyPr/>
          <a:lstStyle/>
          <a:p>
            <a:pPr>
              <a:defRPr/>
            </a:pPr>
            <a:fld id="{8E53D773-B20B-4D54-A19F-6B7DD7928F1D}" type="datetime1">
              <a:rPr lang="zh-CN" altLang="en-US" smtClean="0"/>
            </a:fld>
            <a:endParaRPr lang="en-US" altLang="zh-CN"/>
          </a:p>
        </p:txBody>
      </p:sp>
      <p:sp>
        <p:nvSpPr>
          <p:cNvPr id="12" name="灯片编号占位符 11"/>
          <p:cNvSpPr>
            <a:spLocks noGrp="1"/>
          </p:cNvSpPr>
          <p:nvPr>
            <p:ph type="sldNum" sz="quarter" idx="12"/>
          </p:nvPr>
        </p:nvSpPr>
        <p:spPr/>
        <p:txBody>
          <a:bodyPr/>
          <a:lstStyle/>
          <a:p>
            <a:pPr>
              <a:defRPr/>
            </a:pPr>
            <a:fld id="{17C4B62E-4AC1-4D94-9D74-D8AA2B1E097F}" type="slidenum">
              <a:rPr lang="en-US" altLang="zh-CN" smtClean="0"/>
            </a:fld>
            <a:endParaRPr lang="en-US" altLang="zh-CN"/>
          </a:p>
        </p:txBody>
      </p:sp>
      <p:sp>
        <p:nvSpPr>
          <p:cNvPr id="13" name="页脚占位符 12"/>
          <p:cNvSpPr>
            <a:spLocks noGrp="1"/>
          </p:cNvSpPr>
          <p:nvPr>
            <p:ph type="ftr" sz="quarter" idx="11"/>
          </p:nvPr>
        </p:nvSpPr>
        <p:spPr/>
        <p:txBody>
          <a:bodyPr/>
          <a:lstStyle/>
          <a:p>
            <a:pPr>
              <a:defRPr/>
            </a:pPr>
            <a:r>
              <a:rPr lang="zh-CN" altLang="en-US" smtClean="0"/>
              <a:t>南京邮电大学贝尔英才学院</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212"/>
                                        </p:tgtEl>
                                        <p:attrNameLst>
                                          <p:attrName>style.visibility</p:attrName>
                                        </p:attrNameLst>
                                      </p:cBhvr>
                                      <p:to>
                                        <p:strVal val="visible"/>
                                      </p:to>
                                    </p:set>
                                    <p:anim calcmode="lin" valueType="num">
                                      <p:cBhvr additive="base">
                                        <p:cTn id="13" dur="500" fill="hold"/>
                                        <p:tgtEl>
                                          <p:spTgt spid="94212"/>
                                        </p:tgtEl>
                                        <p:attrNameLst>
                                          <p:attrName>ppt_x</p:attrName>
                                        </p:attrNameLst>
                                      </p:cBhvr>
                                      <p:tavLst>
                                        <p:tav tm="0">
                                          <p:val>
                                            <p:strVal val="#ppt_x"/>
                                          </p:val>
                                        </p:tav>
                                        <p:tav tm="100000">
                                          <p:val>
                                            <p:strVal val="#ppt_x"/>
                                          </p:val>
                                        </p:tav>
                                      </p:tavLst>
                                    </p:anim>
                                    <p:anim calcmode="lin" valueType="num">
                                      <p:cBhvr additive="base">
                                        <p:cTn id="14" dur="500" fill="hold"/>
                                        <p:tgtEl>
                                          <p:spTgt spid="94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2"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PLACING_PICTURE_USER_VIEWPORT" val="{&quot;height&quot;:3622.499212598425,&quot;width&quot;:8280}"/>
</p:tagLst>
</file>

<file path=ppt/tags/tag3.xml><?xml version="1.0" encoding="utf-8"?>
<p:tagLst xmlns:p="http://schemas.openxmlformats.org/presentationml/2006/main">
  <p:tag name="COMMONDATA" val="eyJoZGlkIjoiNDRjZjQyZGZhNjlhNDkzZTI5OWIxNDE3NmJkZDUzMjUifQ=="/>
  <p:tag name="KSO_WPP_MARK_KEY" val="27063718-bb5c-475a-ba94-1a9e1a957faa"/>
</p:tagLst>
</file>

<file path=ppt/theme/theme1.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LBAR">
  <a:themeElements>
    <a:clrScheme name="METLBAR 1">
      <a:dk1>
        <a:srgbClr val="000066"/>
      </a:dk1>
      <a:lt1>
        <a:srgbClr val="FFFFFF"/>
      </a:lt1>
      <a:dk2>
        <a:srgbClr val="0000FF"/>
      </a:dk2>
      <a:lt2>
        <a:srgbClr val="FFFF00"/>
      </a:lt2>
      <a:accent1>
        <a:srgbClr val="FFCC00"/>
      </a:accent1>
      <a:accent2>
        <a:srgbClr val="CC0066"/>
      </a:accent2>
      <a:accent3>
        <a:srgbClr val="AAAAFF"/>
      </a:accent3>
      <a:accent4>
        <a:srgbClr val="DADADA"/>
      </a:accent4>
      <a:accent5>
        <a:srgbClr val="FFE2AA"/>
      </a:accent5>
      <a:accent6>
        <a:srgbClr val="B9005C"/>
      </a:accent6>
      <a:hlink>
        <a:srgbClr val="00CCCC"/>
      </a:hlink>
      <a:folHlink>
        <a:srgbClr val="6699FF"/>
      </a:folHlink>
    </a:clrScheme>
    <a:fontScheme name="METLBAR">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METLBAR 1">
        <a:dk1>
          <a:srgbClr val="000066"/>
        </a:dk1>
        <a:lt1>
          <a:srgbClr val="FFFFFF"/>
        </a:lt1>
        <a:dk2>
          <a:srgbClr val="0000FF"/>
        </a:dk2>
        <a:lt2>
          <a:srgbClr val="FFFF00"/>
        </a:lt2>
        <a:accent1>
          <a:srgbClr val="FFCC00"/>
        </a:accent1>
        <a:accent2>
          <a:srgbClr val="CC0066"/>
        </a:accent2>
        <a:accent3>
          <a:srgbClr val="AAAAFF"/>
        </a:accent3>
        <a:accent4>
          <a:srgbClr val="DADADA"/>
        </a:accent4>
        <a:accent5>
          <a:srgbClr val="FFE2AA"/>
        </a:accent5>
        <a:accent6>
          <a:srgbClr val="B9005C"/>
        </a:accent6>
        <a:hlink>
          <a:srgbClr val="00CCCC"/>
        </a:hlink>
        <a:folHlink>
          <a:srgbClr val="6699FF"/>
        </a:folHlink>
      </a:clrScheme>
      <a:clrMap bg1="dk2" tx1="lt1" bg2="dk1" tx2="lt2" accent1="accent1" accent2="accent2" accent3="accent3" accent4="accent4" accent5="accent5" accent6="accent6" hlink="hlink" folHlink="folHlink"/>
    </a:extraClrScheme>
    <a:extraClrScheme>
      <a:clrScheme name="METLBAR 2">
        <a:dk1>
          <a:srgbClr val="000080"/>
        </a:dk1>
        <a:lt1>
          <a:srgbClr val="B2B2B2"/>
        </a:lt1>
        <a:dk2>
          <a:srgbClr val="4D4D4D"/>
        </a:dk2>
        <a:lt2>
          <a:srgbClr val="CCCCFF"/>
        </a:lt2>
        <a:accent1>
          <a:srgbClr val="99CCFF"/>
        </a:accent1>
        <a:accent2>
          <a:srgbClr val="00CCCC"/>
        </a:accent2>
        <a:accent3>
          <a:srgbClr val="D5D5D5"/>
        </a:accent3>
        <a:accent4>
          <a:srgbClr val="00006C"/>
        </a:accent4>
        <a:accent5>
          <a:srgbClr val="CAE2FF"/>
        </a:accent5>
        <a:accent6>
          <a:srgbClr val="00B9B9"/>
        </a:accent6>
        <a:hlink>
          <a:srgbClr val="CC66FF"/>
        </a:hlink>
        <a:folHlink>
          <a:srgbClr val="9999FF"/>
        </a:folHlink>
      </a:clrScheme>
      <a:clrMap bg1="lt1" tx1="dk1" bg2="lt2" tx2="dk2" accent1="accent1" accent2="accent2" accent3="accent3" accent4="accent4" accent5="accent5" accent6="accent6" hlink="hlink" folHlink="folHlink"/>
    </a:extraClrScheme>
    <a:extraClrScheme>
      <a:clrScheme name="METLBAR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12060</Words>
  <Application>WPS 演示</Application>
  <PresentationFormat>全屏显示(4:3)</PresentationFormat>
  <Paragraphs>1757</Paragraphs>
  <Slides>87</Slides>
  <Notes>1</Notes>
  <HiddenSlides>1</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43</vt:i4>
      </vt:variant>
      <vt:variant>
        <vt:lpstr>幻灯片标题</vt:lpstr>
      </vt:variant>
      <vt:variant>
        <vt:i4>87</vt:i4>
      </vt:variant>
    </vt:vector>
  </HeadingPairs>
  <TitlesOfParts>
    <vt:vector size="156" baseType="lpstr">
      <vt:lpstr>Arial</vt:lpstr>
      <vt:lpstr>宋体</vt:lpstr>
      <vt:lpstr>Wingdings</vt:lpstr>
      <vt:lpstr>隶书</vt:lpstr>
      <vt:lpstr>华文新魏</vt:lpstr>
      <vt:lpstr>Times New Roman</vt:lpstr>
      <vt:lpstr>Book Antiqua</vt:lpstr>
      <vt:lpstr>楷体</vt:lpstr>
      <vt:lpstr>黑体</vt:lpstr>
      <vt:lpstr>楷体_GB2312</vt:lpstr>
      <vt:lpstr>新宋体</vt:lpstr>
      <vt:lpstr>微软雅黑</vt:lpstr>
      <vt:lpstr>Arial Unicode MS</vt:lpstr>
      <vt:lpstr>Arial Black</vt:lpstr>
      <vt:lpstr>华文楷体</vt:lpstr>
      <vt:lpstr>䆘㼀䌀</vt:lpstr>
      <vt:lpstr>Microsoft Sans Serif</vt:lpstr>
      <vt:lpstr>Times New Roman</vt:lpstr>
      <vt:lpstr>仿宋</vt:lpstr>
      <vt:lpstr>等线 Light</vt:lpstr>
      <vt:lpstr>方正舒体</vt:lpstr>
      <vt:lpstr>等线</vt:lpstr>
      <vt:lpstr>方正粗黑宋简体</vt:lpstr>
      <vt:lpstr>Mountain Top</vt:lpstr>
      <vt:lpstr>METLBAR</vt:lpstr>
      <vt:lpstr>默认设计模板</vt:lpstr>
      <vt:lpstr>Word.Document.8</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Paint.Picture</vt:lpstr>
      <vt:lpstr>Paint.Picture</vt:lpstr>
      <vt:lpstr>Equation.DSMT4</vt:lpstr>
      <vt:lpstr>Equation.DSMT4</vt:lpstr>
      <vt:lpstr>Paint.Picture</vt:lpstr>
      <vt:lpstr>AcroExch.Document.DC</vt:lpstr>
      <vt:lpstr>AcroExch.Document.DC</vt:lpstr>
      <vt:lpstr>Equation.DSMT4</vt:lpstr>
      <vt:lpstr>电子科学与技术导论 信息光电子（1）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§2.1.2 光（电）子与（微）电子</vt:lpstr>
      <vt:lpstr>PowerPoint 演示文稿</vt:lpstr>
      <vt:lpstr>PowerPoint 演示文稿</vt:lpstr>
      <vt:lpstr>PowerPoint 演示文稿</vt:lpstr>
      <vt:lpstr>PowerPoint 演示文稿</vt:lpstr>
      <vt:lpstr>PowerPoint 演示文稿</vt:lpstr>
      <vt:lpstr>PowerPoint 演示文稿</vt:lpstr>
      <vt:lpstr>光子器件与电子器件性能比较</vt:lpstr>
      <vt:lpstr>光子器件与电子器件性能比较</vt:lpstr>
      <vt:lpstr>光子技术优越性</vt:lpstr>
      <vt:lpstr>（2）光脑（光计算机）优越性多，在21世纪将有可能取代电脑</vt:lpstr>
      <vt:lpstr>（3）光子信息系统传输容量大</vt:lpstr>
      <vt:lpstr>PowerPoint 演示文稿</vt:lpstr>
      <vt:lpstr>PowerPoint 演示文稿</vt:lpstr>
      <vt:lpstr>§2.1.2 光电子学与微电子学</vt:lpstr>
      <vt:lpstr>PowerPoint 演示文稿</vt:lpstr>
      <vt:lpstr>PowerPoint 演示文稿</vt:lpstr>
      <vt:lpstr>21世纪被誉为光子世纪</vt:lpstr>
      <vt:lpstr>PowerPoint 演示文稿</vt:lpstr>
      <vt:lpstr>PowerPoint 演示文稿</vt:lpstr>
      <vt:lpstr>PowerPoint 演示文稿</vt:lpstr>
      <vt:lpstr>光子学与电子学相似的发展历程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它的历史是一部典型的交叉学科的发展史：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§2.2.3 激光的应用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南京邮电学院光信息技术系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  子   物  理</dc:title>
  <dc:creator>陈鹤鸣</dc:creator>
  <cp:lastModifiedBy>dell</cp:lastModifiedBy>
  <cp:revision>92</cp:revision>
  <dcterms:created xsi:type="dcterms:W3CDTF">2003-02-13T07:26:00Z</dcterms:created>
  <dcterms:modified xsi:type="dcterms:W3CDTF">2023-11-13T13:33:18Z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DC1232305F3D4C3DB05C2EFC8837F8EF</vt:lpwstr>
  </property>
  <property fmtid="{D5CDD505-2E9C-101B-9397-08002B2CF9AE}" pid="3" name="KSOProductBuildVer">
    <vt:lpwstr>2052-12.1.0.15712</vt:lpwstr>
  </property>
</Properties>
</file>